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5120" r:id="rId4"/>
  </p:sldMasterIdLst>
  <p:notesMasterIdLst>
    <p:notesMasterId r:id="rId44"/>
  </p:notesMasterIdLst>
  <p:handoutMasterIdLst>
    <p:handoutMasterId r:id="rId45"/>
  </p:handoutMasterIdLst>
  <p:sldIdLst>
    <p:sldId id="2147483315" r:id="rId5"/>
    <p:sldId id="2147483300" r:id="rId6"/>
    <p:sldId id="2147483247" r:id="rId7"/>
    <p:sldId id="2147483158" r:id="rId8"/>
    <p:sldId id="2147483301" r:id="rId9"/>
    <p:sldId id="2147483302" r:id="rId10"/>
    <p:sldId id="2147483175" r:id="rId11"/>
    <p:sldId id="2147483291" r:id="rId12"/>
    <p:sldId id="2147483303" r:id="rId13"/>
    <p:sldId id="2147483304" r:id="rId14"/>
    <p:sldId id="2147483305" r:id="rId15"/>
    <p:sldId id="2147483306" r:id="rId16"/>
    <p:sldId id="2147483307" r:id="rId17"/>
    <p:sldId id="2147483327" r:id="rId18"/>
    <p:sldId id="2147483264" r:id="rId19"/>
    <p:sldId id="2147483214" r:id="rId20"/>
    <p:sldId id="2147483220" r:id="rId21"/>
    <p:sldId id="2147483260" r:id="rId22"/>
    <p:sldId id="2147483321" r:id="rId23"/>
    <p:sldId id="2147483320" r:id="rId24"/>
    <p:sldId id="2147483325" r:id="rId25"/>
    <p:sldId id="2147483330" r:id="rId26"/>
    <p:sldId id="2147483322" r:id="rId27"/>
    <p:sldId id="2147483323" r:id="rId28"/>
    <p:sldId id="2147483326" r:id="rId29"/>
    <p:sldId id="2147483331" r:id="rId30"/>
    <p:sldId id="2147483312" r:id="rId31"/>
    <p:sldId id="2147483284" r:id="rId32"/>
    <p:sldId id="2147483266" r:id="rId33"/>
    <p:sldId id="2147483265" r:id="rId34"/>
    <p:sldId id="2147483257" r:id="rId35"/>
    <p:sldId id="2147483267" r:id="rId36"/>
    <p:sldId id="2147483255" r:id="rId37"/>
    <p:sldId id="2147483162" r:id="rId38"/>
    <p:sldId id="2147483188" r:id="rId39"/>
    <p:sldId id="2147483206" r:id="rId40"/>
    <p:sldId id="2147483285" r:id="rId41"/>
    <p:sldId id="2147483313" r:id="rId42"/>
    <p:sldId id="2147483318" r:id="rId43"/>
  </p:sldIdLst>
  <p:sldSz cx="9906000" cy="6858000" type="A4"/>
  <p:notesSz cx="6735763" cy="9866313"/>
  <p:custShowLst>
    <p:custShow name="Format Guide Workshop" id="0">
      <p:sldLst/>
    </p:custShow>
  </p:custShowLst>
  <p:custDataLst>
    <p:tags r:id="rId46"/>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表紙等" id="{1FEC251B-ADC6-4D31-9D6D-72D6C2C14C54}">
          <p14:sldIdLst>
            <p14:sldId id="2147483315"/>
            <p14:sldId id="2147483300"/>
            <p14:sldId id="2147483247"/>
          </p14:sldIdLst>
        </p14:section>
        <p14:section name="１. 事業計画サマリ" id="{F3783569-040E-4655-A2E8-2952BF0871D6}">
          <p14:sldIdLst>
            <p14:sldId id="2147483158"/>
            <p14:sldId id="2147483301"/>
          </p14:sldIdLst>
        </p14:section>
        <p14:section name="２. 経営戦略及び補助事業の位置づけ" id="{682E8A17-3397-49D9-8F8E-9B800B8511FB}">
          <p14:sldIdLst>
            <p14:sldId id="2147483302"/>
            <p14:sldId id="2147483175"/>
            <p14:sldId id="2147483291"/>
          </p14:sldIdLst>
        </p14:section>
        <p14:section name="３. 補助事業の内容" id="{66C772AE-2F5F-47D8-8F5E-DBB744A421A2}">
          <p14:sldIdLst>
            <p14:sldId id="2147483303"/>
            <p14:sldId id="2147483304"/>
            <p14:sldId id="2147483305"/>
            <p14:sldId id="2147483306"/>
            <p14:sldId id="2147483307"/>
            <p14:sldId id="2147483327"/>
            <p14:sldId id="2147483264"/>
            <p14:sldId id="2147483214"/>
            <p14:sldId id="2147483220"/>
            <p14:sldId id="2147483260"/>
            <p14:sldId id="2147483321"/>
            <p14:sldId id="2147483320"/>
            <p14:sldId id="2147483325"/>
            <p14:sldId id="2147483330"/>
            <p14:sldId id="2147483322"/>
            <p14:sldId id="2147483323"/>
            <p14:sldId id="2147483326"/>
            <p14:sldId id="2147483331"/>
            <p14:sldId id="2147483312"/>
          </p14:sldIdLst>
        </p14:section>
        <p14:section name="４. 想定成果及び商業化計画" id="{B1A73815-C12C-4B05-BEF6-AF85AB9B4163}">
          <p14:sldIdLst>
            <p14:sldId id="2147483284"/>
            <p14:sldId id="2147483266"/>
            <p14:sldId id="2147483265"/>
            <p14:sldId id="2147483257"/>
            <p14:sldId id="2147483267"/>
            <p14:sldId id="2147483255"/>
          </p14:sldIdLst>
        </p14:section>
        <p14:section name="５. 自由記載・その他" id="{4F5DEB56-7721-4EA3-9894-06881678C421}">
          <p14:sldIdLst>
            <p14:sldId id="2147483162"/>
            <p14:sldId id="2147483188"/>
            <p14:sldId id="2147483206"/>
          </p14:sldIdLst>
        </p14:section>
        <p14:section name="６. 申請者概要" id="{33795688-1A3E-4CAD-9CA9-28A7CBB9D22A}">
          <p14:sldIdLst>
            <p14:sldId id="2147483285"/>
            <p14:sldId id="2147483313"/>
            <p14:sldId id="2147483318"/>
          </p14:sldIdLst>
        </p14:section>
      </p14:sectionLst>
    </p:ext>
    <p:ext uri="{EFAFB233-063F-42B5-8137-9DF3F51BA10A}">
      <p15:sldGuideLst xmlns:p15="http://schemas.microsoft.com/office/powerpoint/2012/main">
        <p15:guide id="1" orient="horz" pos="3407" userDrawn="1">
          <p15:clr>
            <a:srgbClr val="A4A3A4"/>
          </p15:clr>
        </p15:guide>
        <p15:guide id="2" pos="2213"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 id="{CEEFAF44-7817-F617-CD28-918FF1F75679}" name="Naho Oie" initials="NO" userId="S::Naho.Oie@jp.ey.com::75593d79-8f66-42a1-b1f2-b514a159efe5" providerId="AD"/>
  <p188:author id="{F9BDFEBE-B8CF-2184-A839-C7B3BF96691F}" name="夏音 江木" initials="夏江" userId="S::kanon.egi@toppan.co.jp::5f88f5df-a9f6-4f8f-9037-963cf7c55798" providerId="AD"/>
  <p188:author id="{D641C3BF-DBB0-B40F-171C-A7409CB67722}" name="Yusuke Kuwae" initials="YK" userId="S::Yusuke.Kuwae@jp.ey.com::c1297040-660a-44a2-8e5c-da6b6480dbd3" providerId="AD"/>
  <p188:author id="{B997C7DB-2ADF-0960-DEFC-BF5583E1CDA4}" name="Kosuke Tominaga" initials="KT" userId="S::Kosuke.Tominaga@jp.ey.com::af7ac3c0-d98d-4917-8ccb-c82c3bd80f6d"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4C4CD"/>
    <a:srgbClr val="575757"/>
    <a:srgbClr val="1493D2"/>
    <a:srgbClr val="33CCFF"/>
    <a:srgbClr val="747480"/>
    <a:srgbClr val="FFC000"/>
    <a:srgbClr val="EAEAEE"/>
    <a:srgbClr val="F1EAED"/>
    <a:srgbClr val="F1EAEF"/>
    <a:srgbClr val="00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4105" autoAdjust="0"/>
    <p:restoredTop sz="93410" autoAdjust="0"/>
  </p:normalViewPr>
  <p:slideViewPr>
    <p:cSldViewPr snapToGrid="0">
      <p:cViewPr varScale="1">
        <p:scale>
          <a:sx n="54" d="100"/>
          <a:sy n="54" d="100"/>
        </p:scale>
        <p:origin x="64" y="240"/>
      </p:cViewPr>
      <p:guideLst>
        <p:guide orient="horz" pos="3407"/>
        <p:guide pos="2213"/>
      </p:guideLst>
    </p:cSldViewPr>
  </p:slideViewPr>
  <p:notesTextViewPr>
    <p:cViewPr>
      <p:scale>
        <a:sx n="1" d="1"/>
        <a:sy n="1" d="1"/>
      </p:scale>
      <p:origin x="0" y="0"/>
    </p:cViewPr>
  </p:notesText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slide" Target="slides/slide38.xml"/><Relationship Id="rId47" Type="http://schemas.openxmlformats.org/officeDocument/2006/relationships/commentAuthors" Target="commentAuthors.xml"/><Relationship Id="rId50" Type="http://schemas.openxmlformats.org/officeDocument/2006/relationships/theme" Target="theme/theme1.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9" Type="http://schemas.openxmlformats.org/officeDocument/2006/relationships/slide" Target="slides/slide25.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handoutMaster" Target="handoutMasters/handout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notesMaster" Target="notesMasters/notesMaster1.xml"/><Relationship Id="rId52" Type="http://schemas.microsoft.com/office/2018/10/relationships/authors" Target="author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presProps" Target="presProps.xml"/><Relationship Id="rId8" Type="http://schemas.openxmlformats.org/officeDocument/2006/relationships/slide" Target="slides/slide4.xml"/><Relationship Id="rId51" Type="http://schemas.openxmlformats.org/officeDocument/2006/relationships/tableStyles" Target="tableStyles.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tags" Target="tags/tag1.xml"/><Relationship Id="rId20" Type="http://schemas.openxmlformats.org/officeDocument/2006/relationships/slide" Target="slides/slide16.xml"/><Relationship Id="rId41" Type="http://schemas.openxmlformats.org/officeDocument/2006/relationships/slide" Target="slides/slide37.xml"/><Relationship Id="rId1" Type="http://schemas.openxmlformats.org/officeDocument/2006/relationships/customXml" Target="../customXml/item1.xml"/><Relationship Id="rId6"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5/15/2025</a:t>
            </a:fld>
            <a:endParaRPr lang="en-US" sz="80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extLst>
    <p:ext uri="{56416CCD-93CA-4268-BC5B-53C4BB910035}">
      <p15:sldGuideLst xmlns:p15="http://schemas.microsoft.com/office/powerpoint/2012/main">
        <p15:guide id="1" orient="horz" pos="3107" userDrawn="1">
          <p15:clr>
            <a:srgbClr val="F26B43"/>
          </p15:clr>
        </p15:guide>
        <p15:guide id="2" pos="2121" userDrawn="1">
          <p15:clr>
            <a:srgbClr val="F26B43"/>
          </p15:clr>
        </p15:guide>
      </p15:sldGuideLst>
    </p:ext>
  </p:extLst>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a:p>
        </p:txBody>
      </p:sp>
      <p:sp>
        <p:nvSpPr>
          <p:cNvPr id="4" name="Slide Image Placeholder 3"/>
          <p:cNvSpPr>
            <a:spLocks noGrp="1" noRot="1" noChangeAspect="1"/>
          </p:cNvSpPr>
          <p:nvPr>
            <p:ph type="sldImg" idx="2"/>
          </p:nvPr>
        </p:nvSpPr>
        <p:spPr>
          <a:xfrm>
            <a:off x="485775" y="614363"/>
            <a:ext cx="5746750" cy="3978275"/>
          </a:xfrm>
          <a:prstGeom prst="rect">
            <a:avLst/>
          </a:prstGeom>
          <a:noFill/>
          <a:ln w="9525">
            <a:solidFill>
              <a:schemeClr val="bg2"/>
            </a:solidFill>
          </a:ln>
        </p:spPr>
        <p:txBody>
          <a:bodyPr vert="horz" lIns="91697" tIns="45848" rIns="91697" bIns="45848" rtlCol="0" anchor="ctr"/>
          <a:lstStyle/>
          <a:p>
            <a:endParaRPr lang="en-US"/>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a:t>Notes view: </a:t>
            </a:r>
            <a:fld id="{128CEAFE-FA94-43E5-B0FF-D47E1CCDD1B4}" type="slidenum">
              <a:rPr lang="en-US" smtClean="0"/>
              <a:pPr/>
              <a:t>‹#›</a:t>
            </a:fld>
            <a:endParaRPr lang="en-US"/>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5/15/2025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a:t>
            </a:fld>
            <a:endParaRPr lang="en-US"/>
          </a:p>
        </p:txBody>
      </p:sp>
    </p:spTree>
    <p:extLst>
      <p:ext uri="{BB962C8B-B14F-4D97-AF65-F5344CB8AC3E}">
        <p14:creationId xmlns:p14="http://schemas.microsoft.com/office/powerpoint/2010/main" val="1455187044"/>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27</a:t>
            </a:fld>
            <a:endParaRPr lang="en-US"/>
          </a:p>
        </p:txBody>
      </p:sp>
    </p:spTree>
    <p:extLst>
      <p:ext uri="{BB962C8B-B14F-4D97-AF65-F5344CB8AC3E}">
        <p14:creationId xmlns:p14="http://schemas.microsoft.com/office/powerpoint/2010/main" val="165878101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29</a:t>
            </a:fld>
            <a:endParaRPr lang="en-US"/>
          </a:p>
        </p:txBody>
      </p:sp>
    </p:spTree>
    <p:extLst>
      <p:ext uri="{BB962C8B-B14F-4D97-AF65-F5344CB8AC3E}">
        <p14:creationId xmlns:p14="http://schemas.microsoft.com/office/powerpoint/2010/main" val="277610762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30</a:t>
            </a:fld>
            <a:endParaRPr lang="en-US"/>
          </a:p>
        </p:txBody>
      </p:sp>
    </p:spTree>
    <p:extLst>
      <p:ext uri="{BB962C8B-B14F-4D97-AF65-F5344CB8AC3E}">
        <p14:creationId xmlns:p14="http://schemas.microsoft.com/office/powerpoint/2010/main" val="51121491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63EB2FD-F14E-317C-B1E3-0CE6180BDB8C}"/>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EA1A69A-8EDE-ABBF-F61D-94AA0807910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ED70FD95-C33B-B85A-44CA-984BC3FECC21}"/>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C4F226D0-0767-873B-9EE1-E0AFC72BED9E}"/>
              </a:ext>
            </a:extLst>
          </p:cNvPr>
          <p:cNvSpPr>
            <a:spLocks noGrp="1"/>
          </p:cNvSpPr>
          <p:nvPr>
            <p:ph type="sldNum" sz="quarter" idx="5"/>
          </p:nvPr>
        </p:nvSpPr>
        <p:spPr/>
        <p:txBody>
          <a:bodyPr/>
          <a:lstStyle/>
          <a:p>
            <a:r>
              <a:rPr lang="en-US"/>
              <a:t>Notes view: </a:t>
            </a:r>
            <a:fld id="{128CEAFE-FA94-43E5-B0FF-D47E1CCDD1B4}" type="slidenum">
              <a:rPr lang="en-US" smtClean="0"/>
              <a:pPr/>
              <a:t>31</a:t>
            </a:fld>
            <a:endParaRPr lang="en-US"/>
          </a:p>
        </p:txBody>
      </p:sp>
    </p:spTree>
    <p:extLst>
      <p:ext uri="{BB962C8B-B14F-4D97-AF65-F5344CB8AC3E}">
        <p14:creationId xmlns:p14="http://schemas.microsoft.com/office/powerpoint/2010/main" val="10267348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32</a:t>
            </a:fld>
            <a:endParaRPr lang="en-US"/>
          </a:p>
        </p:txBody>
      </p:sp>
    </p:spTree>
    <p:extLst>
      <p:ext uri="{BB962C8B-B14F-4D97-AF65-F5344CB8AC3E}">
        <p14:creationId xmlns:p14="http://schemas.microsoft.com/office/powerpoint/2010/main" val="1855885971"/>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33</a:t>
            </a:fld>
            <a:endParaRPr lang="en-US"/>
          </a:p>
        </p:txBody>
      </p:sp>
    </p:spTree>
    <p:extLst>
      <p:ext uri="{BB962C8B-B14F-4D97-AF65-F5344CB8AC3E}">
        <p14:creationId xmlns:p14="http://schemas.microsoft.com/office/powerpoint/2010/main" val="24640548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57F1F64-4E86-029C-A79D-B7F78338EECB}"/>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C5AFB93B-4FFD-A8F4-6054-08E20B4E173B}"/>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5DD3DC2B-6069-2964-9631-013F6FA5DE48}"/>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71223BFB-DAB2-5A13-DB5D-6083292CCA11}"/>
              </a:ext>
            </a:extLst>
          </p:cNvPr>
          <p:cNvSpPr>
            <a:spLocks noGrp="1"/>
          </p:cNvSpPr>
          <p:nvPr>
            <p:ph type="sldNum" sz="quarter" idx="5"/>
          </p:nvPr>
        </p:nvSpPr>
        <p:spPr/>
        <p:txBody>
          <a:bodyPr/>
          <a:lstStyle/>
          <a:p>
            <a:r>
              <a:rPr lang="en-US"/>
              <a:t>Notes view: </a:t>
            </a:r>
            <a:fld id="{128CEAFE-FA94-43E5-B0FF-D47E1CCDD1B4}" type="slidenum">
              <a:rPr lang="en-US" smtClean="0"/>
              <a:pPr/>
              <a:t>5</a:t>
            </a:fld>
            <a:endParaRPr lang="en-US"/>
          </a:p>
        </p:txBody>
      </p:sp>
    </p:spTree>
    <p:extLst>
      <p:ext uri="{BB962C8B-B14F-4D97-AF65-F5344CB8AC3E}">
        <p14:creationId xmlns:p14="http://schemas.microsoft.com/office/powerpoint/2010/main" val="215361760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683AE6-2A45-DCDC-6141-BF3268B8128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554E6711-8978-4120-02B2-BC70CE91A6E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266FE659-3ADF-840D-DFEA-1B7FC14DFBE7}"/>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F134BFE1-52E2-F714-996A-45FEF10C6C9A}"/>
              </a:ext>
            </a:extLst>
          </p:cNvPr>
          <p:cNvSpPr>
            <a:spLocks noGrp="1"/>
          </p:cNvSpPr>
          <p:nvPr>
            <p:ph type="sldNum" sz="quarter" idx="5"/>
          </p:nvPr>
        </p:nvSpPr>
        <p:spPr/>
        <p:txBody>
          <a:bodyPr/>
          <a:lstStyle/>
          <a:p>
            <a:r>
              <a:rPr lang="en-US"/>
              <a:t>Notes view: </a:t>
            </a:r>
            <a:fld id="{128CEAFE-FA94-43E5-B0FF-D47E1CCDD1B4}" type="slidenum">
              <a:rPr lang="en-US" smtClean="0"/>
              <a:pPr/>
              <a:t>8</a:t>
            </a:fld>
            <a:endParaRPr lang="en-US"/>
          </a:p>
        </p:txBody>
      </p:sp>
    </p:spTree>
    <p:extLst>
      <p:ext uri="{BB962C8B-B14F-4D97-AF65-F5344CB8AC3E}">
        <p14:creationId xmlns:p14="http://schemas.microsoft.com/office/powerpoint/2010/main" val="63766800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10</a:t>
            </a:fld>
            <a:endParaRPr lang="en-US"/>
          </a:p>
        </p:txBody>
      </p:sp>
    </p:spTree>
    <p:extLst>
      <p:ext uri="{BB962C8B-B14F-4D97-AF65-F5344CB8AC3E}">
        <p14:creationId xmlns:p14="http://schemas.microsoft.com/office/powerpoint/2010/main" val="198865373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0F266F-2D19-5140-D1E2-6185B2F064C5}"/>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0694492-EC5E-0373-5D9A-1E0E8F39F6F4}"/>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943FDB6B-6781-F0E5-0CAF-1D4552A4D95F}"/>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A851E8D0-5939-755E-48D1-11EF70498CF7}"/>
              </a:ext>
            </a:extLst>
          </p:cNvPr>
          <p:cNvSpPr>
            <a:spLocks noGrp="1"/>
          </p:cNvSpPr>
          <p:nvPr>
            <p:ph type="sldNum" sz="quarter" idx="5"/>
          </p:nvPr>
        </p:nvSpPr>
        <p:spPr/>
        <p:txBody>
          <a:bodyPr/>
          <a:lstStyle/>
          <a:p>
            <a:r>
              <a:rPr lang="en-US"/>
              <a:t>Notes view: </a:t>
            </a:r>
            <a:fld id="{128CEAFE-FA94-43E5-B0FF-D47E1CCDD1B4}" type="slidenum">
              <a:rPr lang="en-US" smtClean="0"/>
              <a:pPr/>
              <a:t>11</a:t>
            </a:fld>
            <a:endParaRPr lang="en-US"/>
          </a:p>
        </p:txBody>
      </p:sp>
    </p:spTree>
    <p:extLst>
      <p:ext uri="{BB962C8B-B14F-4D97-AF65-F5344CB8AC3E}">
        <p14:creationId xmlns:p14="http://schemas.microsoft.com/office/powerpoint/2010/main" val="184675738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12</a:t>
            </a:fld>
            <a:endParaRPr lang="en-US"/>
          </a:p>
        </p:txBody>
      </p:sp>
    </p:spTree>
    <p:extLst>
      <p:ext uri="{BB962C8B-B14F-4D97-AF65-F5344CB8AC3E}">
        <p14:creationId xmlns:p14="http://schemas.microsoft.com/office/powerpoint/2010/main" val="172057499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E99D793-4260-73A4-6E01-B17286248395}"/>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EE9710F9-3E6A-701F-1B82-E20D6E331832}"/>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A92E8F69-55D8-ECAA-3B7B-D9A9590C57D8}"/>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5911235E-3368-8FF9-E445-16D7ED4D3A65}"/>
              </a:ext>
            </a:extLst>
          </p:cNvPr>
          <p:cNvSpPr>
            <a:spLocks noGrp="1"/>
          </p:cNvSpPr>
          <p:nvPr>
            <p:ph type="sldNum" sz="quarter" idx="5"/>
          </p:nvPr>
        </p:nvSpPr>
        <p:spPr/>
        <p:txBody>
          <a:bodyPr/>
          <a:lstStyle/>
          <a:p>
            <a:r>
              <a:rPr lang="en-US"/>
              <a:t>Notes view: </a:t>
            </a:r>
            <a:fld id="{128CEAFE-FA94-43E5-B0FF-D47E1CCDD1B4}" type="slidenum">
              <a:rPr lang="en-US" smtClean="0"/>
              <a:pPr/>
              <a:t>13</a:t>
            </a:fld>
            <a:endParaRPr lang="en-US"/>
          </a:p>
        </p:txBody>
      </p:sp>
    </p:spTree>
    <p:extLst>
      <p:ext uri="{BB962C8B-B14F-4D97-AF65-F5344CB8AC3E}">
        <p14:creationId xmlns:p14="http://schemas.microsoft.com/office/powerpoint/2010/main" val="119347585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14</a:t>
            </a:fld>
            <a:endParaRPr lang="en-US"/>
          </a:p>
        </p:txBody>
      </p:sp>
    </p:spTree>
    <p:extLst>
      <p:ext uri="{BB962C8B-B14F-4D97-AF65-F5344CB8AC3E}">
        <p14:creationId xmlns:p14="http://schemas.microsoft.com/office/powerpoint/2010/main" val="78050320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D757750-36FD-ABA6-B6E7-C9851913B7F6}"/>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1D7207DE-DDC8-61DD-0508-448534C72CBD}"/>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1FAD93E-EAF6-CE6D-3DA6-93E448450814}"/>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4EA1D3BF-CE38-4F52-70B7-93BD62CB4629}"/>
              </a:ext>
            </a:extLst>
          </p:cNvPr>
          <p:cNvSpPr>
            <a:spLocks noGrp="1"/>
          </p:cNvSpPr>
          <p:nvPr>
            <p:ph type="sldNum" sz="quarter" idx="5"/>
          </p:nvPr>
        </p:nvSpPr>
        <p:spPr/>
        <p:txBody>
          <a:bodyPr/>
          <a:lstStyle/>
          <a:p>
            <a:r>
              <a:rPr lang="en-US"/>
              <a:t>Notes view: </a:t>
            </a:r>
            <a:fld id="{128CEAFE-FA94-43E5-B0FF-D47E1CCDD1B4}" type="slidenum">
              <a:rPr lang="en-US" smtClean="0"/>
              <a:pPr/>
              <a:t>18</a:t>
            </a:fld>
            <a:endParaRPr lang="en-US"/>
          </a:p>
        </p:txBody>
      </p:sp>
    </p:spTree>
    <p:extLst>
      <p:ext uri="{BB962C8B-B14F-4D97-AF65-F5344CB8AC3E}">
        <p14:creationId xmlns:p14="http://schemas.microsoft.com/office/powerpoint/2010/main" val="1198921007"/>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1.xml"/><Relationship Id="rId1" Type="http://schemas.openxmlformats.org/officeDocument/2006/relationships/tags" Target="../tags/tag3.xml"/><Relationship Id="rId4" Type="http://schemas.openxmlformats.org/officeDocument/2006/relationships/image" Target="../media/image1.emf"/></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4.xml"/><Relationship Id="rId4" Type="http://schemas.openxmlformats.org/officeDocument/2006/relationships/image" Target="../media/image1.emf"/></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777567250"/>
      </p:ext>
    </p:extLst>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1287722584"/>
      </p:ext>
    </p:extLst>
  </p:cSld>
  <p:clrMapOvr>
    <a:masterClrMapping/>
  </p:clrMapOvr>
  <p:extLst>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1614778305"/>
      </p:ext>
    </p:extLst>
  </p:cSld>
  <p:clrMapOvr>
    <a:masterClrMapping/>
  </p:clrMapOvr>
  <p:extLst>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1.emf"/><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oleObject" Target="../embeddings/oleObject1.bin"/><Relationship Id="rId5" Type="http://schemas.openxmlformats.org/officeDocument/2006/relationships/tags" Target="../tags/tag2.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5"/>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6" imgW="395" imgH="396" progId="TCLayout.ActiveDocument.1">
                  <p:embed/>
                </p:oleObj>
              </mc:Choice>
              <mc:Fallback>
                <p:oleObj name="think-cell スライド" r:id="rId6"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7"/>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852922683"/>
      </p:ext>
    </p:extLst>
  </p:cSld>
  <p:clrMap bg1="lt1" tx1="dk1" bg2="lt2" tx2="dk2" accent1="accent1" accent2="accent2" accent3="accent3" accent4="accent4" accent5="accent5" accent6="accent6" hlink="hlink" folHlink="folHlink"/>
  <p:sldLayoutIdLst>
    <p:sldLayoutId id="2147485121" r:id="rId1"/>
    <p:sldLayoutId id="2147485127" r:id="rId2"/>
    <p:sldLayoutId id="2147485123" r:id="rId3"/>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userDrawn="1">
          <p15:clr>
            <a:srgbClr val="F26B43"/>
          </p15:clr>
        </p15:guide>
        <p15:guide id="2" pos="321" userDrawn="1">
          <p15:clr>
            <a:srgbClr val="F26B43"/>
          </p15:clr>
        </p15:guide>
        <p15:guide id="3" pos="5918" userDrawn="1">
          <p15:clr>
            <a:srgbClr val="F26B43"/>
          </p15:clr>
        </p15:guide>
        <p15:guide id="4" orient="horz" pos="4088" userDrawn="1">
          <p15:clr>
            <a:srgbClr val="F26B43"/>
          </p15:clr>
        </p15:guide>
        <p15:guide id="5" pos="3120" userDrawn="1">
          <p15:clr>
            <a:srgbClr val="F26B43"/>
          </p15:clr>
        </p15:guide>
        <p15:guide id="6" orient="horz" pos="319" userDrawn="1">
          <p15:clr>
            <a:srgbClr val="F26B43"/>
          </p15:clr>
        </p15:guide>
        <p15:guide id="7" orient="horz" pos="935"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4FD3E40-6726-979E-484B-A82EDE5624E5}"/>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1160E558-DB52-AAF0-F2BE-B89CE2383B4F}"/>
              </a:ext>
            </a:extLst>
          </p:cNvPr>
          <p:cNvSpPr>
            <a:spLocks noGrp="1"/>
          </p:cNvSpPr>
          <p:nvPr>
            <p:ph type="title"/>
          </p:nvPr>
        </p:nvSpPr>
        <p:spPr>
          <a:xfrm>
            <a:off x="511875" y="2851842"/>
            <a:ext cx="6171954" cy="778597"/>
          </a:xfrm>
        </p:spPr>
        <p:txBody>
          <a:bodyPr/>
          <a:lstStyle/>
          <a:p>
            <a:r>
              <a:rPr kumimoji="1" lang="ja-JP" altLang="en-US" sz="3600"/>
              <a:t>様式</a:t>
            </a:r>
            <a:r>
              <a:rPr kumimoji="1" lang="en-US" altLang="ja-JP" sz="3600"/>
              <a:t>2</a:t>
            </a:r>
            <a:r>
              <a:rPr kumimoji="1" lang="ja-JP" altLang="en-US" sz="3600"/>
              <a:t>　事業計画書</a:t>
            </a:r>
            <a:endParaRPr kumimoji="1" lang="en-GB" sz="3600"/>
          </a:p>
        </p:txBody>
      </p:sp>
      <p:sp>
        <p:nvSpPr>
          <p:cNvPr id="3" name="テキスト プレースホルダー 2">
            <a:extLst>
              <a:ext uri="{FF2B5EF4-FFF2-40B4-BE49-F238E27FC236}">
                <a16:creationId xmlns:a16="http://schemas.microsoft.com/office/drawing/2014/main" id="{A58CA959-BDD9-A0B7-425C-7BA8876A5C7F}"/>
              </a:ext>
            </a:extLst>
          </p:cNvPr>
          <p:cNvSpPr>
            <a:spLocks noGrp="1"/>
          </p:cNvSpPr>
          <p:nvPr>
            <p:ph type="body" sz="quarter" idx="11"/>
          </p:nvPr>
        </p:nvSpPr>
        <p:spPr>
          <a:xfrm>
            <a:off x="511875" y="3836946"/>
            <a:ext cx="8886150" cy="914400"/>
          </a:xfrm>
        </p:spPr>
        <p:txBody>
          <a:bodyPr/>
          <a:lstStyle/>
          <a:p>
            <a:r>
              <a:rPr kumimoji="1" lang="ja-JP" altLang="en-US" sz="1800"/>
              <a:t>事業形態：</a:t>
            </a:r>
            <a:r>
              <a:rPr kumimoji="1" lang="en-US" altLang="ja-JP" sz="1800"/>
              <a:t>FS</a:t>
            </a:r>
            <a:r>
              <a:rPr kumimoji="1" lang="ja-JP" altLang="en-US" sz="1800"/>
              <a:t>実証事業</a:t>
            </a:r>
            <a:endParaRPr kumimoji="1" lang="en-US" altLang="ja-JP" sz="1800"/>
          </a:p>
          <a:p>
            <a:r>
              <a:rPr kumimoji="1" lang="ja-JP" altLang="en-US" sz="1800"/>
              <a:t>事業名：</a:t>
            </a:r>
            <a:r>
              <a:rPr kumimoji="1" lang="ja-JP" altLang="ja-JP" sz="1800" kern="1200">
                <a:effectLst/>
                <a:latin typeface="+mn-lt"/>
                <a:ea typeface="+mn-ea"/>
                <a:cs typeface="+mn-cs"/>
              </a:rPr>
              <a:t>○○○国／□□□事</a:t>
            </a:r>
            <a:r>
              <a:rPr kumimoji="1" lang="ja-JP" altLang="en-US" sz="1800" kern="1200">
                <a:effectLst/>
                <a:latin typeface="+mn-lt"/>
                <a:ea typeface="+mn-ea"/>
                <a:cs typeface="+mn-cs"/>
              </a:rPr>
              <a:t>業</a:t>
            </a:r>
            <a:endParaRPr kumimoji="1" lang="ja-JP" altLang="ja-JP" sz="1800" kern="1200">
              <a:effectLst/>
              <a:latin typeface="+mn-lt"/>
              <a:ea typeface="+mn-ea"/>
              <a:cs typeface="+mn-cs"/>
            </a:endParaRPr>
          </a:p>
          <a:p>
            <a:endParaRPr kumimoji="1" lang="en-US" altLang="ja-JP" sz="1800"/>
          </a:p>
        </p:txBody>
      </p:sp>
      <p:sp>
        <p:nvSpPr>
          <p:cNvPr id="5" name="テキスト ボックス 4">
            <a:extLst>
              <a:ext uri="{FF2B5EF4-FFF2-40B4-BE49-F238E27FC236}">
                <a16:creationId xmlns:a16="http://schemas.microsoft.com/office/drawing/2014/main" id="{13E9C715-CE6B-0C47-E5AC-EF8834BD983B}"/>
              </a:ext>
            </a:extLst>
          </p:cNvPr>
          <p:cNvSpPr txBox="1"/>
          <p:nvPr/>
        </p:nvSpPr>
        <p:spPr>
          <a:xfrm>
            <a:off x="402772" y="1945235"/>
            <a:ext cx="8153400" cy="738664"/>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gn="l"/>
            <a:endPar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endParaRPr>
          </a:p>
          <a:p>
            <a:r>
              <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rPr>
              <a:t> </a:t>
            </a:r>
            <a:r>
              <a:rPr lang="ja-JP" altLang="en-US" sz="1400" b="0" i="0" u="none" strike="noStrike" baseline="0">
                <a:solidFill>
                  <a:schemeClr val="tx2"/>
                </a:solidFill>
                <a:latin typeface="+mn-ea"/>
              </a:rPr>
              <a:t>令和</a:t>
            </a:r>
            <a:r>
              <a:rPr lang="en-US" altLang="ja-JP" sz="1400" b="0" i="0" u="none" strike="noStrike" baseline="0">
                <a:solidFill>
                  <a:schemeClr val="tx2"/>
                </a:solidFill>
                <a:latin typeface="+mn-ea"/>
              </a:rPr>
              <a:t>6</a:t>
            </a:r>
            <a:r>
              <a:rPr lang="ja-JP" altLang="en-US" sz="1400" b="0" i="0" u="none" strike="noStrike" baseline="0">
                <a:solidFill>
                  <a:schemeClr val="tx2"/>
                </a:solidFill>
                <a:latin typeface="+mn-ea"/>
              </a:rPr>
              <a:t>年度補正グローバルサウス未来志向型共創等事業費補助金 </a:t>
            </a:r>
          </a:p>
          <a:p>
            <a:r>
              <a:rPr lang="ja-JP" altLang="en-US" sz="1400" b="0" i="0" u="none" strike="noStrike" baseline="0">
                <a:solidFill>
                  <a:schemeClr val="tx2"/>
                </a:solidFill>
                <a:latin typeface="+mn-ea"/>
              </a:rPr>
              <a:t>（ウクライナ復興支援・中東欧諸国等連携強化） </a:t>
            </a:r>
            <a:endParaRPr lang="ja-JP" altLang="en-US" sz="1400">
              <a:solidFill>
                <a:schemeClr val="tx2"/>
              </a:solidFill>
              <a:latin typeface="+mn-ea"/>
            </a:endParaRPr>
          </a:p>
        </p:txBody>
      </p:sp>
      <p:sp>
        <p:nvSpPr>
          <p:cNvPr id="8" name="テキスト プレースホルダー 11">
            <a:extLst>
              <a:ext uri="{FF2B5EF4-FFF2-40B4-BE49-F238E27FC236}">
                <a16:creationId xmlns:a16="http://schemas.microsoft.com/office/drawing/2014/main" id="{AE06888D-0A31-2E0A-9700-D4A0CEB91508}"/>
              </a:ext>
            </a:extLst>
          </p:cNvPr>
          <p:cNvSpPr txBox="1">
            <a:spLocks/>
          </p:cNvSpPr>
          <p:nvPr/>
        </p:nvSpPr>
        <p:spPr>
          <a:xfrm>
            <a:off x="5067301" y="4914208"/>
            <a:ext cx="4547177" cy="777095"/>
          </a:xfrm>
          <a:prstGeom prst="rect">
            <a:avLst/>
          </a:prstGeom>
        </p:spPr>
        <p:txBody>
          <a:bodyPr/>
          <a:lstStyle>
            <a:lvl1pPr marL="0" indent="0" algn="r"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l"/>
            <a:r>
              <a:rPr kumimoji="1" lang="ja-JP" altLang="en-US" sz="1600"/>
              <a:t>申請者</a:t>
            </a:r>
            <a:r>
              <a:rPr kumimoji="1" lang="zh-TW" altLang="en-US" sz="1600"/>
              <a:t>：</a:t>
            </a:r>
            <a:r>
              <a:rPr kumimoji="1" lang="en-US" altLang="zh-TW" sz="1600"/>
              <a:t>xxx</a:t>
            </a:r>
          </a:p>
          <a:p>
            <a:pPr algn="l"/>
            <a:r>
              <a:rPr kumimoji="1" lang="zh-TW" altLang="en-US" sz="1600"/>
              <a:t>代表者</a:t>
            </a:r>
            <a:r>
              <a:rPr kumimoji="1" lang="ja-JP" altLang="en-US" sz="1600"/>
              <a:t>役職・氏名</a:t>
            </a:r>
            <a:r>
              <a:rPr kumimoji="1" lang="zh-TW" altLang="en-US" sz="1600"/>
              <a:t>：</a:t>
            </a:r>
            <a:r>
              <a:rPr kumimoji="1" lang="en-US" altLang="zh-TW" sz="1600"/>
              <a:t>xxx </a:t>
            </a:r>
            <a:r>
              <a:rPr kumimoji="1" lang="en-US" altLang="zh-TW" sz="1600" err="1"/>
              <a:t>xxxx</a:t>
            </a:r>
            <a:endParaRPr kumimoji="1" lang="en-US" altLang="zh-TW" sz="1600"/>
          </a:p>
          <a:p>
            <a:pPr algn="l"/>
            <a:r>
              <a:rPr kumimoji="1" lang="ja-JP" altLang="en-US" sz="1600"/>
              <a:t>所在地：</a:t>
            </a:r>
            <a:r>
              <a:rPr kumimoji="1" lang="en-US" altLang="ja-JP" sz="1600"/>
              <a:t>xxx</a:t>
            </a:r>
            <a:endParaRPr kumimoji="1" lang="zh-TW" altLang="en-US" sz="1600"/>
          </a:p>
          <a:p>
            <a:pPr algn="l">
              <a:buNone/>
            </a:pPr>
            <a:endParaRPr lang="zh-TW" altLang="en-US" sz="1600"/>
          </a:p>
        </p:txBody>
      </p:sp>
    </p:spTree>
    <p:extLst>
      <p:ext uri="{BB962C8B-B14F-4D97-AF65-F5344CB8AC3E}">
        <p14:creationId xmlns:p14="http://schemas.microsoft.com/office/powerpoint/2010/main" val="10175269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B7984409-EE8A-542F-050D-516F702D09D1}"/>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83EB0803-2D16-B0B9-FB02-4F8B9D1B72C7}"/>
              </a:ext>
            </a:extLst>
          </p:cNvPr>
          <p:cNvSpPr>
            <a:spLocks noGrp="1"/>
          </p:cNvSpPr>
          <p:nvPr>
            <p:ph type="body" sz="quarter" idx="17"/>
          </p:nvPr>
        </p:nvSpPr>
        <p:spPr/>
        <p:txBody>
          <a:bodyPr/>
          <a:lstStyle/>
          <a:p>
            <a:r>
              <a:rPr kumimoji="1" lang="en-GB" dirty="0"/>
              <a:t>3-1. </a:t>
            </a:r>
            <a:r>
              <a:rPr kumimoji="1" lang="en-US" dirty="0"/>
              <a:t>FS</a:t>
            </a:r>
            <a:r>
              <a:rPr kumimoji="1" lang="ja-JP" altLang="en-US" dirty="0"/>
              <a:t>事業・実証事業のねらい </a:t>
            </a:r>
            <a:r>
              <a:rPr kumimoji="1" lang="en-US" altLang="ja-JP" dirty="0"/>
              <a:t>1/2</a:t>
            </a:r>
            <a:endParaRPr kumimoji="1" lang="en-GB" dirty="0"/>
          </a:p>
        </p:txBody>
      </p:sp>
      <p:graphicFrame>
        <p:nvGraphicFramePr>
          <p:cNvPr id="5" name="表 4">
            <a:extLst>
              <a:ext uri="{FF2B5EF4-FFF2-40B4-BE49-F238E27FC236}">
                <a16:creationId xmlns:a16="http://schemas.microsoft.com/office/drawing/2014/main" id="{41AA0EF0-F885-FCFB-5F04-EEA7B602BBE8}"/>
              </a:ext>
            </a:extLst>
          </p:cNvPr>
          <p:cNvGraphicFramePr>
            <a:graphicFrameLocks noGrp="1"/>
          </p:cNvGraphicFramePr>
          <p:nvPr>
            <p:extLst>
              <p:ext uri="{D42A27DB-BD31-4B8C-83A1-F6EECF244321}">
                <p14:modId xmlns:p14="http://schemas.microsoft.com/office/powerpoint/2010/main" val="1559341512"/>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FS</a:t>
                      </a: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171450" indent="-1714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DF4C2DCD-7B1F-05F3-0CBB-85F3191D9BD4}"/>
              </a:ext>
            </a:extLst>
          </p:cNvPr>
          <p:cNvGraphicFramePr>
            <a:graphicFrameLocks noGrp="1"/>
          </p:cNvGraphicFramePr>
          <p:nvPr>
            <p:extLst>
              <p:ext uri="{D42A27DB-BD31-4B8C-83A1-F6EECF244321}">
                <p14:modId xmlns:p14="http://schemas.microsoft.com/office/powerpoint/2010/main" val="1240904002"/>
              </p:ext>
            </p:extLst>
          </p:nvPr>
        </p:nvGraphicFramePr>
        <p:xfrm>
          <a:off x="567981" y="3315759"/>
          <a:ext cx="4270560" cy="1152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FE2B7016-2C2C-6AA5-EF10-0218511AC205}"/>
              </a:ext>
            </a:extLst>
          </p:cNvPr>
          <p:cNvGraphicFramePr>
            <a:graphicFrameLocks noGrp="1"/>
          </p:cNvGraphicFramePr>
          <p:nvPr>
            <p:extLst>
              <p:ext uri="{D42A27DB-BD31-4B8C-83A1-F6EECF244321}">
                <p14:modId xmlns:p14="http://schemas.microsoft.com/office/powerpoint/2010/main" val="3048276227"/>
              </p:ext>
            </p:extLst>
          </p:nvPr>
        </p:nvGraphicFramePr>
        <p:xfrm>
          <a:off x="566483" y="4576553"/>
          <a:ext cx="4270560" cy="1908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2" name="二等辺三角形 11">
            <a:extLst>
              <a:ext uri="{FF2B5EF4-FFF2-40B4-BE49-F238E27FC236}">
                <a16:creationId xmlns:a16="http://schemas.microsoft.com/office/drawing/2014/main" id="{00FBD25F-7325-5208-5BC0-573D8FB02F6E}"/>
              </a:ext>
            </a:extLst>
          </p:cNvPr>
          <p:cNvSpPr/>
          <p:nvPr/>
        </p:nvSpPr>
        <p:spPr>
          <a:xfrm flipV="1">
            <a:off x="1958152"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29" name="二等辺三角形 28">
            <a:extLst>
              <a:ext uri="{FF2B5EF4-FFF2-40B4-BE49-F238E27FC236}">
                <a16:creationId xmlns:a16="http://schemas.microsoft.com/office/drawing/2014/main" id="{AB04EAE1-9F41-E128-57B5-7C3F7F68A2EA}"/>
              </a:ext>
            </a:extLst>
          </p:cNvPr>
          <p:cNvSpPr/>
          <p:nvPr/>
        </p:nvSpPr>
        <p:spPr>
          <a:xfrm flipV="1">
            <a:off x="6396027"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19" name="テキスト プレースホルダー 2">
            <a:extLst>
              <a:ext uri="{FF2B5EF4-FFF2-40B4-BE49-F238E27FC236}">
                <a16:creationId xmlns:a16="http://schemas.microsoft.com/office/drawing/2014/main" id="{B77A654D-2360-DD92-3CD4-E67535496186}"/>
              </a:ext>
            </a:extLst>
          </p:cNvPr>
          <p:cNvSpPr txBox="1">
            <a:spLocks/>
          </p:cNvSpPr>
          <p:nvPr/>
        </p:nvSpPr>
        <p:spPr>
          <a:xfrm>
            <a:off x="510380" y="2954965"/>
            <a:ext cx="4443545"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例：対象国・顧客ニーズに関する仮説検証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D8565F4B-F86D-C7E3-D2B8-3F40C30372DC}"/>
              </a:ext>
            </a:extLst>
          </p:cNvPr>
          <p:cNvSpPr txBox="1">
            <a:spLocks/>
          </p:cNvSpPr>
          <p:nvPr/>
        </p:nvSpPr>
        <p:spPr>
          <a:xfrm>
            <a:off x="4948255" y="2954965"/>
            <a:ext cx="4443545"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例：製品・サービスの適合性に関する仮説検証</a:t>
            </a:r>
            <a:r>
              <a:rPr kumimoji="1" lang="en-US" altLang="ja-JP" sz="1200" b="1"/>
              <a:t>】</a:t>
            </a:r>
          </a:p>
        </p:txBody>
      </p:sp>
      <p:graphicFrame>
        <p:nvGraphicFramePr>
          <p:cNvPr id="45" name="表 44">
            <a:extLst>
              <a:ext uri="{FF2B5EF4-FFF2-40B4-BE49-F238E27FC236}">
                <a16:creationId xmlns:a16="http://schemas.microsoft.com/office/drawing/2014/main" id="{11C90F70-0DDA-8DD8-375A-9B5650C3B253}"/>
              </a:ext>
            </a:extLst>
          </p:cNvPr>
          <p:cNvGraphicFramePr>
            <a:graphicFrameLocks noGrp="1"/>
          </p:cNvGraphicFramePr>
          <p:nvPr>
            <p:extLst>
              <p:ext uri="{D42A27DB-BD31-4B8C-83A1-F6EECF244321}">
                <p14:modId xmlns:p14="http://schemas.microsoft.com/office/powerpoint/2010/main" val="459186878"/>
              </p:ext>
            </p:extLst>
          </p:nvPr>
        </p:nvGraphicFramePr>
        <p:xfrm>
          <a:off x="5063640" y="3315759"/>
          <a:ext cx="4270560" cy="1152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EAC83463-2516-3B4D-FF11-99CA740169AD}"/>
              </a:ext>
            </a:extLst>
          </p:cNvPr>
          <p:cNvGraphicFramePr>
            <a:graphicFrameLocks noGrp="1"/>
          </p:cNvGraphicFramePr>
          <p:nvPr>
            <p:extLst>
              <p:ext uri="{D42A27DB-BD31-4B8C-83A1-F6EECF244321}">
                <p14:modId xmlns:p14="http://schemas.microsoft.com/office/powerpoint/2010/main" val="376638822"/>
              </p:ext>
            </p:extLst>
          </p:nvPr>
        </p:nvGraphicFramePr>
        <p:xfrm>
          <a:off x="5063640" y="4576553"/>
          <a:ext cx="4270560" cy="1908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pSp>
        <p:nvGrpSpPr>
          <p:cNvPr id="37" name="グループ化 36">
            <a:extLst>
              <a:ext uri="{FF2B5EF4-FFF2-40B4-BE49-F238E27FC236}">
                <a16:creationId xmlns:a16="http://schemas.microsoft.com/office/drawing/2014/main" id="{4BB4A956-888F-6EED-D5EC-325CAA7464A2}"/>
              </a:ext>
            </a:extLst>
          </p:cNvPr>
          <p:cNvGrpSpPr/>
          <p:nvPr/>
        </p:nvGrpSpPr>
        <p:grpSpPr>
          <a:xfrm>
            <a:off x="512779" y="5949"/>
            <a:ext cx="6320145" cy="216000"/>
            <a:chOff x="512779" y="5949"/>
            <a:chExt cx="6320145" cy="216000"/>
          </a:xfrm>
        </p:grpSpPr>
        <p:sp>
          <p:nvSpPr>
            <p:cNvPr id="38" name="正方形/長方形 37">
              <a:extLst>
                <a:ext uri="{FF2B5EF4-FFF2-40B4-BE49-F238E27FC236}">
                  <a16:creationId xmlns:a16="http://schemas.microsoft.com/office/drawing/2014/main" id="{21E53467-4C34-F7DD-2748-FF94476886B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39" name="正方形/長方形 38">
              <a:extLst>
                <a:ext uri="{FF2B5EF4-FFF2-40B4-BE49-F238E27FC236}">
                  <a16:creationId xmlns:a16="http://schemas.microsoft.com/office/drawing/2014/main" id="{092B0A0C-D247-4AF1-346E-ED98B07E4E27}"/>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0" name="正方形/長方形 39">
              <a:extLst>
                <a:ext uri="{FF2B5EF4-FFF2-40B4-BE49-F238E27FC236}">
                  <a16:creationId xmlns:a16="http://schemas.microsoft.com/office/drawing/2014/main" id="{79B3294A-66BA-1D5A-6AB9-D2E12F4A98ED}"/>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4CCC00B8-19B6-57F2-3C93-54447D1C7A01}"/>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2" name="正方形/長方形 41">
              <a:extLst>
                <a:ext uri="{FF2B5EF4-FFF2-40B4-BE49-F238E27FC236}">
                  <a16:creationId xmlns:a16="http://schemas.microsoft.com/office/drawing/2014/main" id="{490CF791-9473-33A8-E44A-9CE3360688E9}"/>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72E6C827-D0FB-1BAB-31AA-D5616BCCF33A}"/>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E0CA4AE3-32A6-430D-E9F7-74D398A9AB9A}"/>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58F7563F-88AC-AEE8-6736-063E17512AFA}"/>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586A067F-661A-BEB3-699A-870EC32329E2}"/>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65FBF6E0-F45A-264C-3D97-AA21581B3385}"/>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6EAAF2D6-FC0E-6D03-BD5E-E1AD0D64114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BFB78B57-1215-7592-845B-48C33A3868A2}"/>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0B79166F-4ABD-50C7-AC80-2DBD390D7500}"/>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C08E5892-3563-7DBB-9C52-1CE79AE811E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3283F59A-5CF3-EBD7-3A83-7EDA658BA8D1}"/>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2D9D0B60-642E-ADD8-DA21-8D3FB5FC0EE3}"/>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F2E809DC-6E50-8326-7744-64EE6248809C}"/>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F2D83363-2940-FC9E-61FC-ED77C47B75F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353DEE3A-A7CE-24E5-7166-B31C782885F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161873383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14181-C499-FE7D-EC67-B4E20EF0453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27B3D29-90A2-C55E-2DDC-1F2D642CA8B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graphicFrame>
        <p:nvGraphicFramePr>
          <p:cNvPr id="5" name="表 4">
            <a:extLst>
              <a:ext uri="{FF2B5EF4-FFF2-40B4-BE49-F238E27FC236}">
                <a16:creationId xmlns:a16="http://schemas.microsoft.com/office/drawing/2014/main" id="{94582E61-9548-4213-C40D-0F94A0A8417E}"/>
              </a:ext>
            </a:extLst>
          </p:cNvPr>
          <p:cNvGraphicFramePr>
            <a:graphicFrameLocks noGrp="1"/>
          </p:cNvGraphicFramePr>
          <p:nvPr>
            <p:extLst>
              <p:ext uri="{D42A27DB-BD31-4B8C-83A1-F6EECF244321}">
                <p14:modId xmlns:p14="http://schemas.microsoft.com/office/powerpoint/2010/main" val="4081431343"/>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171450" indent="-1714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98236F54-2739-B4D5-EAD4-B071E32AFBAA}"/>
              </a:ext>
            </a:extLst>
          </p:cNvPr>
          <p:cNvGraphicFramePr>
            <a:graphicFrameLocks noGrp="1"/>
          </p:cNvGraphicFramePr>
          <p:nvPr>
            <p:extLst>
              <p:ext uri="{D42A27DB-BD31-4B8C-83A1-F6EECF244321}">
                <p14:modId xmlns:p14="http://schemas.microsoft.com/office/powerpoint/2010/main" val="441954919"/>
              </p:ext>
            </p:extLst>
          </p:nvPr>
        </p:nvGraphicFramePr>
        <p:xfrm>
          <a:off x="567981" y="3315759"/>
          <a:ext cx="2844000" cy="1152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26FF2313-1820-C249-A820-881F1ABFB3B7}"/>
              </a:ext>
            </a:extLst>
          </p:cNvPr>
          <p:cNvGraphicFramePr>
            <a:graphicFrameLocks noGrp="1"/>
          </p:cNvGraphicFramePr>
          <p:nvPr>
            <p:extLst>
              <p:ext uri="{D42A27DB-BD31-4B8C-83A1-F6EECF244321}">
                <p14:modId xmlns:p14="http://schemas.microsoft.com/office/powerpoint/2010/main" val="241278285"/>
              </p:ext>
            </p:extLst>
          </p:nvPr>
        </p:nvGraphicFramePr>
        <p:xfrm>
          <a:off x="566483" y="4576553"/>
          <a:ext cx="2844000" cy="190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2" name="二等辺三角形 11">
            <a:extLst>
              <a:ext uri="{FF2B5EF4-FFF2-40B4-BE49-F238E27FC236}">
                <a16:creationId xmlns:a16="http://schemas.microsoft.com/office/drawing/2014/main" id="{2D15B168-B239-1837-CC77-9E3FFB1386D4}"/>
              </a:ext>
            </a:extLst>
          </p:cNvPr>
          <p:cNvSpPr/>
          <p:nvPr/>
        </p:nvSpPr>
        <p:spPr>
          <a:xfrm flipV="1">
            <a:off x="1215981"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24" name="二等辺三角形 23">
            <a:extLst>
              <a:ext uri="{FF2B5EF4-FFF2-40B4-BE49-F238E27FC236}">
                <a16:creationId xmlns:a16="http://schemas.microsoft.com/office/drawing/2014/main" id="{CDA8D7FB-06F4-2102-3AB7-9F2CB6C2CEF8}"/>
              </a:ext>
            </a:extLst>
          </p:cNvPr>
          <p:cNvSpPr/>
          <p:nvPr/>
        </p:nvSpPr>
        <p:spPr>
          <a:xfrm flipV="1">
            <a:off x="4177090"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29" name="二等辺三角形 28">
            <a:extLst>
              <a:ext uri="{FF2B5EF4-FFF2-40B4-BE49-F238E27FC236}">
                <a16:creationId xmlns:a16="http://schemas.microsoft.com/office/drawing/2014/main" id="{28A98DE8-B836-18F8-1B47-FC918DF1A7E6}"/>
              </a:ext>
            </a:extLst>
          </p:cNvPr>
          <p:cNvSpPr/>
          <p:nvPr/>
        </p:nvSpPr>
        <p:spPr>
          <a:xfrm flipV="1">
            <a:off x="7138200"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19" name="テキスト プレースホルダー 2">
            <a:extLst>
              <a:ext uri="{FF2B5EF4-FFF2-40B4-BE49-F238E27FC236}">
                <a16:creationId xmlns:a16="http://schemas.microsoft.com/office/drawing/2014/main" id="{1CCFE3D0-7A0B-6502-A3B0-C79A69391BBF}"/>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例：技術有効性に関する仮説検証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E5B78970-9F15-E1CB-8EB1-433A0D9C30FC}"/>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例：商業性に関する仮説検証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1F780388-1692-CE04-688B-8D8B290703E5}"/>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例：社会適合性に関する仮説検証</a:t>
            </a:r>
            <a:r>
              <a:rPr kumimoji="1" lang="en-US" altLang="ja-JP" sz="1200" b="1"/>
              <a:t>】</a:t>
            </a:r>
          </a:p>
        </p:txBody>
      </p:sp>
      <p:graphicFrame>
        <p:nvGraphicFramePr>
          <p:cNvPr id="39" name="表 38">
            <a:extLst>
              <a:ext uri="{FF2B5EF4-FFF2-40B4-BE49-F238E27FC236}">
                <a16:creationId xmlns:a16="http://schemas.microsoft.com/office/drawing/2014/main" id="{B90D3854-8AFC-3679-6BAD-E6377ED01408}"/>
              </a:ext>
            </a:extLst>
          </p:cNvPr>
          <p:cNvGraphicFramePr>
            <a:graphicFrameLocks noGrp="1"/>
          </p:cNvGraphicFramePr>
          <p:nvPr>
            <p:extLst>
              <p:ext uri="{D42A27DB-BD31-4B8C-83A1-F6EECF244321}">
                <p14:modId xmlns:p14="http://schemas.microsoft.com/office/powerpoint/2010/main" val="1501569644"/>
              </p:ext>
            </p:extLst>
          </p:nvPr>
        </p:nvGraphicFramePr>
        <p:xfrm>
          <a:off x="3529090" y="3315759"/>
          <a:ext cx="2844000" cy="1152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0F7ACAC3-6E82-F1C2-BEF1-9AC79B807093}"/>
              </a:ext>
            </a:extLst>
          </p:cNvPr>
          <p:cNvGraphicFramePr>
            <a:graphicFrameLocks noGrp="1"/>
          </p:cNvGraphicFramePr>
          <p:nvPr>
            <p:extLst>
              <p:ext uri="{D42A27DB-BD31-4B8C-83A1-F6EECF244321}">
                <p14:modId xmlns:p14="http://schemas.microsoft.com/office/powerpoint/2010/main" val="1424954785"/>
              </p:ext>
            </p:extLst>
          </p:nvPr>
        </p:nvGraphicFramePr>
        <p:xfrm>
          <a:off x="6490200" y="3315759"/>
          <a:ext cx="2844000" cy="1152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1D68E3B7-A7CE-E069-EE39-D7DB9BFE066E}"/>
              </a:ext>
            </a:extLst>
          </p:cNvPr>
          <p:cNvGraphicFramePr>
            <a:graphicFrameLocks noGrp="1"/>
          </p:cNvGraphicFramePr>
          <p:nvPr>
            <p:extLst>
              <p:ext uri="{D42A27DB-BD31-4B8C-83A1-F6EECF244321}">
                <p14:modId xmlns:p14="http://schemas.microsoft.com/office/powerpoint/2010/main" val="2955914388"/>
              </p:ext>
            </p:extLst>
          </p:nvPr>
        </p:nvGraphicFramePr>
        <p:xfrm>
          <a:off x="3529090" y="4576553"/>
          <a:ext cx="2844000" cy="190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indent="-171450">
                        <a:buFont typeface="Arial" panose="020B0604020202020204" pitchFamily="34" charset="0"/>
                        <a:buChar cha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en-US" altLang="ja-JP" sz="1050" dirty="0">
                        <a:solidFill>
                          <a:schemeClr val="tx2"/>
                        </a:solidFill>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71F835DB-3E84-B1EA-68A6-2645B5E3181F}"/>
              </a:ext>
            </a:extLst>
          </p:cNvPr>
          <p:cNvGraphicFramePr>
            <a:graphicFrameLocks noGrp="1"/>
          </p:cNvGraphicFramePr>
          <p:nvPr>
            <p:extLst>
              <p:ext uri="{D42A27DB-BD31-4B8C-83A1-F6EECF244321}">
                <p14:modId xmlns:p14="http://schemas.microsoft.com/office/powerpoint/2010/main" val="3131776849"/>
              </p:ext>
            </p:extLst>
          </p:nvPr>
        </p:nvGraphicFramePr>
        <p:xfrm>
          <a:off x="6490200" y="4576553"/>
          <a:ext cx="2844000" cy="190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7" name="テキスト プレースホルダー 16">
            <a:extLst>
              <a:ext uri="{FF2B5EF4-FFF2-40B4-BE49-F238E27FC236}">
                <a16:creationId xmlns:a16="http://schemas.microsoft.com/office/drawing/2014/main" id="{CA79C11F-0A28-3787-1AB7-A20FC2CA0CF1}"/>
              </a:ext>
            </a:extLst>
          </p:cNvPr>
          <p:cNvSpPr>
            <a:spLocks noGrp="1"/>
          </p:cNvSpPr>
          <p:nvPr>
            <p:ph type="body" sz="quarter" idx="17"/>
          </p:nvPr>
        </p:nvSpPr>
        <p:spPr/>
        <p:txBody>
          <a:bodyPr/>
          <a:lstStyle/>
          <a:p>
            <a:r>
              <a:rPr kumimoji="1" lang="en-GB" altLang="ja-JP" dirty="0"/>
              <a:t>3-1. </a:t>
            </a:r>
            <a:r>
              <a:rPr kumimoji="1" lang="en-US" altLang="ja-JP" dirty="0"/>
              <a:t>FS</a:t>
            </a:r>
            <a:r>
              <a:rPr kumimoji="1" lang="ja-JP" altLang="en-US" dirty="0"/>
              <a:t>事業・実証事業のねらい </a:t>
            </a:r>
            <a:r>
              <a:rPr kumimoji="1" lang="en-US" altLang="ja-JP" dirty="0"/>
              <a:t>2/2</a:t>
            </a:r>
            <a:endParaRPr kumimoji="1" lang="en-GB" altLang="ja-JP" dirty="0"/>
          </a:p>
        </p:txBody>
      </p:sp>
      <p:grpSp>
        <p:nvGrpSpPr>
          <p:cNvPr id="41" name="グループ化 40">
            <a:extLst>
              <a:ext uri="{FF2B5EF4-FFF2-40B4-BE49-F238E27FC236}">
                <a16:creationId xmlns:a16="http://schemas.microsoft.com/office/drawing/2014/main" id="{EAB65946-0400-06C4-8925-5363A1F9C845}"/>
              </a:ext>
            </a:extLst>
          </p:cNvPr>
          <p:cNvGrpSpPr/>
          <p:nvPr/>
        </p:nvGrpSpPr>
        <p:grpSpPr>
          <a:xfrm>
            <a:off x="512779" y="5949"/>
            <a:ext cx="6320145" cy="216000"/>
            <a:chOff x="512779" y="5949"/>
            <a:chExt cx="6320145" cy="216000"/>
          </a:xfrm>
        </p:grpSpPr>
        <p:sp>
          <p:nvSpPr>
            <p:cNvPr id="42" name="正方形/長方形 41">
              <a:extLst>
                <a:ext uri="{FF2B5EF4-FFF2-40B4-BE49-F238E27FC236}">
                  <a16:creationId xmlns:a16="http://schemas.microsoft.com/office/drawing/2014/main" id="{BCFC96F3-68EA-114D-FB2F-D0A04E580D6C}"/>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43" name="正方形/長方形 42">
              <a:extLst>
                <a:ext uri="{FF2B5EF4-FFF2-40B4-BE49-F238E27FC236}">
                  <a16:creationId xmlns:a16="http://schemas.microsoft.com/office/drawing/2014/main" id="{E46773DD-1480-EDD2-E298-F48589D9EAF8}"/>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4" name="正方形/長方形 43">
              <a:extLst>
                <a:ext uri="{FF2B5EF4-FFF2-40B4-BE49-F238E27FC236}">
                  <a16:creationId xmlns:a16="http://schemas.microsoft.com/office/drawing/2014/main" id="{7FBFBCFA-B735-E502-EC03-744B800F818A}"/>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991A037A-200D-BCD8-A4B4-1AFB1A3A1BF6}"/>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2BDDA74A-415E-9A62-7853-902B6BFFE031}"/>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86DFDDC6-7ECE-35E4-20DA-FFE7BF1B3DFF}"/>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A9D714AA-C709-C538-7579-6895027CA46E}"/>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FD11D0DD-E39D-17AC-E584-BAA828CAC088}"/>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32B13162-5B11-6A5F-9DA9-4882C69F80F0}"/>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50E1EAE1-4781-E00D-17D1-CD9488A8F7E0}"/>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22521048-6415-580D-1F71-DCE37B23B6AA}"/>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CC9DBB67-5F1F-F2DD-E923-977B574CF559}"/>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D62999A2-8B78-A0E6-ABE7-50BED848BCF9}"/>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61776EAD-C6AD-1E65-96AE-8DB2C33A7715}"/>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40E79BC4-6293-BFAA-F0B3-AF6112D8EAEC}"/>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D11C02F0-D628-DD7F-7622-567F22542CA8}"/>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5CA11243-C875-9DD6-EC09-728E2E9305FF}"/>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DCEABE3B-84B0-1A7A-A5C2-7A792210B6BB}"/>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D8A0DCE2-E81D-23C3-2265-D91247A5DB2D}"/>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371713777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CBCC687-163B-0D02-11E1-8FE198E46CB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A6CE0CA-C5AD-4F64-3304-BE3ECBEA39AF}"/>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1E536A27-53A8-A5BA-861F-97A09738C2C9}"/>
              </a:ext>
            </a:extLst>
          </p:cNvPr>
          <p:cNvSpPr>
            <a:spLocks noGrp="1"/>
          </p:cNvSpPr>
          <p:nvPr>
            <p:ph type="body" sz="quarter" idx="17"/>
          </p:nvPr>
        </p:nvSpPr>
        <p:spPr/>
        <p:txBody>
          <a:bodyPr/>
          <a:lstStyle/>
          <a:p>
            <a:r>
              <a:rPr kumimoji="1" lang="en-GB"/>
              <a:t>3-2. </a:t>
            </a:r>
            <a:r>
              <a:rPr kumimoji="1" lang="ja-JP" altLang="en-US"/>
              <a:t>実施内容 </a:t>
            </a:r>
            <a:r>
              <a:rPr kumimoji="1" lang="en-US" altLang="ja-JP"/>
              <a:t>1/2</a:t>
            </a:r>
            <a:endParaRPr kumimoji="1" lang="en-GB"/>
          </a:p>
        </p:txBody>
      </p:sp>
      <p:sp>
        <p:nvSpPr>
          <p:cNvPr id="3" name="正方形/長方形 2">
            <a:extLst>
              <a:ext uri="{FF2B5EF4-FFF2-40B4-BE49-F238E27FC236}">
                <a16:creationId xmlns:a16="http://schemas.microsoft.com/office/drawing/2014/main" id="{AEF0CB54-3F11-4560-404B-1637973474FC}"/>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9FA2744D-D113-C2E3-5F0B-2BED0B769B03}"/>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9B328B3F-9742-24C7-6281-5417F8DC696A}"/>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t>XXX</a:t>
            </a:r>
            <a:r>
              <a:rPr kumimoji="1" lang="ja-JP" altLang="en-US" sz="1050" dirty="0"/>
              <a:t>国、</a:t>
            </a:r>
            <a:r>
              <a:rPr kumimoji="1" lang="en-US" altLang="ja-JP" sz="1050" dirty="0"/>
              <a:t>XXX</a:t>
            </a:r>
            <a:r>
              <a:rPr kumimoji="1" lang="ja-JP" altLang="en-US" sz="1050" dirty="0"/>
              <a:t>国・・・</a:t>
            </a:r>
          </a:p>
        </p:txBody>
      </p:sp>
      <p:cxnSp>
        <p:nvCxnSpPr>
          <p:cNvPr id="7" name="直線コネクタ 6">
            <a:extLst>
              <a:ext uri="{FF2B5EF4-FFF2-40B4-BE49-F238E27FC236}">
                <a16:creationId xmlns:a16="http://schemas.microsoft.com/office/drawing/2014/main" id="{F453A869-71FF-939A-9BC0-D1AA90B87A83}"/>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42" name="グループ化 41">
            <a:extLst>
              <a:ext uri="{FF2B5EF4-FFF2-40B4-BE49-F238E27FC236}">
                <a16:creationId xmlns:a16="http://schemas.microsoft.com/office/drawing/2014/main" id="{7FB76D7F-A238-9F71-A49F-69CB367B41DA}"/>
              </a:ext>
            </a:extLst>
          </p:cNvPr>
          <p:cNvGrpSpPr/>
          <p:nvPr/>
        </p:nvGrpSpPr>
        <p:grpSpPr>
          <a:xfrm>
            <a:off x="609601" y="3026114"/>
            <a:ext cx="8784106" cy="954000"/>
            <a:chOff x="609601" y="3005859"/>
            <a:chExt cx="8784106" cy="1134977"/>
          </a:xfrm>
        </p:grpSpPr>
        <p:sp>
          <p:nvSpPr>
            <p:cNvPr id="10" name="正方形/長方形 9">
              <a:extLst>
                <a:ext uri="{FF2B5EF4-FFF2-40B4-BE49-F238E27FC236}">
                  <a16:creationId xmlns:a16="http://schemas.microsoft.com/office/drawing/2014/main" id="{26FEE3BA-2679-7BB9-9F92-2BA83B5647F8}"/>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429D475B-5AB8-0BDD-F683-E5E093815BA0}"/>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2" name="正方形/長方形 11">
              <a:extLst>
                <a:ext uri="{FF2B5EF4-FFF2-40B4-BE49-F238E27FC236}">
                  <a16:creationId xmlns:a16="http://schemas.microsoft.com/office/drawing/2014/main" id="{F318860F-8360-617D-3456-3CEE1572E3D2}"/>
                </a:ext>
              </a:extLst>
            </p:cNvPr>
            <p:cNvSpPr/>
            <p:nvPr/>
          </p:nvSpPr>
          <p:spPr>
            <a:xfrm>
              <a:off x="609601" y="3005859"/>
              <a:ext cx="332013" cy="1134977"/>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①</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42A45790-F4D8-E85D-6517-EEBA6C33D9C3}"/>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49" name="グループ化 48">
            <a:extLst>
              <a:ext uri="{FF2B5EF4-FFF2-40B4-BE49-F238E27FC236}">
                <a16:creationId xmlns:a16="http://schemas.microsoft.com/office/drawing/2014/main" id="{47A42820-2B78-46F3-B501-8010CC740F6F}"/>
              </a:ext>
            </a:extLst>
          </p:cNvPr>
          <p:cNvGrpSpPr/>
          <p:nvPr/>
        </p:nvGrpSpPr>
        <p:grpSpPr>
          <a:xfrm>
            <a:off x="986955" y="2740921"/>
            <a:ext cx="8406752" cy="225483"/>
            <a:chOff x="986955" y="2740921"/>
            <a:chExt cx="8406752" cy="225483"/>
          </a:xfrm>
        </p:grpSpPr>
        <p:sp>
          <p:nvSpPr>
            <p:cNvPr id="19" name="正方形/長方形 18">
              <a:extLst>
                <a:ext uri="{FF2B5EF4-FFF2-40B4-BE49-F238E27FC236}">
                  <a16:creationId xmlns:a16="http://schemas.microsoft.com/office/drawing/2014/main" id="{93E09D49-4DC7-24C8-0737-B36BA0FC4004}"/>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8DE51688-3559-FD97-3B0B-2A1C714F4BC6}"/>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AEBDE6FB-9349-8A3B-4F4A-C90934F5405D}"/>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sp>
        <p:nvSpPr>
          <p:cNvPr id="33" name="二等辺三角形 32">
            <a:extLst>
              <a:ext uri="{FF2B5EF4-FFF2-40B4-BE49-F238E27FC236}">
                <a16:creationId xmlns:a16="http://schemas.microsoft.com/office/drawing/2014/main" id="{29C8A00A-02CF-0F16-A8F3-675F6C729C41}"/>
              </a:ext>
            </a:extLst>
          </p:cNvPr>
          <p:cNvSpPr/>
          <p:nvPr/>
        </p:nvSpPr>
        <p:spPr>
          <a:xfrm flipV="1">
            <a:off x="3423000" y="4039824"/>
            <a:ext cx="3060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rgbClr val="575757"/>
              </a:solidFill>
              <a:latin typeface="Meiryo UI" panose="020B0604030504040204" pitchFamily="50" charset="-128"/>
              <a:ea typeface="Meiryo UI" panose="020B0604030504040204" pitchFamily="50" charset="-128"/>
            </a:endParaRPr>
          </a:p>
        </p:txBody>
      </p:sp>
      <p:grpSp>
        <p:nvGrpSpPr>
          <p:cNvPr id="38" name="グループ化 37">
            <a:extLst>
              <a:ext uri="{FF2B5EF4-FFF2-40B4-BE49-F238E27FC236}">
                <a16:creationId xmlns:a16="http://schemas.microsoft.com/office/drawing/2014/main" id="{190DD732-5183-0767-28E2-598281D5238B}"/>
              </a:ext>
            </a:extLst>
          </p:cNvPr>
          <p:cNvGrpSpPr/>
          <p:nvPr/>
        </p:nvGrpSpPr>
        <p:grpSpPr>
          <a:xfrm>
            <a:off x="609601" y="4279534"/>
            <a:ext cx="8784106" cy="954000"/>
            <a:chOff x="609601" y="4461096"/>
            <a:chExt cx="8784106" cy="1134977"/>
          </a:xfrm>
        </p:grpSpPr>
        <p:sp>
          <p:nvSpPr>
            <p:cNvPr id="34" name="正方形/長方形 33">
              <a:extLst>
                <a:ext uri="{FF2B5EF4-FFF2-40B4-BE49-F238E27FC236}">
                  <a16:creationId xmlns:a16="http://schemas.microsoft.com/office/drawing/2014/main" id="{B166F6DA-B62A-5118-F4E2-870E175F7DCD}"/>
                </a:ext>
              </a:extLst>
            </p:cNvPr>
            <p:cNvSpPr/>
            <p:nvPr/>
          </p:nvSpPr>
          <p:spPr>
            <a:xfrm>
              <a:off x="986955" y="446109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35" name="正方形/長方形 34">
              <a:extLst>
                <a:ext uri="{FF2B5EF4-FFF2-40B4-BE49-F238E27FC236}">
                  <a16:creationId xmlns:a16="http://schemas.microsoft.com/office/drawing/2014/main" id="{767AE18E-0FC0-E796-BFCE-DC1F38BFC596}"/>
                </a:ext>
              </a:extLst>
            </p:cNvPr>
            <p:cNvSpPr/>
            <p:nvPr/>
          </p:nvSpPr>
          <p:spPr>
            <a:xfrm>
              <a:off x="3205843" y="4461096"/>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36" name="正方形/長方形 35">
              <a:extLst>
                <a:ext uri="{FF2B5EF4-FFF2-40B4-BE49-F238E27FC236}">
                  <a16:creationId xmlns:a16="http://schemas.microsoft.com/office/drawing/2014/main" id="{D1372F78-2997-86BC-FD15-09B255CC7CDC}"/>
                </a:ext>
              </a:extLst>
            </p:cNvPr>
            <p:cNvSpPr/>
            <p:nvPr/>
          </p:nvSpPr>
          <p:spPr>
            <a:xfrm>
              <a:off x="609601" y="4461096"/>
              <a:ext cx="332013" cy="1134977"/>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②</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9CDB2852-8B7B-A868-6884-13352BE7847B}"/>
                </a:ext>
              </a:extLst>
            </p:cNvPr>
            <p:cNvSpPr/>
            <p:nvPr/>
          </p:nvSpPr>
          <p:spPr>
            <a:xfrm>
              <a:off x="2172599" y="4461096"/>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43" name="二等辺三角形 42">
            <a:extLst>
              <a:ext uri="{FF2B5EF4-FFF2-40B4-BE49-F238E27FC236}">
                <a16:creationId xmlns:a16="http://schemas.microsoft.com/office/drawing/2014/main" id="{F91382D0-6C06-4308-74B5-E06E1BD92009}"/>
              </a:ext>
            </a:extLst>
          </p:cNvPr>
          <p:cNvSpPr/>
          <p:nvPr/>
        </p:nvSpPr>
        <p:spPr>
          <a:xfrm flipV="1">
            <a:off x="3423000" y="5293244"/>
            <a:ext cx="3060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rgbClr val="575757"/>
              </a:solidFill>
              <a:latin typeface="Meiryo UI" panose="020B0604030504040204" pitchFamily="50" charset="-128"/>
              <a:ea typeface="Meiryo UI" panose="020B0604030504040204" pitchFamily="50" charset="-128"/>
            </a:endParaRPr>
          </a:p>
        </p:txBody>
      </p:sp>
      <p:grpSp>
        <p:nvGrpSpPr>
          <p:cNvPr id="44" name="グループ化 43">
            <a:extLst>
              <a:ext uri="{FF2B5EF4-FFF2-40B4-BE49-F238E27FC236}">
                <a16:creationId xmlns:a16="http://schemas.microsoft.com/office/drawing/2014/main" id="{BA03E4F2-58D0-B7E0-C07E-7DD2E973CA62}"/>
              </a:ext>
            </a:extLst>
          </p:cNvPr>
          <p:cNvGrpSpPr/>
          <p:nvPr/>
        </p:nvGrpSpPr>
        <p:grpSpPr>
          <a:xfrm>
            <a:off x="609601" y="5532955"/>
            <a:ext cx="8784106" cy="954000"/>
            <a:chOff x="609601" y="4461096"/>
            <a:chExt cx="8784106" cy="1134977"/>
          </a:xfrm>
        </p:grpSpPr>
        <p:sp>
          <p:nvSpPr>
            <p:cNvPr id="45" name="正方形/長方形 44">
              <a:extLst>
                <a:ext uri="{FF2B5EF4-FFF2-40B4-BE49-F238E27FC236}">
                  <a16:creationId xmlns:a16="http://schemas.microsoft.com/office/drawing/2014/main" id="{4A48FD7D-10AC-8FEE-EB75-07FA917C1E68}"/>
                </a:ext>
              </a:extLst>
            </p:cNvPr>
            <p:cNvSpPr/>
            <p:nvPr/>
          </p:nvSpPr>
          <p:spPr>
            <a:xfrm>
              <a:off x="986955" y="446109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46" name="正方形/長方形 45">
              <a:extLst>
                <a:ext uri="{FF2B5EF4-FFF2-40B4-BE49-F238E27FC236}">
                  <a16:creationId xmlns:a16="http://schemas.microsoft.com/office/drawing/2014/main" id="{E3CE9A56-9D53-5E5A-B8E3-2ED1563C4554}"/>
                </a:ext>
              </a:extLst>
            </p:cNvPr>
            <p:cNvSpPr/>
            <p:nvPr/>
          </p:nvSpPr>
          <p:spPr>
            <a:xfrm>
              <a:off x="3205843" y="4461096"/>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47" name="正方形/長方形 46">
              <a:extLst>
                <a:ext uri="{FF2B5EF4-FFF2-40B4-BE49-F238E27FC236}">
                  <a16:creationId xmlns:a16="http://schemas.microsoft.com/office/drawing/2014/main" id="{9375AE6B-538A-6F9C-E475-E94D371BFA06}"/>
                </a:ext>
              </a:extLst>
            </p:cNvPr>
            <p:cNvSpPr/>
            <p:nvPr/>
          </p:nvSpPr>
          <p:spPr>
            <a:xfrm>
              <a:off x="609601" y="4461096"/>
              <a:ext cx="332013" cy="1134977"/>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③</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5F89A32B-A214-8201-1A98-ADC22610A67A}"/>
                </a:ext>
              </a:extLst>
            </p:cNvPr>
            <p:cNvSpPr/>
            <p:nvPr/>
          </p:nvSpPr>
          <p:spPr>
            <a:xfrm>
              <a:off x="2172599" y="4461096"/>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55" name="グループ化 54">
            <a:extLst>
              <a:ext uri="{FF2B5EF4-FFF2-40B4-BE49-F238E27FC236}">
                <a16:creationId xmlns:a16="http://schemas.microsoft.com/office/drawing/2014/main" id="{6B352937-6E1D-E38D-5C6B-D8C3938C1CAA}"/>
              </a:ext>
            </a:extLst>
          </p:cNvPr>
          <p:cNvGrpSpPr/>
          <p:nvPr/>
        </p:nvGrpSpPr>
        <p:grpSpPr>
          <a:xfrm>
            <a:off x="512779" y="5949"/>
            <a:ext cx="6320145" cy="216000"/>
            <a:chOff x="512779" y="5949"/>
            <a:chExt cx="6320145" cy="216000"/>
          </a:xfrm>
        </p:grpSpPr>
        <p:sp>
          <p:nvSpPr>
            <p:cNvPr id="56" name="正方形/長方形 55">
              <a:extLst>
                <a:ext uri="{FF2B5EF4-FFF2-40B4-BE49-F238E27FC236}">
                  <a16:creationId xmlns:a16="http://schemas.microsoft.com/office/drawing/2014/main" id="{55C6FC2A-A8C4-D54D-981D-352FFCA224E6}"/>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57" name="正方形/長方形 56">
              <a:extLst>
                <a:ext uri="{FF2B5EF4-FFF2-40B4-BE49-F238E27FC236}">
                  <a16:creationId xmlns:a16="http://schemas.microsoft.com/office/drawing/2014/main" id="{C5D75752-24CD-AD94-4250-80651DED3234}"/>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58" name="正方形/長方形 57">
              <a:extLst>
                <a:ext uri="{FF2B5EF4-FFF2-40B4-BE49-F238E27FC236}">
                  <a16:creationId xmlns:a16="http://schemas.microsoft.com/office/drawing/2014/main" id="{BBE7F15A-2ECB-9791-3084-C6DCAE282FF0}"/>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3C1553B7-34E4-604B-F24B-C170C4458D7B}"/>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0EF6FA4E-8AF1-482F-F6EF-9A64A5B40A1E}"/>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BB3CD2F3-9119-46A9-0750-6A2D99C58CEE}"/>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296C4124-3457-F5A0-97BA-D75352EBF371}"/>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FA6A6E48-9795-317E-3174-483321108933}"/>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180B2CBB-481D-98CE-646A-C0D219B652CE}"/>
                </a:ext>
              </a:extLst>
            </p:cNvPr>
            <p:cNvSpPr/>
            <p:nvPr/>
          </p:nvSpPr>
          <p:spPr>
            <a:xfrm>
              <a:off x="3377531"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8</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6CD7F67A-3D02-2DCD-26F5-FE2D1661441F}"/>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6" name="正方形/長方形 65">
              <a:extLst>
                <a:ext uri="{FF2B5EF4-FFF2-40B4-BE49-F238E27FC236}">
                  <a16:creationId xmlns:a16="http://schemas.microsoft.com/office/drawing/2014/main" id="{EA6717DC-02E8-9248-3C89-9800B5E6A6DB}"/>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2432813E-CAC3-074F-9DAC-926F0A5FF6DE}"/>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92EE06FF-397A-7367-6300-7A0B573A38A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9" name="正方形/長方形 68">
              <a:extLst>
                <a:ext uri="{FF2B5EF4-FFF2-40B4-BE49-F238E27FC236}">
                  <a16:creationId xmlns:a16="http://schemas.microsoft.com/office/drawing/2014/main" id="{E6001054-0726-056A-C04E-A6B4C7DDCC08}"/>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0" name="正方形/長方形 69">
              <a:extLst>
                <a:ext uri="{FF2B5EF4-FFF2-40B4-BE49-F238E27FC236}">
                  <a16:creationId xmlns:a16="http://schemas.microsoft.com/office/drawing/2014/main" id="{90D1D4B9-1B1B-6722-B166-C5176AC674BE}"/>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1" name="正方形/長方形 70">
              <a:extLst>
                <a:ext uri="{FF2B5EF4-FFF2-40B4-BE49-F238E27FC236}">
                  <a16:creationId xmlns:a16="http://schemas.microsoft.com/office/drawing/2014/main" id="{01C0AA33-8E8C-D83B-F674-AB14CB549CD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7CF32EED-B52B-AE5E-13BE-A83B62CA2748}"/>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3" name="正方形/長方形 72">
              <a:extLst>
                <a:ext uri="{FF2B5EF4-FFF2-40B4-BE49-F238E27FC236}">
                  <a16:creationId xmlns:a16="http://schemas.microsoft.com/office/drawing/2014/main" id="{27B6BC51-B9CB-0F74-DFB9-41E7A96FF46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F11635EE-CEBD-9A79-4A55-14DAA072305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161861809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30F85B5-144C-C9EA-D072-23DFBF1E4885}"/>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D9E7912-6249-6B73-CDA8-5EBCFDD5BDD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DB05A5A9-3BDB-9DEC-0E12-FCFB0FD2D180}"/>
              </a:ext>
            </a:extLst>
          </p:cNvPr>
          <p:cNvSpPr>
            <a:spLocks noGrp="1"/>
          </p:cNvSpPr>
          <p:nvPr>
            <p:ph type="body" sz="quarter" idx="17"/>
          </p:nvPr>
        </p:nvSpPr>
        <p:spPr/>
        <p:txBody>
          <a:bodyPr/>
          <a:lstStyle/>
          <a:p>
            <a:r>
              <a:rPr kumimoji="1" lang="en-GB"/>
              <a:t>3-2. </a:t>
            </a:r>
            <a:r>
              <a:rPr kumimoji="1" lang="ja-JP" altLang="en-US"/>
              <a:t>実施内容 </a:t>
            </a:r>
            <a:r>
              <a:rPr kumimoji="1" lang="en-US" altLang="ja-JP"/>
              <a:t>2/2</a:t>
            </a:r>
            <a:endParaRPr kumimoji="1" lang="en-GB"/>
          </a:p>
        </p:txBody>
      </p:sp>
      <p:sp>
        <p:nvSpPr>
          <p:cNvPr id="3" name="正方形/長方形 2">
            <a:extLst>
              <a:ext uri="{FF2B5EF4-FFF2-40B4-BE49-F238E27FC236}">
                <a16:creationId xmlns:a16="http://schemas.microsoft.com/office/drawing/2014/main" id="{D7B3BB7F-7786-00AE-8932-E726DF8FA9A3}"/>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実証実施内容</a:t>
            </a:r>
          </a:p>
        </p:txBody>
      </p:sp>
      <p:sp>
        <p:nvSpPr>
          <p:cNvPr id="5" name="正方形/長方形 4">
            <a:extLst>
              <a:ext uri="{FF2B5EF4-FFF2-40B4-BE49-F238E27FC236}">
                <a16:creationId xmlns:a16="http://schemas.microsoft.com/office/drawing/2014/main" id="{303A24FC-F1AF-D03A-A565-A7D9E5BA3399}"/>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実証実施国</a:t>
            </a:r>
          </a:p>
        </p:txBody>
      </p:sp>
      <p:sp>
        <p:nvSpPr>
          <p:cNvPr id="6" name="テキスト プレースホルダー 2">
            <a:extLst>
              <a:ext uri="{FF2B5EF4-FFF2-40B4-BE49-F238E27FC236}">
                <a16:creationId xmlns:a16="http://schemas.microsoft.com/office/drawing/2014/main" id="{539806A2-CFBA-71CD-33BF-3C761EEDEA9C}"/>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t>XXX</a:t>
            </a:r>
            <a:r>
              <a:rPr kumimoji="1" lang="ja-JP" altLang="en-US" sz="1050" dirty="0"/>
              <a:t>国、</a:t>
            </a:r>
            <a:r>
              <a:rPr kumimoji="1" lang="en-US" altLang="ja-JP" sz="1050" dirty="0"/>
              <a:t>XXX</a:t>
            </a:r>
            <a:r>
              <a:rPr kumimoji="1" lang="ja-JP" altLang="en-US" sz="1050" dirty="0"/>
              <a:t>国・・・</a:t>
            </a:r>
          </a:p>
        </p:txBody>
      </p:sp>
      <p:cxnSp>
        <p:nvCxnSpPr>
          <p:cNvPr id="7" name="直線コネクタ 6">
            <a:extLst>
              <a:ext uri="{FF2B5EF4-FFF2-40B4-BE49-F238E27FC236}">
                <a16:creationId xmlns:a16="http://schemas.microsoft.com/office/drawing/2014/main" id="{A709F9D3-CECF-7DC0-B0F2-21D2E2E1B803}"/>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42" name="グループ化 41">
            <a:extLst>
              <a:ext uri="{FF2B5EF4-FFF2-40B4-BE49-F238E27FC236}">
                <a16:creationId xmlns:a16="http://schemas.microsoft.com/office/drawing/2014/main" id="{BD637DDC-66FF-91C5-E2EC-5D628BE4F4D4}"/>
              </a:ext>
            </a:extLst>
          </p:cNvPr>
          <p:cNvGrpSpPr/>
          <p:nvPr/>
        </p:nvGrpSpPr>
        <p:grpSpPr>
          <a:xfrm>
            <a:off x="609601" y="3026114"/>
            <a:ext cx="8784106" cy="954000"/>
            <a:chOff x="609601" y="3005859"/>
            <a:chExt cx="8784106" cy="1134977"/>
          </a:xfrm>
        </p:grpSpPr>
        <p:sp>
          <p:nvSpPr>
            <p:cNvPr id="10" name="正方形/長方形 9">
              <a:extLst>
                <a:ext uri="{FF2B5EF4-FFF2-40B4-BE49-F238E27FC236}">
                  <a16:creationId xmlns:a16="http://schemas.microsoft.com/office/drawing/2014/main" id="{F9536A98-261C-3A22-34EB-0C652B9496F6}"/>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4F60CDC6-78C6-A791-CE19-E3256BCB37FA}"/>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2" name="正方形/長方形 11">
              <a:extLst>
                <a:ext uri="{FF2B5EF4-FFF2-40B4-BE49-F238E27FC236}">
                  <a16:creationId xmlns:a16="http://schemas.microsoft.com/office/drawing/2014/main" id="{DF425403-34D4-BA45-A86A-2F7EF0E7B11B}"/>
                </a:ext>
              </a:extLst>
            </p:cNvPr>
            <p:cNvSpPr/>
            <p:nvPr/>
          </p:nvSpPr>
          <p:spPr>
            <a:xfrm>
              <a:off x="609601" y="3005859"/>
              <a:ext cx="332013" cy="1134977"/>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④</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35B95C67-3B43-32A2-90C0-791B7A30C182}"/>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49" name="グループ化 48">
            <a:extLst>
              <a:ext uri="{FF2B5EF4-FFF2-40B4-BE49-F238E27FC236}">
                <a16:creationId xmlns:a16="http://schemas.microsoft.com/office/drawing/2014/main" id="{4CDB4DC1-243F-F0C1-23E2-4922D8E5FCF7}"/>
              </a:ext>
            </a:extLst>
          </p:cNvPr>
          <p:cNvGrpSpPr/>
          <p:nvPr/>
        </p:nvGrpSpPr>
        <p:grpSpPr>
          <a:xfrm>
            <a:off x="986955" y="2740921"/>
            <a:ext cx="8406752" cy="225483"/>
            <a:chOff x="986955" y="2740921"/>
            <a:chExt cx="8406752" cy="225483"/>
          </a:xfrm>
        </p:grpSpPr>
        <p:sp>
          <p:nvSpPr>
            <p:cNvPr id="19" name="正方形/長方形 18">
              <a:extLst>
                <a:ext uri="{FF2B5EF4-FFF2-40B4-BE49-F238E27FC236}">
                  <a16:creationId xmlns:a16="http://schemas.microsoft.com/office/drawing/2014/main" id="{98F575C5-D61C-2B0A-50C8-31C62CC43305}"/>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F6BB2938-6B85-9337-07EA-FBBAD6849D47}"/>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E3835AE0-7623-1385-8777-C7DF8A2E440D}"/>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sp>
        <p:nvSpPr>
          <p:cNvPr id="33" name="二等辺三角形 32">
            <a:extLst>
              <a:ext uri="{FF2B5EF4-FFF2-40B4-BE49-F238E27FC236}">
                <a16:creationId xmlns:a16="http://schemas.microsoft.com/office/drawing/2014/main" id="{AC1FFE13-0B9F-0590-5F1B-82D985EB7B3C}"/>
              </a:ext>
            </a:extLst>
          </p:cNvPr>
          <p:cNvSpPr/>
          <p:nvPr/>
        </p:nvSpPr>
        <p:spPr>
          <a:xfrm flipV="1">
            <a:off x="3423000" y="4039824"/>
            <a:ext cx="3060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rgbClr val="575757"/>
              </a:solidFill>
              <a:latin typeface="Meiryo UI" panose="020B0604030504040204" pitchFamily="50" charset="-128"/>
              <a:ea typeface="Meiryo UI" panose="020B0604030504040204" pitchFamily="50" charset="-128"/>
            </a:endParaRPr>
          </a:p>
        </p:txBody>
      </p:sp>
      <p:grpSp>
        <p:nvGrpSpPr>
          <p:cNvPr id="38" name="グループ化 37">
            <a:extLst>
              <a:ext uri="{FF2B5EF4-FFF2-40B4-BE49-F238E27FC236}">
                <a16:creationId xmlns:a16="http://schemas.microsoft.com/office/drawing/2014/main" id="{D797CF37-1D16-9EA3-DE00-750572516922}"/>
              </a:ext>
            </a:extLst>
          </p:cNvPr>
          <p:cNvGrpSpPr/>
          <p:nvPr/>
        </p:nvGrpSpPr>
        <p:grpSpPr>
          <a:xfrm>
            <a:off x="609601" y="4279534"/>
            <a:ext cx="8784106" cy="954000"/>
            <a:chOff x="609601" y="4461096"/>
            <a:chExt cx="8784106" cy="1134977"/>
          </a:xfrm>
        </p:grpSpPr>
        <p:sp>
          <p:nvSpPr>
            <p:cNvPr id="34" name="正方形/長方形 33">
              <a:extLst>
                <a:ext uri="{FF2B5EF4-FFF2-40B4-BE49-F238E27FC236}">
                  <a16:creationId xmlns:a16="http://schemas.microsoft.com/office/drawing/2014/main" id="{AC45190F-2E48-22C9-4E45-2726B8E3CD5A}"/>
                </a:ext>
              </a:extLst>
            </p:cNvPr>
            <p:cNvSpPr/>
            <p:nvPr/>
          </p:nvSpPr>
          <p:spPr>
            <a:xfrm>
              <a:off x="986955" y="446109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F50F8E90-942C-3F94-709D-48A6008007DA}"/>
                </a:ext>
              </a:extLst>
            </p:cNvPr>
            <p:cNvSpPr/>
            <p:nvPr/>
          </p:nvSpPr>
          <p:spPr>
            <a:xfrm>
              <a:off x="3205843" y="4461096"/>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36" name="正方形/長方形 35">
              <a:extLst>
                <a:ext uri="{FF2B5EF4-FFF2-40B4-BE49-F238E27FC236}">
                  <a16:creationId xmlns:a16="http://schemas.microsoft.com/office/drawing/2014/main" id="{2B93AD74-CED2-ED54-D2D2-6FADAFB63369}"/>
                </a:ext>
              </a:extLst>
            </p:cNvPr>
            <p:cNvSpPr/>
            <p:nvPr/>
          </p:nvSpPr>
          <p:spPr>
            <a:xfrm>
              <a:off x="609601" y="4461096"/>
              <a:ext cx="332013" cy="1134977"/>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⑤</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AA7EBA94-6CA5-8F62-A9BB-E1AD0EE58FB6}"/>
                </a:ext>
              </a:extLst>
            </p:cNvPr>
            <p:cNvSpPr/>
            <p:nvPr/>
          </p:nvSpPr>
          <p:spPr>
            <a:xfrm>
              <a:off x="2172599" y="4461096"/>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43" name="二等辺三角形 42">
            <a:extLst>
              <a:ext uri="{FF2B5EF4-FFF2-40B4-BE49-F238E27FC236}">
                <a16:creationId xmlns:a16="http://schemas.microsoft.com/office/drawing/2014/main" id="{97610387-C8BF-7142-B69C-FF770135D047}"/>
              </a:ext>
            </a:extLst>
          </p:cNvPr>
          <p:cNvSpPr/>
          <p:nvPr/>
        </p:nvSpPr>
        <p:spPr>
          <a:xfrm flipV="1">
            <a:off x="3423000" y="5293244"/>
            <a:ext cx="3060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rgbClr val="575757"/>
              </a:solidFill>
              <a:latin typeface="Meiryo UI" panose="020B0604030504040204" pitchFamily="50" charset="-128"/>
              <a:ea typeface="Meiryo UI" panose="020B0604030504040204" pitchFamily="50" charset="-128"/>
            </a:endParaRPr>
          </a:p>
        </p:txBody>
      </p:sp>
      <p:grpSp>
        <p:nvGrpSpPr>
          <p:cNvPr id="44" name="グループ化 43">
            <a:extLst>
              <a:ext uri="{FF2B5EF4-FFF2-40B4-BE49-F238E27FC236}">
                <a16:creationId xmlns:a16="http://schemas.microsoft.com/office/drawing/2014/main" id="{6F039E7F-2967-8B86-353B-6EB5BC8653DF}"/>
              </a:ext>
            </a:extLst>
          </p:cNvPr>
          <p:cNvGrpSpPr/>
          <p:nvPr/>
        </p:nvGrpSpPr>
        <p:grpSpPr>
          <a:xfrm>
            <a:off x="609601" y="5532955"/>
            <a:ext cx="8784106" cy="954000"/>
            <a:chOff x="609601" y="4461096"/>
            <a:chExt cx="8784106" cy="1134977"/>
          </a:xfrm>
        </p:grpSpPr>
        <p:sp>
          <p:nvSpPr>
            <p:cNvPr id="45" name="正方形/長方形 44">
              <a:extLst>
                <a:ext uri="{FF2B5EF4-FFF2-40B4-BE49-F238E27FC236}">
                  <a16:creationId xmlns:a16="http://schemas.microsoft.com/office/drawing/2014/main" id="{1079C6AE-1B9B-D581-475C-346E4C0AA102}"/>
                </a:ext>
              </a:extLst>
            </p:cNvPr>
            <p:cNvSpPr/>
            <p:nvPr/>
          </p:nvSpPr>
          <p:spPr>
            <a:xfrm>
              <a:off x="986955" y="446109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59185CDF-B8D5-E421-3E4B-3860E202A18E}"/>
                </a:ext>
              </a:extLst>
            </p:cNvPr>
            <p:cNvSpPr/>
            <p:nvPr/>
          </p:nvSpPr>
          <p:spPr>
            <a:xfrm>
              <a:off x="3205843" y="4461096"/>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47" name="正方形/長方形 46">
              <a:extLst>
                <a:ext uri="{FF2B5EF4-FFF2-40B4-BE49-F238E27FC236}">
                  <a16:creationId xmlns:a16="http://schemas.microsoft.com/office/drawing/2014/main" id="{61556E36-56C5-4352-718D-4206A179B01A}"/>
                </a:ext>
              </a:extLst>
            </p:cNvPr>
            <p:cNvSpPr/>
            <p:nvPr/>
          </p:nvSpPr>
          <p:spPr>
            <a:xfrm>
              <a:off x="609601" y="4461096"/>
              <a:ext cx="332013" cy="1134977"/>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⑥</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A15EDC93-44DA-5BA1-09A1-0A3FCCCC0CE5}"/>
                </a:ext>
              </a:extLst>
            </p:cNvPr>
            <p:cNvSpPr/>
            <p:nvPr/>
          </p:nvSpPr>
          <p:spPr>
            <a:xfrm>
              <a:off x="2172599" y="4461096"/>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53" name="グループ化 52">
            <a:extLst>
              <a:ext uri="{FF2B5EF4-FFF2-40B4-BE49-F238E27FC236}">
                <a16:creationId xmlns:a16="http://schemas.microsoft.com/office/drawing/2014/main" id="{1849318A-F10F-2B43-DE82-9BF99D60AF02}"/>
              </a:ext>
            </a:extLst>
          </p:cNvPr>
          <p:cNvGrpSpPr/>
          <p:nvPr/>
        </p:nvGrpSpPr>
        <p:grpSpPr>
          <a:xfrm>
            <a:off x="512779" y="5949"/>
            <a:ext cx="6320145" cy="216000"/>
            <a:chOff x="512779" y="5949"/>
            <a:chExt cx="6320145" cy="216000"/>
          </a:xfrm>
        </p:grpSpPr>
        <p:sp>
          <p:nvSpPr>
            <p:cNvPr id="54" name="正方形/長方形 53">
              <a:extLst>
                <a:ext uri="{FF2B5EF4-FFF2-40B4-BE49-F238E27FC236}">
                  <a16:creationId xmlns:a16="http://schemas.microsoft.com/office/drawing/2014/main" id="{C764E6DB-1727-F0F3-4023-82FAB574E79B}"/>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55" name="正方形/長方形 54">
              <a:extLst>
                <a:ext uri="{FF2B5EF4-FFF2-40B4-BE49-F238E27FC236}">
                  <a16:creationId xmlns:a16="http://schemas.microsoft.com/office/drawing/2014/main" id="{46758DFF-1A50-E1DA-2C64-61409B64F550}"/>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56" name="正方形/長方形 55">
              <a:extLst>
                <a:ext uri="{FF2B5EF4-FFF2-40B4-BE49-F238E27FC236}">
                  <a16:creationId xmlns:a16="http://schemas.microsoft.com/office/drawing/2014/main" id="{DBA476F4-02C8-FD4A-C0C1-468C0887FF8F}"/>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6E4DFF46-2A7C-9832-BA60-F2AF26EB1B8D}"/>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1A86A806-C317-D2C3-7034-320B91065184}"/>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FDD887BF-52DC-DA87-0769-F02F20514401}"/>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3960BE34-91D8-9C73-B211-C139E3C66EFE}"/>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E382F4A5-23BD-760D-6674-4471F55AE26F}"/>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1EB27DAC-532E-3169-6960-DB471AF89A2D}"/>
                </a:ext>
              </a:extLst>
            </p:cNvPr>
            <p:cNvSpPr/>
            <p:nvPr/>
          </p:nvSpPr>
          <p:spPr>
            <a:xfrm>
              <a:off x="3377531"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8</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D1A6D27E-C881-E4D5-B924-857FE7718F72}"/>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58593F2C-1249-FDA1-F888-5DFD7EB5466D}"/>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E9733520-386D-CFA8-802A-8F9A60ACD409}"/>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6" name="正方形/長方形 65">
              <a:extLst>
                <a:ext uri="{FF2B5EF4-FFF2-40B4-BE49-F238E27FC236}">
                  <a16:creationId xmlns:a16="http://schemas.microsoft.com/office/drawing/2014/main" id="{F86666E9-3F93-5457-A6D2-5D60A170318C}"/>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86AC1271-C855-18E9-6436-D4B0AAC6F7B6}"/>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A1C713C5-B471-6CAA-E37E-83E3417E0C11}"/>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9" name="正方形/長方形 68">
              <a:extLst>
                <a:ext uri="{FF2B5EF4-FFF2-40B4-BE49-F238E27FC236}">
                  <a16:creationId xmlns:a16="http://schemas.microsoft.com/office/drawing/2014/main" id="{ACA8171F-B75A-1277-827B-52E8E6BE13BD}"/>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0" name="正方形/長方形 69">
              <a:extLst>
                <a:ext uri="{FF2B5EF4-FFF2-40B4-BE49-F238E27FC236}">
                  <a16:creationId xmlns:a16="http://schemas.microsoft.com/office/drawing/2014/main" id="{5D9ED5E9-B6D1-1421-6821-3DF7C32BAEC3}"/>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1" name="正方形/長方形 70">
              <a:extLst>
                <a:ext uri="{FF2B5EF4-FFF2-40B4-BE49-F238E27FC236}">
                  <a16:creationId xmlns:a16="http://schemas.microsoft.com/office/drawing/2014/main" id="{1F2AA4F6-668A-B5CD-F03C-AFD8D03661B9}"/>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C5621FAD-16CE-9264-06F1-F85B50298CB8}"/>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186445235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CCC1546-FDA1-7481-E0BA-C6D91DA023AD}"/>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BFDCC96-6C77-B8EA-4683-E1A537728BC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4AEF783-45D9-9AA2-D8B7-268EBFA6A773}"/>
              </a:ext>
            </a:extLst>
          </p:cNvPr>
          <p:cNvSpPr>
            <a:spLocks noGrp="1"/>
          </p:cNvSpPr>
          <p:nvPr>
            <p:ph type="body" sz="quarter" idx="17"/>
          </p:nvPr>
        </p:nvSpPr>
        <p:spPr/>
        <p:txBody>
          <a:bodyPr/>
          <a:lstStyle/>
          <a:p>
            <a:r>
              <a:rPr kumimoji="1" lang="en-GB" altLang="ja-JP"/>
              <a:t>3-3. </a:t>
            </a:r>
            <a:r>
              <a:rPr kumimoji="1" lang="ja-JP" altLang="en-US"/>
              <a:t>実施スケジュール</a:t>
            </a:r>
            <a:endParaRPr kumimoji="1" lang="en-GB" altLang="ja-JP"/>
          </a:p>
        </p:txBody>
      </p:sp>
      <p:graphicFrame>
        <p:nvGraphicFramePr>
          <p:cNvPr id="5" name="Content Placeholder 20">
            <a:extLst>
              <a:ext uri="{FF2B5EF4-FFF2-40B4-BE49-F238E27FC236}">
                <a16:creationId xmlns:a16="http://schemas.microsoft.com/office/drawing/2014/main" id="{C4CC126B-2B60-FC22-37C0-31F052F7CB6C}"/>
              </a:ext>
            </a:extLst>
          </p:cNvPr>
          <p:cNvGraphicFramePr>
            <a:graphicFrameLocks/>
          </p:cNvGraphicFramePr>
          <p:nvPr/>
        </p:nvGraphicFramePr>
        <p:xfrm>
          <a:off x="509588" y="2527334"/>
          <a:ext cx="8885210" cy="4078767"/>
        </p:xfrm>
        <a:graphic>
          <a:graphicData uri="http://schemas.openxmlformats.org/drawingml/2006/table">
            <a:tbl>
              <a:tblPr firstRow="1" bandRow="1"/>
              <a:tblGrid>
                <a:gridCol w="1736655">
                  <a:extLst>
                    <a:ext uri="{9D8B030D-6E8A-4147-A177-3AD203B41FA5}">
                      <a16:colId xmlns:a16="http://schemas.microsoft.com/office/drawing/2014/main" val="20000"/>
                    </a:ext>
                  </a:extLst>
                </a:gridCol>
                <a:gridCol w="174355">
                  <a:extLst>
                    <a:ext uri="{9D8B030D-6E8A-4147-A177-3AD203B41FA5}">
                      <a16:colId xmlns:a16="http://schemas.microsoft.com/office/drawing/2014/main" val="20002"/>
                    </a:ext>
                  </a:extLst>
                </a:gridCol>
                <a:gridCol w="174355">
                  <a:extLst>
                    <a:ext uri="{9D8B030D-6E8A-4147-A177-3AD203B41FA5}">
                      <a16:colId xmlns:a16="http://schemas.microsoft.com/office/drawing/2014/main" val="2389542001"/>
                    </a:ext>
                  </a:extLst>
                </a:gridCol>
                <a:gridCol w="174355">
                  <a:extLst>
                    <a:ext uri="{9D8B030D-6E8A-4147-A177-3AD203B41FA5}">
                      <a16:colId xmlns:a16="http://schemas.microsoft.com/office/drawing/2014/main" val="3572247364"/>
                    </a:ext>
                  </a:extLst>
                </a:gridCol>
                <a:gridCol w="174355">
                  <a:extLst>
                    <a:ext uri="{9D8B030D-6E8A-4147-A177-3AD203B41FA5}">
                      <a16:colId xmlns:a16="http://schemas.microsoft.com/office/drawing/2014/main" val="793962801"/>
                    </a:ext>
                  </a:extLst>
                </a:gridCol>
                <a:gridCol w="174355">
                  <a:extLst>
                    <a:ext uri="{9D8B030D-6E8A-4147-A177-3AD203B41FA5}">
                      <a16:colId xmlns:a16="http://schemas.microsoft.com/office/drawing/2014/main" val="3473705101"/>
                    </a:ext>
                  </a:extLst>
                </a:gridCol>
                <a:gridCol w="174355">
                  <a:extLst>
                    <a:ext uri="{9D8B030D-6E8A-4147-A177-3AD203B41FA5}">
                      <a16:colId xmlns:a16="http://schemas.microsoft.com/office/drawing/2014/main" val="3589615385"/>
                    </a:ext>
                  </a:extLst>
                </a:gridCol>
                <a:gridCol w="174355">
                  <a:extLst>
                    <a:ext uri="{9D8B030D-6E8A-4147-A177-3AD203B41FA5}">
                      <a16:colId xmlns:a16="http://schemas.microsoft.com/office/drawing/2014/main" val="847577331"/>
                    </a:ext>
                  </a:extLst>
                </a:gridCol>
                <a:gridCol w="174355">
                  <a:extLst>
                    <a:ext uri="{9D8B030D-6E8A-4147-A177-3AD203B41FA5}">
                      <a16:colId xmlns:a16="http://schemas.microsoft.com/office/drawing/2014/main" val="1003054141"/>
                    </a:ext>
                  </a:extLst>
                </a:gridCol>
                <a:gridCol w="174355">
                  <a:extLst>
                    <a:ext uri="{9D8B030D-6E8A-4147-A177-3AD203B41FA5}">
                      <a16:colId xmlns:a16="http://schemas.microsoft.com/office/drawing/2014/main" val="3311803545"/>
                    </a:ext>
                  </a:extLst>
                </a:gridCol>
                <a:gridCol w="174355">
                  <a:extLst>
                    <a:ext uri="{9D8B030D-6E8A-4147-A177-3AD203B41FA5}">
                      <a16:colId xmlns:a16="http://schemas.microsoft.com/office/drawing/2014/main" val="4053265256"/>
                    </a:ext>
                  </a:extLst>
                </a:gridCol>
                <a:gridCol w="174355">
                  <a:extLst>
                    <a:ext uri="{9D8B030D-6E8A-4147-A177-3AD203B41FA5}">
                      <a16:colId xmlns:a16="http://schemas.microsoft.com/office/drawing/2014/main" val="1269907636"/>
                    </a:ext>
                  </a:extLst>
                </a:gridCol>
                <a:gridCol w="174355">
                  <a:extLst>
                    <a:ext uri="{9D8B030D-6E8A-4147-A177-3AD203B41FA5}">
                      <a16:colId xmlns:a16="http://schemas.microsoft.com/office/drawing/2014/main" val="2794598425"/>
                    </a:ext>
                  </a:extLst>
                </a:gridCol>
                <a:gridCol w="174355">
                  <a:extLst>
                    <a:ext uri="{9D8B030D-6E8A-4147-A177-3AD203B41FA5}">
                      <a16:colId xmlns:a16="http://schemas.microsoft.com/office/drawing/2014/main" val="3429541332"/>
                    </a:ext>
                  </a:extLst>
                </a:gridCol>
                <a:gridCol w="174355">
                  <a:extLst>
                    <a:ext uri="{9D8B030D-6E8A-4147-A177-3AD203B41FA5}">
                      <a16:colId xmlns:a16="http://schemas.microsoft.com/office/drawing/2014/main" val="601210030"/>
                    </a:ext>
                  </a:extLst>
                </a:gridCol>
                <a:gridCol w="174355">
                  <a:extLst>
                    <a:ext uri="{9D8B030D-6E8A-4147-A177-3AD203B41FA5}">
                      <a16:colId xmlns:a16="http://schemas.microsoft.com/office/drawing/2014/main" val="2547744933"/>
                    </a:ext>
                  </a:extLst>
                </a:gridCol>
                <a:gridCol w="174355">
                  <a:extLst>
                    <a:ext uri="{9D8B030D-6E8A-4147-A177-3AD203B41FA5}">
                      <a16:colId xmlns:a16="http://schemas.microsoft.com/office/drawing/2014/main" val="350607378"/>
                    </a:ext>
                  </a:extLst>
                </a:gridCol>
                <a:gridCol w="174355">
                  <a:extLst>
                    <a:ext uri="{9D8B030D-6E8A-4147-A177-3AD203B41FA5}">
                      <a16:colId xmlns:a16="http://schemas.microsoft.com/office/drawing/2014/main" val="707857450"/>
                    </a:ext>
                  </a:extLst>
                </a:gridCol>
                <a:gridCol w="174355">
                  <a:extLst>
                    <a:ext uri="{9D8B030D-6E8A-4147-A177-3AD203B41FA5}">
                      <a16:colId xmlns:a16="http://schemas.microsoft.com/office/drawing/2014/main" val="1901616651"/>
                    </a:ext>
                  </a:extLst>
                </a:gridCol>
                <a:gridCol w="174355">
                  <a:extLst>
                    <a:ext uri="{9D8B030D-6E8A-4147-A177-3AD203B41FA5}">
                      <a16:colId xmlns:a16="http://schemas.microsoft.com/office/drawing/2014/main" val="1997173264"/>
                    </a:ext>
                  </a:extLst>
                </a:gridCol>
                <a:gridCol w="174355">
                  <a:extLst>
                    <a:ext uri="{9D8B030D-6E8A-4147-A177-3AD203B41FA5}">
                      <a16:colId xmlns:a16="http://schemas.microsoft.com/office/drawing/2014/main" val="1972910638"/>
                    </a:ext>
                  </a:extLst>
                </a:gridCol>
                <a:gridCol w="174355">
                  <a:extLst>
                    <a:ext uri="{9D8B030D-6E8A-4147-A177-3AD203B41FA5}">
                      <a16:colId xmlns:a16="http://schemas.microsoft.com/office/drawing/2014/main" val="2310691175"/>
                    </a:ext>
                  </a:extLst>
                </a:gridCol>
                <a:gridCol w="174355">
                  <a:extLst>
                    <a:ext uri="{9D8B030D-6E8A-4147-A177-3AD203B41FA5}">
                      <a16:colId xmlns:a16="http://schemas.microsoft.com/office/drawing/2014/main" val="1550375738"/>
                    </a:ext>
                  </a:extLst>
                </a:gridCol>
                <a:gridCol w="174355">
                  <a:extLst>
                    <a:ext uri="{9D8B030D-6E8A-4147-A177-3AD203B41FA5}">
                      <a16:colId xmlns:a16="http://schemas.microsoft.com/office/drawing/2014/main" val="502872111"/>
                    </a:ext>
                  </a:extLst>
                </a:gridCol>
                <a:gridCol w="174355">
                  <a:extLst>
                    <a:ext uri="{9D8B030D-6E8A-4147-A177-3AD203B41FA5}">
                      <a16:colId xmlns:a16="http://schemas.microsoft.com/office/drawing/2014/main" val="2364083631"/>
                    </a:ext>
                  </a:extLst>
                </a:gridCol>
                <a:gridCol w="174355">
                  <a:extLst>
                    <a:ext uri="{9D8B030D-6E8A-4147-A177-3AD203B41FA5}">
                      <a16:colId xmlns:a16="http://schemas.microsoft.com/office/drawing/2014/main" val="3505853415"/>
                    </a:ext>
                  </a:extLst>
                </a:gridCol>
                <a:gridCol w="174355">
                  <a:extLst>
                    <a:ext uri="{9D8B030D-6E8A-4147-A177-3AD203B41FA5}">
                      <a16:colId xmlns:a16="http://schemas.microsoft.com/office/drawing/2014/main" val="3478665934"/>
                    </a:ext>
                  </a:extLst>
                </a:gridCol>
                <a:gridCol w="174355">
                  <a:extLst>
                    <a:ext uri="{9D8B030D-6E8A-4147-A177-3AD203B41FA5}">
                      <a16:colId xmlns:a16="http://schemas.microsoft.com/office/drawing/2014/main" val="3074871861"/>
                    </a:ext>
                  </a:extLst>
                </a:gridCol>
                <a:gridCol w="174355">
                  <a:extLst>
                    <a:ext uri="{9D8B030D-6E8A-4147-A177-3AD203B41FA5}">
                      <a16:colId xmlns:a16="http://schemas.microsoft.com/office/drawing/2014/main" val="902792561"/>
                    </a:ext>
                  </a:extLst>
                </a:gridCol>
                <a:gridCol w="174355">
                  <a:extLst>
                    <a:ext uri="{9D8B030D-6E8A-4147-A177-3AD203B41FA5}">
                      <a16:colId xmlns:a16="http://schemas.microsoft.com/office/drawing/2014/main" val="1690709167"/>
                    </a:ext>
                  </a:extLst>
                </a:gridCol>
                <a:gridCol w="174355">
                  <a:extLst>
                    <a:ext uri="{9D8B030D-6E8A-4147-A177-3AD203B41FA5}">
                      <a16:colId xmlns:a16="http://schemas.microsoft.com/office/drawing/2014/main" val="4042652894"/>
                    </a:ext>
                  </a:extLst>
                </a:gridCol>
                <a:gridCol w="174355">
                  <a:extLst>
                    <a:ext uri="{9D8B030D-6E8A-4147-A177-3AD203B41FA5}">
                      <a16:colId xmlns:a16="http://schemas.microsoft.com/office/drawing/2014/main" val="4178763312"/>
                    </a:ext>
                  </a:extLst>
                </a:gridCol>
                <a:gridCol w="174355">
                  <a:extLst>
                    <a:ext uri="{9D8B030D-6E8A-4147-A177-3AD203B41FA5}">
                      <a16:colId xmlns:a16="http://schemas.microsoft.com/office/drawing/2014/main" val="1415647604"/>
                    </a:ext>
                  </a:extLst>
                </a:gridCol>
                <a:gridCol w="174355">
                  <a:extLst>
                    <a:ext uri="{9D8B030D-6E8A-4147-A177-3AD203B41FA5}">
                      <a16:colId xmlns:a16="http://schemas.microsoft.com/office/drawing/2014/main" val="2529141486"/>
                    </a:ext>
                  </a:extLst>
                </a:gridCol>
                <a:gridCol w="174355">
                  <a:extLst>
                    <a:ext uri="{9D8B030D-6E8A-4147-A177-3AD203B41FA5}">
                      <a16:colId xmlns:a16="http://schemas.microsoft.com/office/drawing/2014/main" val="3406825522"/>
                    </a:ext>
                  </a:extLst>
                </a:gridCol>
                <a:gridCol w="174355">
                  <a:extLst>
                    <a:ext uri="{9D8B030D-6E8A-4147-A177-3AD203B41FA5}">
                      <a16:colId xmlns:a16="http://schemas.microsoft.com/office/drawing/2014/main" val="1667310816"/>
                    </a:ext>
                  </a:extLst>
                </a:gridCol>
                <a:gridCol w="174355">
                  <a:extLst>
                    <a:ext uri="{9D8B030D-6E8A-4147-A177-3AD203B41FA5}">
                      <a16:colId xmlns:a16="http://schemas.microsoft.com/office/drawing/2014/main" val="227385866"/>
                    </a:ext>
                  </a:extLst>
                </a:gridCol>
                <a:gridCol w="174355">
                  <a:extLst>
                    <a:ext uri="{9D8B030D-6E8A-4147-A177-3AD203B41FA5}">
                      <a16:colId xmlns:a16="http://schemas.microsoft.com/office/drawing/2014/main" val="144998942"/>
                    </a:ext>
                  </a:extLst>
                </a:gridCol>
                <a:gridCol w="174355">
                  <a:extLst>
                    <a:ext uri="{9D8B030D-6E8A-4147-A177-3AD203B41FA5}">
                      <a16:colId xmlns:a16="http://schemas.microsoft.com/office/drawing/2014/main" val="4123778188"/>
                    </a:ext>
                  </a:extLst>
                </a:gridCol>
                <a:gridCol w="174355">
                  <a:extLst>
                    <a:ext uri="{9D8B030D-6E8A-4147-A177-3AD203B41FA5}">
                      <a16:colId xmlns:a16="http://schemas.microsoft.com/office/drawing/2014/main" val="3111340388"/>
                    </a:ext>
                  </a:extLst>
                </a:gridCol>
                <a:gridCol w="174355">
                  <a:extLst>
                    <a:ext uri="{9D8B030D-6E8A-4147-A177-3AD203B41FA5}">
                      <a16:colId xmlns:a16="http://schemas.microsoft.com/office/drawing/2014/main" val="1912159516"/>
                    </a:ext>
                  </a:extLst>
                </a:gridCol>
                <a:gridCol w="174355">
                  <a:extLst>
                    <a:ext uri="{9D8B030D-6E8A-4147-A177-3AD203B41FA5}">
                      <a16:colId xmlns:a16="http://schemas.microsoft.com/office/drawing/2014/main" val="2451916193"/>
                    </a:ext>
                  </a:extLst>
                </a:gridCol>
              </a:tblGrid>
              <a:tr h="226858">
                <a:tc rowSpan="2">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100" b="0" baseline="0">
                          <a:solidFill>
                            <a:schemeClr val="bg1"/>
                          </a:solidFill>
                          <a:latin typeface="+mn-ea"/>
                          <a:ea typeface="+mn-ea"/>
                        </a:rPr>
                        <a:t>実施項目</a:t>
                      </a:r>
                      <a:endParaRPr lang="en-US" altLang="ja-JP" sz="1100" b="0" baseline="0">
                        <a:solidFill>
                          <a:schemeClr val="bg1"/>
                        </a:solidFill>
                        <a:latin typeface="+mn-ea"/>
                        <a:ea typeface="+mn-ea"/>
                      </a:endParaRPr>
                    </a:p>
                  </a:txBody>
                  <a:tcPr marL="72000" marR="7200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gridSpan="8">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2025</a:t>
                      </a:r>
                      <a:r>
                        <a:rPr kumimoji="1" lang="ja-JP" altLang="en-US" sz="1100" b="0" baseline="0">
                          <a:solidFill>
                            <a:schemeClr val="bg1"/>
                          </a:solidFill>
                          <a:latin typeface="+mn-ea"/>
                          <a:ea typeface="+mn-ea"/>
                          <a:cs typeface="メイリオ" panose="020B0604030504040204" pitchFamily="50" charset="-128"/>
                        </a:rPr>
                        <a:t>年</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kumimoji="1" lang="ja-JP" altLang="en-US"/>
                    </a:p>
                  </a:txBody>
                  <a:tcPr>
                    <a:lnL w="6350" cap="flat" cmpd="sng" algn="ctr">
                      <a:solidFill>
                        <a:schemeClr val="bg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bg1"/>
                      </a:solidFill>
                      <a:prstDash val="solid"/>
                      <a:round/>
                      <a:headEnd type="none" w="med" len="med"/>
                      <a:tailEnd type="none" w="med" len="med"/>
                    </a:lnL>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2026</a:t>
                      </a:r>
                      <a:r>
                        <a:rPr kumimoji="1" lang="ja-JP" altLang="en-US" sz="1100" b="0" baseline="0">
                          <a:solidFill>
                            <a:schemeClr val="bg1"/>
                          </a:solidFill>
                          <a:latin typeface="+mn-ea"/>
                          <a:ea typeface="+mn-ea"/>
                          <a:cs typeface="メイリオ" panose="020B0604030504040204" pitchFamily="50" charset="-128"/>
                        </a:rPr>
                        <a:t>年</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2027</a:t>
                      </a:r>
                      <a:r>
                        <a:rPr kumimoji="1" lang="ja-JP" altLang="en-US" sz="1100" b="0" baseline="0">
                          <a:solidFill>
                            <a:schemeClr val="bg1"/>
                          </a:solidFill>
                          <a:latin typeface="+mn-ea"/>
                          <a:ea typeface="+mn-ea"/>
                          <a:cs typeface="メイリオ" panose="020B0604030504040204" pitchFamily="50" charset="-128"/>
                        </a:rPr>
                        <a:t>年</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9">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2028</a:t>
                      </a:r>
                      <a:r>
                        <a:rPr kumimoji="1" lang="ja-JP" altLang="en-US" sz="1100" b="0" baseline="0">
                          <a:solidFill>
                            <a:schemeClr val="bg1"/>
                          </a:solidFill>
                          <a:latin typeface="+mn-ea"/>
                          <a:ea typeface="+mn-ea"/>
                          <a:cs typeface="メイリオ" panose="020B0604030504040204" pitchFamily="50" charset="-128"/>
                        </a:rPr>
                        <a:t>年</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10000"/>
                  </a:ext>
                </a:extLst>
              </a:tr>
              <a:tr h="219539">
                <a:tc vMerge="1">
                  <a:txBody>
                    <a:bodyPr/>
                    <a:lstStyle/>
                    <a:p>
                      <a:pPr algn="ctr"/>
                      <a:endParaRPr lang="en-US" altLang="ja-JP" sz="1200" b="0" baseline="0">
                        <a:solidFill>
                          <a:schemeClr val="bg1"/>
                        </a:solidFill>
                        <a:latin typeface="+mn-ea"/>
                        <a:ea typeface="+mn-ea"/>
                      </a:endParaRPr>
                    </a:p>
                  </a:txBody>
                  <a:tcPr marL="72000" marR="72000" marT="34272" marB="34272" anchor="ct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2216364865"/>
                  </a:ext>
                </a:extLst>
              </a:tr>
              <a:tr h="424641">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kumimoji="1" lang="ja-JP" altLang="en-US" sz="1050" b="1" baseline="0">
                          <a:solidFill>
                            <a:schemeClr val="tx2"/>
                          </a:solidFill>
                          <a:latin typeface="+mn-ea"/>
                          <a:ea typeface="+mn-ea"/>
                          <a:cs typeface="メイリオ" panose="020B0604030504040204" pitchFamily="50" charset="-128"/>
                        </a:rPr>
                        <a:t>マイルストーン</a:t>
                      </a:r>
                      <a:endParaRPr kumimoji="1" lang="en-US" altLang="ja-JP" sz="1050" b="1" baseline="0">
                        <a:solidFill>
                          <a:schemeClr val="tx2"/>
                        </a:solidFill>
                        <a:latin typeface="+mn-ea"/>
                        <a:ea typeface="+mn-ea"/>
                        <a:cs typeface="メイリオ" panose="020B0604030504040204" pitchFamily="50" charset="-128"/>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8">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lnT w="6350" cap="flat" cmpd="sng" algn="ctr">
                      <a:solidFill>
                        <a:schemeClr val="bg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lnT w="6350" cap="flat" cmpd="sng" algn="ctr">
                      <a:solidFill>
                        <a:schemeClr val="bg1"/>
                      </a:solidFill>
                      <a:prstDash val="solid"/>
                      <a:round/>
                      <a:headEnd type="none" w="med" len="med"/>
                      <a:tailEnd type="none" w="med" len="med"/>
                    </a:lnT>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9">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10001"/>
                  </a:ext>
                </a:extLst>
              </a:tr>
              <a:tr h="531563">
                <a:tc>
                  <a:txBody>
                    <a:bodyPr/>
                    <a:lstStyle/>
                    <a:p>
                      <a:pPr algn="ctr"/>
                      <a:r>
                        <a:rPr kumimoji="1" lang="ja-JP" altLang="en-US" sz="1050" b="1" baseline="0">
                          <a:solidFill>
                            <a:schemeClr val="tx2"/>
                          </a:solidFill>
                          <a:latin typeface="+mn-ea"/>
                          <a:ea typeface="+mn-ea"/>
                        </a:rPr>
                        <a:t>①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8">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9">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2657487004"/>
                  </a:ext>
                </a:extLst>
              </a:tr>
              <a:tr h="531563">
                <a:tc>
                  <a:txBody>
                    <a:bodyPr/>
                    <a:lstStyle/>
                    <a:p>
                      <a:pPr algn="ctr"/>
                      <a:r>
                        <a:rPr kumimoji="1" lang="ja-JP" altLang="en-US" sz="1050" b="1" baseline="0">
                          <a:solidFill>
                            <a:schemeClr val="tx2"/>
                          </a:solidFill>
                          <a:latin typeface="+mn-ea"/>
                          <a:ea typeface="+mn-ea"/>
                        </a:rPr>
                        <a:t>②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8">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9">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559887585"/>
                  </a:ext>
                </a:extLst>
              </a:tr>
              <a:tr h="531563">
                <a:tc>
                  <a:txBody>
                    <a:bodyPr/>
                    <a:lstStyle/>
                    <a:p>
                      <a:pPr algn="ctr"/>
                      <a:r>
                        <a:rPr kumimoji="1" lang="ja-JP" altLang="en-US" sz="1050" b="1" baseline="0">
                          <a:solidFill>
                            <a:schemeClr val="tx2"/>
                          </a:solidFill>
                          <a:latin typeface="+mn-ea"/>
                          <a:ea typeface="+mn-ea"/>
                        </a:rPr>
                        <a:t>③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8">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9">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481082044"/>
                  </a:ext>
                </a:extLst>
              </a:tr>
              <a:tr h="531563">
                <a:tc>
                  <a:txBody>
                    <a:bodyPr/>
                    <a:lstStyle/>
                    <a:p>
                      <a:pPr algn="ctr"/>
                      <a:r>
                        <a:rPr kumimoji="1" lang="ja-JP" altLang="en-US" sz="1050" b="1" baseline="0">
                          <a:solidFill>
                            <a:schemeClr val="tx2"/>
                          </a:solidFill>
                          <a:latin typeface="+mn-ea"/>
                          <a:ea typeface="+mn-ea"/>
                        </a:rPr>
                        <a:t>④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8">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9">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492966736"/>
                  </a:ext>
                </a:extLst>
              </a:tr>
              <a:tr h="531563">
                <a:tc>
                  <a:txBody>
                    <a:bodyPr/>
                    <a:lstStyle/>
                    <a:p>
                      <a:pPr algn="ctr"/>
                      <a:r>
                        <a:rPr kumimoji="1" lang="ja-JP" altLang="en-US" sz="1050" b="1" baseline="0">
                          <a:solidFill>
                            <a:schemeClr val="tx2"/>
                          </a:solidFill>
                          <a:latin typeface="+mn-ea"/>
                          <a:ea typeface="+mn-ea"/>
                        </a:rPr>
                        <a:t>⑤</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8">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9">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522471855"/>
                  </a:ext>
                </a:extLst>
              </a:tr>
              <a:tr h="531563">
                <a:tc>
                  <a:txBody>
                    <a:bodyPr/>
                    <a:lstStyle/>
                    <a:p>
                      <a:pPr algn="ctr"/>
                      <a:r>
                        <a:rPr kumimoji="1" lang="ja-JP" altLang="en-US" sz="1050" b="1" baseline="0">
                          <a:solidFill>
                            <a:schemeClr val="tx2"/>
                          </a:solidFill>
                          <a:latin typeface="+mn-ea"/>
                          <a:ea typeface="+mn-ea"/>
                        </a:rPr>
                        <a:t>⑥</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accent3"/>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8">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9">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416401154"/>
                  </a:ext>
                </a:extLst>
              </a:tr>
            </a:tbl>
          </a:graphicData>
        </a:graphic>
      </p:graphicFrame>
      <p:sp>
        <p:nvSpPr>
          <p:cNvPr id="27" name="正方形/長方形 26">
            <a:extLst>
              <a:ext uri="{FF2B5EF4-FFF2-40B4-BE49-F238E27FC236}">
                <a16:creationId xmlns:a16="http://schemas.microsoft.com/office/drawing/2014/main" id="{050F8140-166D-90AC-73D7-4F50FE450240}"/>
              </a:ext>
            </a:extLst>
          </p:cNvPr>
          <p:cNvSpPr/>
          <p:nvPr/>
        </p:nvSpPr>
        <p:spPr>
          <a:xfrm>
            <a:off x="3693550" y="3004930"/>
            <a:ext cx="5700162" cy="3601170"/>
          </a:xfrm>
          <a:prstGeom prst="rect">
            <a:avLst/>
          </a:prstGeom>
          <a:solidFill>
            <a:schemeClr val="bg1">
              <a:lumMod val="85000"/>
              <a:alpha val="30196"/>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ja-JP" altLang="en-US" sz="1200">
              <a:solidFill>
                <a:schemeClr val="tx2"/>
              </a:solidFill>
              <a:latin typeface="Meiryo UI" panose="020B0604030504040204" pitchFamily="50" charset="-128"/>
              <a:ea typeface="Meiryo UI" panose="020B0604030504040204" pitchFamily="50" charset="-128"/>
            </a:endParaRPr>
          </a:p>
        </p:txBody>
      </p:sp>
      <p:grpSp>
        <p:nvGrpSpPr>
          <p:cNvPr id="20" name="グループ化 19">
            <a:extLst>
              <a:ext uri="{FF2B5EF4-FFF2-40B4-BE49-F238E27FC236}">
                <a16:creationId xmlns:a16="http://schemas.microsoft.com/office/drawing/2014/main" id="{79ABC5C5-F8DB-F5D5-9531-964C669A86CC}"/>
              </a:ext>
            </a:extLst>
          </p:cNvPr>
          <p:cNvGrpSpPr/>
          <p:nvPr/>
        </p:nvGrpSpPr>
        <p:grpSpPr>
          <a:xfrm>
            <a:off x="3693549" y="6649473"/>
            <a:ext cx="5700162" cy="179494"/>
            <a:chOff x="3453414" y="7311068"/>
            <a:chExt cx="5169600" cy="179494"/>
          </a:xfrm>
        </p:grpSpPr>
        <p:cxnSp>
          <p:nvCxnSpPr>
            <p:cNvPr id="14" name="直線矢印コネクタ 13">
              <a:extLst>
                <a:ext uri="{FF2B5EF4-FFF2-40B4-BE49-F238E27FC236}">
                  <a16:creationId xmlns:a16="http://schemas.microsoft.com/office/drawing/2014/main" id="{6B7EC15E-18BF-915A-2BF0-030C7C750785}"/>
                </a:ext>
              </a:extLst>
            </p:cNvPr>
            <p:cNvCxnSpPr>
              <a:cxnSpLocks/>
            </p:cNvCxnSpPr>
            <p:nvPr/>
          </p:nvCxnSpPr>
          <p:spPr>
            <a:xfrm flipV="1">
              <a:off x="3453414" y="7398773"/>
              <a:ext cx="5169600" cy="0"/>
            </a:xfrm>
            <a:prstGeom prst="straightConnector1">
              <a:avLst/>
            </a:prstGeom>
            <a:ln w="9525" cap="rnd">
              <a:solidFill>
                <a:schemeClr val="tx1">
                  <a:lumMod val="60000"/>
                  <a:lumOff val="40000"/>
                </a:schemeClr>
              </a:solidFill>
              <a:prstDash val="solid"/>
              <a:round/>
              <a:headEnd type="triangle"/>
              <a:tailEnd type="triangle"/>
            </a:ln>
          </p:spPr>
          <p:style>
            <a:lnRef idx="1">
              <a:schemeClr val="accent1"/>
            </a:lnRef>
            <a:fillRef idx="0">
              <a:schemeClr val="accent1"/>
            </a:fillRef>
            <a:effectRef idx="0">
              <a:schemeClr val="accent1"/>
            </a:effectRef>
            <a:fontRef idx="minor">
              <a:schemeClr val="tx1"/>
            </a:fontRef>
          </p:style>
        </p:cxnSp>
        <p:sp>
          <p:nvSpPr>
            <p:cNvPr id="19" name="テキスト ボックス 18">
              <a:extLst>
                <a:ext uri="{FF2B5EF4-FFF2-40B4-BE49-F238E27FC236}">
                  <a16:creationId xmlns:a16="http://schemas.microsoft.com/office/drawing/2014/main" id="{654BB57F-870D-0CB8-5F0B-BAD0E77194B8}"/>
                </a:ext>
              </a:extLst>
            </p:cNvPr>
            <p:cNvSpPr txBox="1"/>
            <p:nvPr/>
          </p:nvSpPr>
          <p:spPr>
            <a:xfrm>
              <a:off x="5654672" y="7311068"/>
              <a:ext cx="767085" cy="179494"/>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補助期間</a:t>
              </a:r>
              <a:endParaRPr kumimoji="1" lang="en-GB" sz="1050">
                <a:solidFill>
                  <a:schemeClr val="tx2"/>
                </a:solidFill>
              </a:endParaRPr>
            </a:p>
          </p:txBody>
        </p:sp>
      </p:grpSp>
      <p:sp>
        <p:nvSpPr>
          <p:cNvPr id="24" name="コンテンツ プレースホルダー 5">
            <a:extLst>
              <a:ext uri="{FF2B5EF4-FFF2-40B4-BE49-F238E27FC236}">
                <a16:creationId xmlns:a16="http://schemas.microsoft.com/office/drawing/2014/main" id="{2D68866E-1328-F18F-751F-A7B68E5070A9}"/>
              </a:ext>
            </a:extLst>
          </p:cNvPr>
          <p:cNvSpPr txBox="1">
            <a:spLocks/>
          </p:cNvSpPr>
          <p:nvPr/>
        </p:nvSpPr>
        <p:spPr>
          <a:xfrm>
            <a:off x="6480806" y="2291730"/>
            <a:ext cx="3024901" cy="196948"/>
          </a:xfrm>
          <a:prstGeom prst="rect">
            <a:avLst/>
          </a:prstGeom>
          <a:noFill/>
          <a:ln>
            <a:noFill/>
          </a:ln>
        </p:spPr>
        <p:txBody>
          <a:bodyPr lIns="0" tIns="0" rIns="0" bIns="0" anchor="ctr"/>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solidFill>
                  <a:srgbClr val="C00000"/>
                </a:solidFill>
              </a:rPr>
              <a:t>注：本事業実施終了日は</a:t>
            </a:r>
            <a:r>
              <a:rPr lang="en-US" altLang="ja-JP" sz="1050">
                <a:solidFill>
                  <a:srgbClr val="C00000"/>
                </a:solidFill>
              </a:rPr>
              <a:t>2028</a:t>
            </a:r>
            <a:r>
              <a:rPr lang="ja-JP" altLang="en-US" sz="1050">
                <a:solidFill>
                  <a:srgbClr val="C00000"/>
                </a:solidFill>
              </a:rPr>
              <a:t>年</a:t>
            </a:r>
            <a:r>
              <a:rPr lang="en-US" altLang="ja-JP" sz="1050">
                <a:solidFill>
                  <a:srgbClr val="C00000"/>
                </a:solidFill>
              </a:rPr>
              <a:t>9</a:t>
            </a:r>
            <a:r>
              <a:rPr lang="ja-JP" altLang="en-US" sz="1050">
                <a:solidFill>
                  <a:srgbClr val="C00000"/>
                </a:solidFill>
              </a:rPr>
              <a:t>月末となります</a:t>
            </a:r>
          </a:p>
        </p:txBody>
      </p:sp>
      <p:grpSp>
        <p:nvGrpSpPr>
          <p:cNvPr id="49" name="グループ化 48">
            <a:extLst>
              <a:ext uri="{FF2B5EF4-FFF2-40B4-BE49-F238E27FC236}">
                <a16:creationId xmlns:a16="http://schemas.microsoft.com/office/drawing/2014/main" id="{232E0DEE-F09E-4BCA-363A-BBD2D53AE576}"/>
              </a:ext>
            </a:extLst>
          </p:cNvPr>
          <p:cNvGrpSpPr/>
          <p:nvPr/>
        </p:nvGrpSpPr>
        <p:grpSpPr>
          <a:xfrm>
            <a:off x="512779" y="5949"/>
            <a:ext cx="6320145" cy="216000"/>
            <a:chOff x="512779" y="5949"/>
            <a:chExt cx="6320145" cy="216000"/>
          </a:xfrm>
        </p:grpSpPr>
        <p:sp>
          <p:nvSpPr>
            <p:cNvPr id="50" name="正方形/長方形 49">
              <a:extLst>
                <a:ext uri="{FF2B5EF4-FFF2-40B4-BE49-F238E27FC236}">
                  <a16:creationId xmlns:a16="http://schemas.microsoft.com/office/drawing/2014/main" id="{95FEB16F-3830-EDE7-E434-5EAA510F32CF}"/>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51" name="正方形/長方形 50">
              <a:extLst>
                <a:ext uri="{FF2B5EF4-FFF2-40B4-BE49-F238E27FC236}">
                  <a16:creationId xmlns:a16="http://schemas.microsoft.com/office/drawing/2014/main" id="{6EF185E4-53E2-1E6C-EE92-1FBD3C2424EA}"/>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52" name="正方形/長方形 51">
              <a:extLst>
                <a:ext uri="{FF2B5EF4-FFF2-40B4-BE49-F238E27FC236}">
                  <a16:creationId xmlns:a16="http://schemas.microsoft.com/office/drawing/2014/main" id="{241CB51F-E1DA-9FDA-3E31-5C7CBD0E263B}"/>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32A44813-58C5-63C6-977D-8B25BFB9F6A8}"/>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3E82B6C6-9361-48F8-EABD-F36060367293}"/>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920C9C30-198B-B5FB-6DFD-D736B6152D94}"/>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DB490912-55B4-D465-FCBB-BFD18DEB89C9}"/>
                </a:ext>
              </a:extLst>
            </p:cNvPr>
            <p:cNvSpPr/>
            <p:nvPr/>
          </p:nvSpPr>
          <p:spPr>
            <a:xfrm>
              <a:off x="2745493"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6</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40EB56C2-79AF-E8FE-3249-8692571B1CC2}"/>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AA698A46-86DD-0150-7319-BF227C5DCADD}"/>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5517B7BA-1B05-5249-6E04-11AC9FBA2D5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241131A0-5EC2-F649-DAA1-3111B1EE0B82}"/>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0BAB0DB1-A94B-0129-9494-34C0AA88497A}"/>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64A52C79-5606-0622-3631-834EEAB589AA}"/>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9CCA4925-3B43-76BD-AA62-A22A959718E6}"/>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99D9A2D1-DD9A-01B7-F4FE-46BBF23B096B}"/>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23086D47-2386-1206-22E3-965669B01817}"/>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6" name="正方形/長方形 65">
              <a:extLst>
                <a:ext uri="{FF2B5EF4-FFF2-40B4-BE49-F238E27FC236}">
                  <a16:creationId xmlns:a16="http://schemas.microsoft.com/office/drawing/2014/main" id="{4C0D8B85-6613-625F-F1EB-13AFBE5B35D6}"/>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CB3C8BA9-C1C5-866D-3E41-37408E4DF7E7}"/>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E784F4A3-0B9E-1E98-6E1F-2EDD9D1EFF44}"/>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41" name="正方形/長方形 40">
            <a:extLst>
              <a:ext uri="{FF2B5EF4-FFF2-40B4-BE49-F238E27FC236}">
                <a16:creationId xmlns:a16="http://schemas.microsoft.com/office/drawing/2014/main" id="{E8A93BED-0145-EB95-44C6-3E559BD7C3DB}"/>
              </a:ext>
            </a:extLst>
          </p:cNvPr>
          <p:cNvSpPr/>
          <p:nvPr/>
        </p:nvSpPr>
        <p:spPr>
          <a:xfrm>
            <a:off x="510777" y="1426426"/>
            <a:ext cx="2659143" cy="2952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の開始及び終了予定日</a:t>
            </a:r>
          </a:p>
        </p:txBody>
      </p:sp>
      <p:sp>
        <p:nvSpPr>
          <p:cNvPr id="42" name="正方形/長方形 41">
            <a:extLst>
              <a:ext uri="{FF2B5EF4-FFF2-40B4-BE49-F238E27FC236}">
                <a16:creationId xmlns:a16="http://schemas.microsoft.com/office/drawing/2014/main" id="{497B6B5A-EA7D-6500-BB64-845A458637E4}"/>
              </a:ext>
            </a:extLst>
          </p:cNvPr>
          <p:cNvSpPr/>
          <p:nvPr/>
        </p:nvSpPr>
        <p:spPr>
          <a:xfrm>
            <a:off x="510777" y="2165989"/>
            <a:ext cx="265914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実証スケジュール</a:t>
            </a:r>
          </a:p>
        </p:txBody>
      </p:sp>
      <p:sp>
        <p:nvSpPr>
          <p:cNvPr id="45" name="テキスト プレースホルダー 2">
            <a:extLst>
              <a:ext uri="{FF2B5EF4-FFF2-40B4-BE49-F238E27FC236}">
                <a16:creationId xmlns:a16="http://schemas.microsoft.com/office/drawing/2014/main" id="{95A6E490-4E12-54F6-F93A-AE9742FB2F95}"/>
              </a:ext>
            </a:extLst>
          </p:cNvPr>
          <p:cNvSpPr txBox="1">
            <a:spLocks/>
          </p:cNvSpPr>
          <p:nvPr/>
        </p:nvSpPr>
        <p:spPr>
          <a:xfrm>
            <a:off x="3258799" y="1426426"/>
            <a:ext cx="5925805" cy="2952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zh-TW" altLang="en-US" sz="1050"/>
              <a:t>開始予定年月日　　</a:t>
            </a:r>
            <a:r>
              <a:rPr kumimoji="1" lang="en-US" altLang="zh-TW"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r>
              <a:rPr kumimoji="1" lang="ja-JP" altLang="en-US" sz="1050"/>
              <a:t>　　～　</a:t>
            </a:r>
            <a:r>
              <a:rPr kumimoji="1" lang="zh-TW" altLang="en-US" sz="1050"/>
              <a:t>終了予定年月日　 </a:t>
            </a:r>
            <a:r>
              <a:rPr kumimoji="1" lang="en-US" altLang="ja-JP"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endParaRPr kumimoji="1" lang="ja-JP" altLang="en-US" sz="1050"/>
          </a:p>
        </p:txBody>
      </p:sp>
      <p:sp>
        <p:nvSpPr>
          <p:cNvPr id="26" name="正方形/長方形 25">
            <a:extLst>
              <a:ext uri="{FF2B5EF4-FFF2-40B4-BE49-F238E27FC236}">
                <a16:creationId xmlns:a16="http://schemas.microsoft.com/office/drawing/2014/main" id="{C11C80F9-D8D0-21AA-9D3A-72BE1CF368AD}"/>
              </a:ext>
            </a:extLst>
          </p:cNvPr>
          <p:cNvSpPr/>
          <p:nvPr/>
        </p:nvSpPr>
        <p:spPr>
          <a:xfrm>
            <a:off x="510777" y="1796208"/>
            <a:ext cx="2659143" cy="2952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実証の開始及び終了予定日</a:t>
            </a:r>
          </a:p>
        </p:txBody>
      </p:sp>
      <p:sp>
        <p:nvSpPr>
          <p:cNvPr id="31" name="テキスト プレースホルダー 2">
            <a:extLst>
              <a:ext uri="{FF2B5EF4-FFF2-40B4-BE49-F238E27FC236}">
                <a16:creationId xmlns:a16="http://schemas.microsoft.com/office/drawing/2014/main" id="{463693AD-D47D-3672-DC2B-2A498740E48C}"/>
              </a:ext>
            </a:extLst>
          </p:cNvPr>
          <p:cNvSpPr txBox="1">
            <a:spLocks/>
          </p:cNvSpPr>
          <p:nvPr/>
        </p:nvSpPr>
        <p:spPr>
          <a:xfrm>
            <a:off x="3258799" y="1796208"/>
            <a:ext cx="5925805" cy="2952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zh-TW" altLang="en-US" sz="1050"/>
              <a:t>開始予定年月日　　</a:t>
            </a:r>
            <a:r>
              <a:rPr kumimoji="1" lang="en-US" altLang="zh-TW"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r>
              <a:rPr kumimoji="1" lang="ja-JP" altLang="en-US" sz="1050"/>
              <a:t>　　～　</a:t>
            </a:r>
            <a:r>
              <a:rPr kumimoji="1" lang="zh-TW" altLang="en-US" sz="1050"/>
              <a:t>終了予定年月日　 </a:t>
            </a:r>
            <a:r>
              <a:rPr kumimoji="1" lang="en-US" altLang="ja-JP"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endParaRPr kumimoji="1" lang="ja-JP" altLang="en-US" sz="1050"/>
          </a:p>
        </p:txBody>
      </p:sp>
      <p:sp>
        <p:nvSpPr>
          <p:cNvPr id="3" name="コンテンツ プレースホルダー 5">
            <a:extLst>
              <a:ext uri="{FF2B5EF4-FFF2-40B4-BE49-F238E27FC236}">
                <a16:creationId xmlns:a16="http://schemas.microsoft.com/office/drawing/2014/main" id="{A4D54A46-1726-F214-522E-F2A863FFB239}"/>
              </a:ext>
            </a:extLst>
          </p:cNvPr>
          <p:cNvSpPr txBox="1">
            <a:spLocks/>
          </p:cNvSpPr>
          <p:nvPr/>
        </p:nvSpPr>
        <p:spPr>
          <a:xfrm>
            <a:off x="3646410" y="3217129"/>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事業開始</a:t>
            </a:r>
          </a:p>
        </p:txBody>
      </p:sp>
      <p:sp>
        <p:nvSpPr>
          <p:cNvPr id="7" name="コンテンツ プレースホルダー 5">
            <a:extLst>
              <a:ext uri="{FF2B5EF4-FFF2-40B4-BE49-F238E27FC236}">
                <a16:creationId xmlns:a16="http://schemas.microsoft.com/office/drawing/2014/main" id="{95C49BA6-4745-789E-DA19-78F31F9592C2}"/>
              </a:ext>
            </a:extLst>
          </p:cNvPr>
          <p:cNvSpPr txBox="1">
            <a:spLocks/>
          </p:cNvSpPr>
          <p:nvPr/>
        </p:nvSpPr>
        <p:spPr>
          <a:xfrm>
            <a:off x="4312501" y="3217129"/>
            <a:ext cx="1072234"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MoU</a:t>
            </a:r>
            <a:r>
              <a:rPr lang="ja-JP" altLang="en-US" sz="1050"/>
              <a:t>・レター等締結</a:t>
            </a:r>
          </a:p>
        </p:txBody>
      </p:sp>
      <p:sp>
        <p:nvSpPr>
          <p:cNvPr id="8" name="コンテンツ プレースホルダー 5">
            <a:extLst>
              <a:ext uri="{FF2B5EF4-FFF2-40B4-BE49-F238E27FC236}">
                <a16:creationId xmlns:a16="http://schemas.microsoft.com/office/drawing/2014/main" id="{C14065E8-B916-624F-3812-1BA07664F869}"/>
              </a:ext>
            </a:extLst>
          </p:cNvPr>
          <p:cNvSpPr txBox="1">
            <a:spLocks/>
          </p:cNvSpPr>
          <p:nvPr/>
        </p:nvSpPr>
        <p:spPr>
          <a:xfrm>
            <a:off x="9126417" y="3217129"/>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事業終了</a:t>
            </a:r>
          </a:p>
        </p:txBody>
      </p:sp>
      <p:sp>
        <p:nvSpPr>
          <p:cNvPr id="11" name="コンテンツ プレースホルダー 5">
            <a:extLst>
              <a:ext uri="{FF2B5EF4-FFF2-40B4-BE49-F238E27FC236}">
                <a16:creationId xmlns:a16="http://schemas.microsoft.com/office/drawing/2014/main" id="{2B522F8B-F728-AA77-B1E3-420FDE5AEF32}"/>
              </a:ext>
            </a:extLst>
          </p:cNvPr>
          <p:cNvSpPr txBox="1">
            <a:spLocks/>
          </p:cNvSpPr>
          <p:nvPr/>
        </p:nvSpPr>
        <p:spPr>
          <a:xfrm>
            <a:off x="3040693" y="3217129"/>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交付決定</a:t>
            </a:r>
          </a:p>
        </p:txBody>
      </p:sp>
      <p:sp>
        <p:nvSpPr>
          <p:cNvPr id="12" name="二等辺三角形 11">
            <a:extLst>
              <a:ext uri="{FF2B5EF4-FFF2-40B4-BE49-F238E27FC236}">
                <a16:creationId xmlns:a16="http://schemas.microsoft.com/office/drawing/2014/main" id="{00EBF807-9055-068D-8F9D-C17EAB1BEC47}"/>
              </a:ext>
            </a:extLst>
          </p:cNvPr>
          <p:cNvSpPr/>
          <p:nvPr/>
        </p:nvSpPr>
        <p:spPr>
          <a:xfrm flipV="1">
            <a:off x="3693550"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13" name="二等辺三角形 12">
            <a:extLst>
              <a:ext uri="{FF2B5EF4-FFF2-40B4-BE49-F238E27FC236}">
                <a16:creationId xmlns:a16="http://schemas.microsoft.com/office/drawing/2014/main" id="{242DCA58-3BF6-E8D2-0CD7-06CA2654770F}"/>
              </a:ext>
            </a:extLst>
          </p:cNvPr>
          <p:cNvSpPr/>
          <p:nvPr/>
        </p:nvSpPr>
        <p:spPr>
          <a:xfrm flipV="1">
            <a:off x="4738671"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22" name="二等辺三角形 21">
            <a:extLst>
              <a:ext uri="{FF2B5EF4-FFF2-40B4-BE49-F238E27FC236}">
                <a16:creationId xmlns:a16="http://schemas.microsoft.com/office/drawing/2014/main" id="{C5B20C6A-EAA2-5FF6-77F0-D6EB7E728017}"/>
              </a:ext>
            </a:extLst>
          </p:cNvPr>
          <p:cNvSpPr/>
          <p:nvPr/>
        </p:nvSpPr>
        <p:spPr>
          <a:xfrm flipV="1">
            <a:off x="9297992"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23" name="二等辺三角形 22">
            <a:extLst>
              <a:ext uri="{FF2B5EF4-FFF2-40B4-BE49-F238E27FC236}">
                <a16:creationId xmlns:a16="http://schemas.microsoft.com/office/drawing/2014/main" id="{5DD5ACD8-BD0B-1DA5-334F-99564AE84080}"/>
              </a:ext>
            </a:extLst>
          </p:cNvPr>
          <p:cNvSpPr/>
          <p:nvPr/>
        </p:nvSpPr>
        <p:spPr>
          <a:xfrm flipV="1">
            <a:off x="3356539"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25" name="ホームベース 180">
            <a:extLst>
              <a:ext uri="{FF2B5EF4-FFF2-40B4-BE49-F238E27FC236}">
                <a16:creationId xmlns:a16="http://schemas.microsoft.com/office/drawing/2014/main" id="{4DDC80FF-7451-E04F-0A42-F11EAAD0F2AE}"/>
              </a:ext>
            </a:extLst>
          </p:cNvPr>
          <p:cNvSpPr/>
          <p:nvPr/>
        </p:nvSpPr>
        <p:spPr>
          <a:xfrm>
            <a:off x="3672729" y="3479303"/>
            <a:ext cx="841082"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8" name="ホームベース 180">
            <a:extLst>
              <a:ext uri="{FF2B5EF4-FFF2-40B4-BE49-F238E27FC236}">
                <a16:creationId xmlns:a16="http://schemas.microsoft.com/office/drawing/2014/main" id="{D99A45B6-4E1D-79D6-E0EA-544D83ABEF17}"/>
              </a:ext>
            </a:extLst>
          </p:cNvPr>
          <p:cNvSpPr/>
          <p:nvPr/>
        </p:nvSpPr>
        <p:spPr>
          <a:xfrm>
            <a:off x="4110688" y="3990872"/>
            <a:ext cx="948021" cy="396041"/>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9" name="ホームベース 180">
            <a:extLst>
              <a:ext uri="{FF2B5EF4-FFF2-40B4-BE49-F238E27FC236}">
                <a16:creationId xmlns:a16="http://schemas.microsoft.com/office/drawing/2014/main" id="{E0006839-0A65-5478-AEDF-2618134FE8E3}"/>
              </a:ext>
            </a:extLst>
          </p:cNvPr>
          <p:cNvSpPr/>
          <p:nvPr/>
        </p:nvSpPr>
        <p:spPr>
          <a:xfrm>
            <a:off x="5058709" y="4535405"/>
            <a:ext cx="2522498"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0" name="ホームベース 180">
            <a:extLst>
              <a:ext uri="{FF2B5EF4-FFF2-40B4-BE49-F238E27FC236}">
                <a16:creationId xmlns:a16="http://schemas.microsoft.com/office/drawing/2014/main" id="{73CB5C2E-4CB5-A88E-E135-A697264A938D}"/>
              </a:ext>
            </a:extLst>
          </p:cNvPr>
          <p:cNvSpPr/>
          <p:nvPr/>
        </p:nvSpPr>
        <p:spPr>
          <a:xfrm>
            <a:off x="5273645" y="5073325"/>
            <a:ext cx="3297711"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2" name="ホームベース 180">
            <a:extLst>
              <a:ext uri="{FF2B5EF4-FFF2-40B4-BE49-F238E27FC236}">
                <a16:creationId xmlns:a16="http://schemas.microsoft.com/office/drawing/2014/main" id="{C8FB6843-E4C9-5DDE-1405-A820BD3108B5}"/>
              </a:ext>
            </a:extLst>
          </p:cNvPr>
          <p:cNvSpPr/>
          <p:nvPr/>
        </p:nvSpPr>
        <p:spPr>
          <a:xfrm>
            <a:off x="5058709" y="3991805"/>
            <a:ext cx="1842760"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3" name="ホームベース 180">
            <a:extLst>
              <a:ext uri="{FF2B5EF4-FFF2-40B4-BE49-F238E27FC236}">
                <a16:creationId xmlns:a16="http://schemas.microsoft.com/office/drawing/2014/main" id="{AB2A7DD1-D071-C886-B500-E6C2D364A787}"/>
              </a:ext>
            </a:extLst>
          </p:cNvPr>
          <p:cNvSpPr/>
          <p:nvPr/>
        </p:nvSpPr>
        <p:spPr>
          <a:xfrm>
            <a:off x="6071639" y="5594605"/>
            <a:ext cx="3297711"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4" name="ホームベース 180">
            <a:extLst>
              <a:ext uri="{FF2B5EF4-FFF2-40B4-BE49-F238E27FC236}">
                <a16:creationId xmlns:a16="http://schemas.microsoft.com/office/drawing/2014/main" id="{205FE884-4C73-7A01-44EE-08878DA81DC7}"/>
              </a:ext>
            </a:extLst>
          </p:cNvPr>
          <p:cNvSpPr/>
          <p:nvPr/>
        </p:nvSpPr>
        <p:spPr>
          <a:xfrm>
            <a:off x="7980218" y="6138230"/>
            <a:ext cx="1389132"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Tree>
    <p:extLst>
      <p:ext uri="{BB962C8B-B14F-4D97-AF65-F5344CB8AC3E}">
        <p14:creationId xmlns:p14="http://schemas.microsoft.com/office/powerpoint/2010/main" val="332356125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A035759-8AC3-A4BD-46D3-DF0983D1821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B8E74B3-6C4C-05D1-2DEA-8ADF3AC6753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E04DAE2C-352D-D270-406E-9830A3F0ECC4}"/>
              </a:ext>
            </a:extLst>
          </p:cNvPr>
          <p:cNvSpPr>
            <a:spLocks noGrp="1"/>
          </p:cNvSpPr>
          <p:nvPr>
            <p:ph type="body" sz="quarter" idx="17"/>
          </p:nvPr>
        </p:nvSpPr>
        <p:spPr/>
        <p:txBody>
          <a:bodyPr/>
          <a:lstStyle/>
          <a:p>
            <a:r>
              <a:rPr kumimoji="1" lang="en-GB"/>
              <a:t>3-4. </a:t>
            </a:r>
            <a:r>
              <a:rPr kumimoji="1" lang="ja-JP" altLang="en-US"/>
              <a:t>内部環境の分析 </a:t>
            </a:r>
            <a:r>
              <a:rPr kumimoji="1" lang="en-US" altLang="ja-JP"/>
              <a:t>1/2</a:t>
            </a:r>
            <a:endParaRPr kumimoji="1" lang="en-GB"/>
          </a:p>
        </p:txBody>
      </p:sp>
      <p:sp>
        <p:nvSpPr>
          <p:cNvPr id="5" name="正方形/長方形 4">
            <a:extLst>
              <a:ext uri="{FF2B5EF4-FFF2-40B4-BE49-F238E27FC236}">
                <a16:creationId xmlns:a16="http://schemas.microsoft.com/office/drawing/2014/main" id="{F46BBC65-A6D7-6C20-6BA8-C15C49EFCD19}"/>
              </a:ext>
            </a:extLst>
          </p:cNvPr>
          <p:cNvSpPr/>
          <p:nvPr/>
        </p:nvSpPr>
        <p:spPr>
          <a:xfrm>
            <a:off x="510772" y="1495322"/>
            <a:ext cx="188952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対象技術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サービスの概要</a:t>
            </a:r>
          </a:p>
        </p:txBody>
      </p:sp>
      <p:sp>
        <p:nvSpPr>
          <p:cNvPr id="7" name="テキスト プレースホルダー 2">
            <a:extLst>
              <a:ext uri="{FF2B5EF4-FFF2-40B4-BE49-F238E27FC236}">
                <a16:creationId xmlns:a16="http://schemas.microsoft.com/office/drawing/2014/main" id="{A1F3F3C0-0F22-659E-288B-1B4B483F7D6D}"/>
              </a:ext>
            </a:extLst>
          </p:cNvPr>
          <p:cNvSpPr txBox="1">
            <a:spLocks/>
          </p:cNvSpPr>
          <p:nvPr/>
        </p:nvSpPr>
        <p:spPr>
          <a:xfrm>
            <a:off x="512291" y="1845253"/>
            <a:ext cx="4291200" cy="3367974"/>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33" name="正方形/長方形 32">
            <a:extLst>
              <a:ext uri="{FF2B5EF4-FFF2-40B4-BE49-F238E27FC236}">
                <a16:creationId xmlns:a16="http://schemas.microsoft.com/office/drawing/2014/main" id="{752DDB2D-B93A-291C-E5C6-EEE70CBF2AE8}"/>
              </a:ext>
            </a:extLst>
          </p:cNvPr>
          <p:cNvSpPr/>
          <p:nvPr/>
        </p:nvSpPr>
        <p:spPr>
          <a:xfrm>
            <a:off x="510773" y="5377000"/>
            <a:ext cx="1889526"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サービスの確立経緯</a:t>
            </a:r>
          </a:p>
        </p:txBody>
      </p:sp>
      <p:cxnSp>
        <p:nvCxnSpPr>
          <p:cNvPr id="11" name="直線コネクタ 10">
            <a:extLst>
              <a:ext uri="{FF2B5EF4-FFF2-40B4-BE49-F238E27FC236}">
                <a16:creationId xmlns:a16="http://schemas.microsoft.com/office/drawing/2014/main" id="{FBA1D957-82B9-5C51-9029-339016601B57}"/>
              </a:ext>
            </a:extLst>
          </p:cNvPr>
          <p:cNvCxnSpPr>
            <a:cxnSpLocks/>
          </p:cNvCxnSpPr>
          <p:nvPr/>
        </p:nvCxnSpPr>
        <p:spPr>
          <a:xfrm flipH="1">
            <a:off x="502122" y="5315925"/>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テキスト プレースホルダー 2">
            <a:extLst>
              <a:ext uri="{FF2B5EF4-FFF2-40B4-BE49-F238E27FC236}">
                <a16:creationId xmlns:a16="http://schemas.microsoft.com/office/drawing/2014/main" id="{92CCB482-D1B8-25F0-B667-F1D9AE59D035}"/>
              </a:ext>
            </a:extLst>
          </p:cNvPr>
          <p:cNvSpPr txBox="1">
            <a:spLocks/>
          </p:cNvSpPr>
          <p:nvPr/>
        </p:nvSpPr>
        <p:spPr>
          <a:xfrm>
            <a:off x="512291" y="5721922"/>
            <a:ext cx="8892000" cy="76777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graphicFrame>
        <p:nvGraphicFramePr>
          <p:cNvPr id="21" name="表 20">
            <a:extLst>
              <a:ext uri="{FF2B5EF4-FFF2-40B4-BE49-F238E27FC236}">
                <a16:creationId xmlns:a16="http://schemas.microsoft.com/office/drawing/2014/main" id="{EF619BE9-D315-EAF3-380C-D006229FAFE8}"/>
              </a:ext>
            </a:extLst>
          </p:cNvPr>
          <p:cNvGraphicFramePr>
            <a:graphicFrameLocks noGrp="1"/>
          </p:cNvGraphicFramePr>
          <p:nvPr>
            <p:extLst>
              <p:ext uri="{D42A27DB-BD31-4B8C-83A1-F6EECF244321}">
                <p14:modId xmlns:p14="http://schemas.microsoft.com/office/powerpoint/2010/main" val="3614422042"/>
              </p:ext>
            </p:extLst>
          </p:nvPr>
        </p:nvGraphicFramePr>
        <p:xfrm>
          <a:off x="5022007" y="1889338"/>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提供価値は高いか</a:t>
                      </a:r>
                      <a:endParaRPr kumimoji="1" lang="en-US" altLang="ja-JP"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DB48CA2A-EDAB-BCC2-76AC-5F261006458C}"/>
              </a:ext>
            </a:extLst>
          </p:cNvPr>
          <p:cNvGraphicFramePr>
            <a:graphicFrameLocks noGrp="1"/>
          </p:cNvGraphicFramePr>
          <p:nvPr>
            <p:extLst>
              <p:ext uri="{D42A27DB-BD31-4B8C-83A1-F6EECF244321}">
                <p14:modId xmlns:p14="http://schemas.microsoft.com/office/powerpoint/2010/main" val="1772749019"/>
              </p:ext>
            </p:extLst>
          </p:nvPr>
        </p:nvGraphicFramePr>
        <p:xfrm>
          <a:off x="7254642" y="1892904"/>
          <a:ext cx="2137823" cy="1665147"/>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提供価値が希少か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5">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3" name="表 22">
            <a:extLst>
              <a:ext uri="{FF2B5EF4-FFF2-40B4-BE49-F238E27FC236}">
                <a16:creationId xmlns:a16="http://schemas.microsoft.com/office/drawing/2014/main" id="{5F53A6E9-ED73-5E0B-B4C2-6185FE34EC16}"/>
              </a:ext>
            </a:extLst>
          </p:cNvPr>
          <p:cNvGraphicFramePr>
            <a:graphicFrameLocks noGrp="1"/>
          </p:cNvGraphicFramePr>
          <p:nvPr>
            <p:extLst>
              <p:ext uri="{D42A27DB-BD31-4B8C-83A1-F6EECF244321}">
                <p14:modId xmlns:p14="http://schemas.microsoft.com/office/powerpoint/2010/main" val="3923188286"/>
              </p:ext>
            </p:extLst>
          </p:nvPr>
        </p:nvGraphicFramePr>
        <p:xfrm>
          <a:off x="7254642" y="3604025"/>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強みを活かせる組織体制か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4" name="表 23">
            <a:extLst>
              <a:ext uri="{FF2B5EF4-FFF2-40B4-BE49-F238E27FC236}">
                <a16:creationId xmlns:a16="http://schemas.microsoft.com/office/drawing/2014/main" id="{E63B52C2-E697-82E0-2A0E-4E89B4B2C2DD}"/>
              </a:ext>
            </a:extLst>
          </p:cNvPr>
          <p:cNvGraphicFramePr>
            <a:graphicFrameLocks noGrp="1"/>
          </p:cNvGraphicFramePr>
          <p:nvPr>
            <p:extLst>
              <p:ext uri="{D42A27DB-BD31-4B8C-83A1-F6EECF244321}">
                <p14:modId xmlns:p14="http://schemas.microsoft.com/office/powerpoint/2010/main" val="2607760736"/>
              </p:ext>
            </p:extLst>
          </p:nvPr>
        </p:nvGraphicFramePr>
        <p:xfrm>
          <a:off x="5022007" y="3604025"/>
          <a:ext cx="2137823" cy="1665149"/>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模倣困難か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7">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cxnSp>
        <p:nvCxnSpPr>
          <p:cNvPr id="25" name="直線コネクタ 24">
            <a:extLst>
              <a:ext uri="{FF2B5EF4-FFF2-40B4-BE49-F238E27FC236}">
                <a16:creationId xmlns:a16="http://schemas.microsoft.com/office/drawing/2014/main" id="{B7854127-5CEF-3793-2298-9AAC7C130A7E}"/>
              </a:ext>
            </a:extLst>
          </p:cNvPr>
          <p:cNvCxnSpPr>
            <a:cxnSpLocks/>
          </p:cNvCxnSpPr>
          <p:nvPr/>
        </p:nvCxnSpPr>
        <p:spPr>
          <a:xfrm>
            <a:off x="4948122" y="1495322"/>
            <a:ext cx="0" cy="383040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6" name="正方形/長方形 25">
            <a:extLst>
              <a:ext uri="{FF2B5EF4-FFF2-40B4-BE49-F238E27FC236}">
                <a16:creationId xmlns:a16="http://schemas.microsoft.com/office/drawing/2014/main" id="{C392D6B5-017F-DEEA-7B0D-1F6DC5455A61}"/>
              </a:ext>
            </a:extLst>
          </p:cNvPr>
          <p:cNvSpPr/>
          <p:nvPr/>
        </p:nvSpPr>
        <p:spPr>
          <a:xfrm>
            <a:off x="4957879" y="1495322"/>
            <a:ext cx="229676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サービスの独自性・革新性</a:t>
            </a:r>
          </a:p>
        </p:txBody>
      </p:sp>
      <p:grpSp>
        <p:nvGrpSpPr>
          <p:cNvPr id="85" name="グループ化 84">
            <a:extLst>
              <a:ext uri="{FF2B5EF4-FFF2-40B4-BE49-F238E27FC236}">
                <a16:creationId xmlns:a16="http://schemas.microsoft.com/office/drawing/2014/main" id="{E5D51A6D-A0E6-31F0-4F9C-A297F031042A}"/>
              </a:ext>
            </a:extLst>
          </p:cNvPr>
          <p:cNvGrpSpPr/>
          <p:nvPr/>
        </p:nvGrpSpPr>
        <p:grpSpPr>
          <a:xfrm>
            <a:off x="512779" y="5949"/>
            <a:ext cx="6320145" cy="216000"/>
            <a:chOff x="512779" y="5949"/>
            <a:chExt cx="6320145" cy="216000"/>
          </a:xfrm>
        </p:grpSpPr>
        <p:sp>
          <p:nvSpPr>
            <p:cNvPr id="86" name="正方形/長方形 85">
              <a:extLst>
                <a:ext uri="{FF2B5EF4-FFF2-40B4-BE49-F238E27FC236}">
                  <a16:creationId xmlns:a16="http://schemas.microsoft.com/office/drawing/2014/main" id="{64C5C70D-8E13-1354-D227-AA5A1FB7A449}"/>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7" name="正方形/長方形 86">
              <a:extLst>
                <a:ext uri="{FF2B5EF4-FFF2-40B4-BE49-F238E27FC236}">
                  <a16:creationId xmlns:a16="http://schemas.microsoft.com/office/drawing/2014/main" id="{C8C0D099-4248-E153-80C2-9B401BEBEBED}"/>
                </a:ext>
              </a:extLst>
            </p:cNvPr>
            <p:cNvSpPr/>
            <p:nvPr/>
          </p:nvSpPr>
          <p:spPr>
            <a:xfrm>
              <a:off x="116539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88" name="正方形/長方形 87">
              <a:extLst>
                <a:ext uri="{FF2B5EF4-FFF2-40B4-BE49-F238E27FC236}">
                  <a16:creationId xmlns:a16="http://schemas.microsoft.com/office/drawing/2014/main" id="{B36C0CBB-9F95-EF4E-468B-6ADDC3CCE867}"/>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BF8F9BA8-EA39-57F0-CF4E-0A3DCE4388F3}"/>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1559C5B8-8719-7532-C123-69E233E5AE52}"/>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D5ACEFBD-D5D0-5E2A-7CD3-BC6BB16053C0}"/>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8931FDB4-0DB7-C40A-295E-C829E78AA8B6}"/>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AB55FF50-665E-0553-95E6-78C1FEDE29EB}"/>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62755340-FC3F-B97D-58AF-14B1DD5E0CA1}"/>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C2696595-078E-01CF-5DCD-1F0833AC58A5}"/>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7525AD89-0B07-91B8-44A2-E387FAA2093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8B30FC9F-86E9-F9AB-4E43-4E18369C34A4}"/>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C981C98B-0D94-00C6-4D57-FB53E00B9A2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B94F161D-870A-829C-12C1-65FF55AED47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705FEAE5-25DF-A142-ABC9-9E3E256B5D9C}"/>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65E4174B-F75F-413B-E23C-DD9D672ACABE}"/>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025E3ED2-C152-ACED-CFEF-A0978E8878F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DCE51770-651C-F94D-1C26-314A0E47037D}"/>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BDEE2C42-5EA0-9309-5610-E44B05975F3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93850380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B9CD29C-6835-C94F-E64E-41D4536DADE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2FB95F0-D0DC-093A-5FA7-E08804CE0E11}"/>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AA48DA73-E15E-7B9C-CDD4-F45D3AFE9E4C}"/>
              </a:ext>
            </a:extLst>
          </p:cNvPr>
          <p:cNvSpPr>
            <a:spLocks noGrp="1"/>
          </p:cNvSpPr>
          <p:nvPr>
            <p:ph type="body" sz="quarter" idx="17"/>
          </p:nvPr>
        </p:nvSpPr>
        <p:spPr/>
        <p:txBody>
          <a:bodyPr/>
          <a:lstStyle/>
          <a:p>
            <a:r>
              <a:rPr kumimoji="1" lang="en-GB"/>
              <a:t>3-4. </a:t>
            </a:r>
            <a:r>
              <a:rPr kumimoji="1" lang="ja-JP" altLang="en-US"/>
              <a:t>内部環境の分析 </a:t>
            </a:r>
            <a:r>
              <a:rPr kumimoji="1" lang="en-US" altLang="ja-JP"/>
              <a:t>2/2</a:t>
            </a:r>
            <a:endParaRPr kumimoji="1" lang="en-GB"/>
          </a:p>
        </p:txBody>
      </p:sp>
      <p:sp>
        <p:nvSpPr>
          <p:cNvPr id="5" name="正方形/長方形 4">
            <a:extLst>
              <a:ext uri="{FF2B5EF4-FFF2-40B4-BE49-F238E27FC236}">
                <a16:creationId xmlns:a16="http://schemas.microsoft.com/office/drawing/2014/main" id="{57097FCF-8894-FB5D-5723-41345FD29824}"/>
              </a:ext>
            </a:extLst>
          </p:cNvPr>
          <p:cNvSpPr/>
          <p:nvPr/>
        </p:nvSpPr>
        <p:spPr>
          <a:xfrm>
            <a:off x="510773" y="1495322"/>
            <a:ext cx="180721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過去の同様の事業実績</a:t>
            </a:r>
          </a:p>
        </p:txBody>
      </p:sp>
      <p:sp>
        <p:nvSpPr>
          <p:cNvPr id="7" name="テキスト プレースホルダー 2">
            <a:extLst>
              <a:ext uri="{FF2B5EF4-FFF2-40B4-BE49-F238E27FC236}">
                <a16:creationId xmlns:a16="http://schemas.microsoft.com/office/drawing/2014/main" id="{D4250F5E-3FA9-DB6E-4851-722A619A82B4}"/>
              </a:ext>
            </a:extLst>
          </p:cNvPr>
          <p:cNvSpPr txBox="1">
            <a:spLocks/>
          </p:cNvSpPr>
          <p:nvPr/>
        </p:nvSpPr>
        <p:spPr>
          <a:xfrm>
            <a:off x="512291" y="1845252"/>
            <a:ext cx="8892000" cy="464444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t>XXX</a:t>
            </a:r>
            <a:endParaRPr kumimoji="1" lang="ja-JP" altLang="en-US" sz="1050" dirty="0"/>
          </a:p>
        </p:txBody>
      </p:sp>
      <p:grpSp>
        <p:nvGrpSpPr>
          <p:cNvPr id="30" name="グループ化 29">
            <a:extLst>
              <a:ext uri="{FF2B5EF4-FFF2-40B4-BE49-F238E27FC236}">
                <a16:creationId xmlns:a16="http://schemas.microsoft.com/office/drawing/2014/main" id="{DC6D2039-C0CB-3843-C21C-686CDAEDF606}"/>
              </a:ext>
            </a:extLst>
          </p:cNvPr>
          <p:cNvGrpSpPr/>
          <p:nvPr/>
        </p:nvGrpSpPr>
        <p:grpSpPr>
          <a:xfrm>
            <a:off x="512779" y="5949"/>
            <a:ext cx="6320145" cy="216000"/>
            <a:chOff x="512779" y="5949"/>
            <a:chExt cx="6320145" cy="216000"/>
          </a:xfrm>
        </p:grpSpPr>
        <p:sp>
          <p:nvSpPr>
            <p:cNvPr id="31" name="正方形/長方形 30">
              <a:extLst>
                <a:ext uri="{FF2B5EF4-FFF2-40B4-BE49-F238E27FC236}">
                  <a16:creationId xmlns:a16="http://schemas.microsoft.com/office/drawing/2014/main" id="{BEAF244D-0517-47A5-E967-F8209404A95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32" name="正方形/長方形 31">
              <a:extLst>
                <a:ext uri="{FF2B5EF4-FFF2-40B4-BE49-F238E27FC236}">
                  <a16:creationId xmlns:a16="http://schemas.microsoft.com/office/drawing/2014/main" id="{49351588-39E7-0834-9BEE-ACC0743ED0C9}"/>
                </a:ext>
              </a:extLst>
            </p:cNvPr>
            <p:cNvSpPr/>
            <p:nvPr/>
          </p:nvSpPr>
          <p:spPr>
            <a:xfrm>
              <a:off x="116539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dirty="0">
                  <a:solidFill>
                    <a:srgbClr val="575757"/>
                  </a:solidFill>
                  <a:latin typeface="Meiryo UI" panose="020B0604030504040204" pitchFamily="50" charset="-128"/>
                  <a:ea typeface="Meiryo UI" panose="020B0604030504040204" pitchFamily="50" charset="-128"/>
                </a:rPr>
                <a:t>１</a:t>
              </a:r>
            </a:p>
          </p:txBody>
        </p:sp>
        <p:sp>
          <p:nvSpPr>
            <p:cNvPr id="33" name="正方形/長方形 32">
              <a:extLst>
                <a:ext uri="{FF2B5EF4-FFF2-40B4-BE49-F238E27FC236}">
                  <a16:creationId xmlns:a16="http://schemas.microsoft.com/office/drawing/2014/main" id="{7FA48B6A-27EC-C935-C3F9-299B4AFADF77}"/>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CF9D5EB9-2A4A-7DBA-228D-AE3735278889}"/>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94AD5826-725A-1398-35A5-DD318EAF5E6F}"/>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6D8EEC03-08A0-D2BD-A2C2-8F2AC0CB3963}"/>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A1922487-3D65-031E-C426-94602D298F4B}"/>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FE009A7F-39A3-A950-2004-29A6B9B88829}"/>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127916B5-607F-C2BB-D051-2C5BBAFE9EA2}"/>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0" name="正方形/長方形 39">
              <a:extLst>
                <a:ext uri="{FF2B5EF4-FFF2-40B4-BE49-F238E27FC236}">
                  <a16:creationId xmlns:a16="http://schemas.microsoft.com/office/drawing/2014/main" id="{8E1EB032-B1DC-2550-5081-848C7363C9E6}"/>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DA81EA44-EE16-7B9F-5692-7BF785688409}"/>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2" name="正方形/長方形 41">
              <a:extLst>
                <a:ext uri="{FF2B5EF4-FFF2-40B4-BE49-F238E27FC236}">
                  <a16:creationId xmlns:a16="http://schemas.microsoft.com/office/drawing/2014/main" id="{E6D29429-F5FB-1922-64D6-5113861A4D50}"/>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5E109F3A-C826-8203-6DE0-A60028EF6D07}"/>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78A2D685-5927-880E-61C6-C6A83DD41CFE}"/>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3B49E791-C553-A5A7-DEE4-0C2D8025106F}"/>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231C5740-20ED-DADF-6BBA-1261EDD1D65F}"/>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87DA7F3A-6C48-19F2-20CD-527BFFFF5A4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2CF988E2-FEF4-1F93-8220-36A5146474E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56A5015B-3D0B-59AB-FF41-E27A867A33D7}"/>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405053554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C0DBB30-6546-D170-7111-4E69E5047B5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D068D0E-9FC9-F11C-21D3-0C9B947BDBD3}"/>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1/2</a:t>
            </a:r>
            <a:endParaRPr kumimoji="1" lang="en-GB"/>
          </a:p>
        </p:txBody>
      </p:sp>
      <p:sp>
        <p:nvSpPr>
          <p:cNvPr id="3" name="正方形/長方形 2">
            <a:extLst>
              <a:ext uri="{FF2B5EF4-FFF2-40B4-BE49-F238E27FC236}">
                <a16:creationId xmlns:a16="http://schemas.microsoft.com/office/drawing/2014/main" id="{D4D2A99A-5487-8573-EA8D-29AAFD5AFF8B}"/>
              </a:ext>
            </a:extLst>
          </p:cNvPr>
          <p:cNvSpPr/>
          <p:nvPr/>
        </p:nvSpPr>
        <p:spPr>
          <a:xfrm>
            <a:off x="510775"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市場分析</a:t>
            </a:r>
          </a:p>
        </p:txBody>
      </p:sp>
      <p:sp>
        <p:nvSpPr>
          <p:cNvPr id="46" name="テキスト プレースホルダー 2">
            <a:extLst>
              <a:ext uri="{FF2B5EF4-FFF2-40B4-BE49-F238E27FC236}">
                <a16:creationId xmlns:a16="http://schemas.microsoft.com/office/drawing/2014/main" id="{D28D4524-11A2-C07A-C110-6386DC390AFF}"/>
              </a:ext>
            </a:extLst>
          </p:cNvPr>
          <p:cNvSpPr txBox="1">
            <a:spLocks/>
          </p:cNvSpPr>
          <p:nvPr/>
        </p:nvSpPr>
        <p:spPr>
          <a:xfrm>
            <a:off x="512291" y="1845252"/>
            <a:ext cx="4291977" cy="53003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（文章による補足はこちらに記載）</a:t>
            </a:r>
            <a:endParaRPr kumimoji="1" lang="en-US" altLang="ja-JP" sz="1050"/>
          </a:p>
        </p:txBody>
      </p:sp>
      <p:sp>
        <p:nvSpPr>
          <p:cNvPr id="48" name="正方形/長方形 47">
            <a:extLst>
              <a:ext uri="{FF2B5EF4-FFF2-40B4-BE49-F238E27FC236}">
                <a16:creationId xmlns:a16="http://schemas.microsoft.com/office/drawing/2014/main" id="{8EF86A7C-965F-6326-2C52-CAE928C039DC}"/>
              </a:ext>
            </a:extLst>
          </p:cNvPr>
          <p:cNvSpPr/>
          <p:nvPr/>
        </p:nvSpPr>
        <p:spPr>
          <a:xfrm>
            <a:off x="5102509"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競合分析</a:t>
            </a:r>
          </a:p>
        </p:txBody>
      </p:sp>
      <p:grpSp>
        <p:nvGrpSpPr>
          <p:cNvPr id="5" name="グループ化 4">
            <a:extLst>
              <a:ext uri="{FF2B5EF4-FFF2-40B4-BE49-F238E27FC236}">
                <a16:creationId xmlns:a16="http://schemas.microsoft.com/office/drawing/2014/main" id="{1E65E27D-64F5-FF15-490A-99D617EECBD8}"/>
              </a:ext>
            </a:extLst>
          </p:cNvPr>
          <p:cNvGrpSpPr/>
          <p:nvPr/>
        </p:nvGrpSpPr>
        <p:grpSpPr>
          <a:xfrm>
            <a:off x="5183614" y="1894114"/>
            <a:ext cx="4204247" cy="4595590"/>
            <a:chOff x="800844" y="2342635"/>
            <a:chExt cx="3667176" cy="3206323"/>
          </a:xfrm>
        </p:grpSpPr>
        <p:sp>
          <p:nvSpPr>
            <p:cNvPr id="6" name="正方形/長方形 5">
              <a:extLst>
                <a:ext uri="{FF2B5EF4-FFF2-40B4-BE49-F238E27FC236}">
                  <a16:creationId xmlns:a16="http://schemas.microsoft.com/office/drawing/2014/main" id="{2175D068-6358-9F35-212E-EFF724323C3E}"/>
                </a:ext>
              </a:extLst>
            </p:cNvPr>
            <p:cNvSpPr/>
            <p:nvPr/>
          </p:nvSpPr>
          <p:spPr>
            <a:xfrm>
              <a:off x="800844" y="2342635"/>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A</a:t>
              </a:r>
            </a:p>
          </p:txBody>
        </p:sp>
        <p:sp>
          <p:nvSpPr>
            <p:cNvPr id="7" name="正方形/長方形 6">
              <a:extLst>
                <a:ext uri="{FF2B5EF4-FFF2-40B4-BE49-F238E27FC236}">
                  <a16:creationId xmlns:a16="http://schemas.microsoft.com/office/drawing/2014/main" id="{21094016-C0FC-CAA1-B7EA-3C03B0713847}"/>
                </a:ext>
              </a:extLst>
            </p:cNvPr>
            <p:cNvSpPr/>
            <p:nvPr/>
          </p:nvSpPr>
          <p:spPr>
            <a:xfrm>
              <a:off x="800844" y="3159587"/>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B</a:t>
              </a:r>
            </a:p>
          </p:txBody>
        </p:sp>
        <p:sp>
          <p:nvSpPr>
            <p:cNvPr id="8" name="正方形/長方形 7">
              <a:extLst>
                <a:ext uri="{FF2B5EF4-FFF2-40B4-BE49-F238E27FC236}">
                  <a16:creationId xmlns:a16="http://schemas.microsoft.com/office/drawing/2014/main" id="{2E6CC649-7563-DB56-F3C5-249EC23DC10D}"/>
                </a:ext>
              </a:extLst>
            </p:cNvPr>
            <p:cNvSpPr/>
            <p:nvPr/>
          </p:nvSpPr>
          <p:spPr>
            <a:xfrm>
              <a:off x="800844" y="3976539"/>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C</a:t>
              </a:r>
            </a:p>
          </p:txBody>
        </p:sp>
        <p:sp>
          <p:nvSpPr>
            <p:cNvPr id="9" name="正方形/長方形 8">
              <a:extLst>
                <a:ext uri="{FF2B5EF4-FFF2-40B4-BE49-F238E27FC236}">
                  <a16:creationId xmlns:a16="http://schemas.microsoft.com/office/drawing/2014/main" id="{C6A13686-EBEA-F676-663E-EE9CB421191B}"/>
                </a:ext>
              </a:extLst>
            </p:cNvPr>
            <p:cNvSpPr/>
            <p:nvPr/>
          </p:nvSpPr>
          <p:spPr>
            <a:xfrm>
              <a:off x="800844" y="4793491"/>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D</a:t>
              </a:r>
            </a:p>
          </p:txBody>
        </p:sp>
        <p:sp>
          <p:nvSpPr>
            <p:cNvPr id="10" name="正方形/長方形 9">
              <a:extLst>
                <a:ext uri="{FF2B5EF4-FFF2-40B4-BE49-F238E27FC236}">
                  <a16:creationId xmlns:a16="http://schemas.microsoft.com/office/drawing/2014/main" id="{BD687BB6-3BB7-1974-0FEA-ACB0B3D6EEC5}"/>
                </a:ext>
              </a:extLst>
            </p:cNvPr>
            <p:cNvSpPr/>
            <p:nvPr/>
          </p:nvSpPr>
          <p:spPr>
            <a:xfrm>
              <a:off x="1621296" y="2342635"/>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448CF4CF-F8FB-F760-C76B-4B3CB47066C3}"/>
                </a:ext>
              </a:extLst>
            </p:cNvPr>
            <p:cNvSpPr/>
            <p:nvPr/>
          </p:nvSpPr>
          <p:spPr>
            <a:xfrm>
              <a:off x="1621296" y="3159587"/>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2" name="正方形/長方形 11">
              <a:extLst>
                <a:ext uri="{FF2B5EF4-FFF2-40B4-BE49-F238E27FC236}">
                  <a16:creationId xmlns:a16="http://schemas.microsoft.com/office/drawing/2014/main" id="{8A5C88FB-8417-2C9C-2F40-9D7FEE2DC018}"/>
                </a:ext>
              </a:extLst>
            </p:cNvPr>
            <p:cNvSpPr/>
            <p:nvPr/>
          </p:nvSpPr>
          <p:spPr>
            <a:xfrm>
              <a:off x="1621296" y="3976539"/>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正方形/長方形 12">
              <a:extLst>
                <a:ext uri="{FF2B5EF4-FFF2-40B4-BE49-F238E27FC236}">
                  <a16:creationId xmlns:a16="http://schemas.microsoft.com/office/drawing/2014/main" id="{5D60FADA-8F16-9816-361F-4C102C07ABC0}"/>
                </a:ext>
              </a:extLst>
            </p:cNvPr>
            <p:cNvSpPr/>
            <p:nvPr/>
          </p:nvSpPr>
          <p:spPr>
            <a:xfrm>
              <a:off x="1621296" y="4793491"/>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grpSp>
      <p:cxnSp>
        <p:nvCxnSpPr>
          <p:cNvPr id="15" name="直線コネクタ 14">
            <a:extLst>
              <a:ext uri="{FF2B5EF4-FFF2-40B4-BE49-F238E27FC236}">
                <a16:creationId xmlns:a16="http://schemas.microsoft.com/office/drawing/2014/main" id="{1EDBF065-08FC-575C-CE3B-859B989245ED}"/>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5" name="グループ化 54">
            <a:extLst>
              <a:ext uri="{FF2B5EF4-FFF2-40B4-BE49-F238E27FC236}">
                <a16:creationId xmlns:a16="http://schemas.microsoft.com/office/drawing/2014/main" id="{EF4B7630-F733-21B6-8387-C5F0D811FD8D}"/>
              </a:ext>
            </a:extLst>
          </p:cNvPr>
          <p:cNvGrpSpPr/>
          <p:nvPr/>
        </p:nvGrpSpPr>
        <p:grpSpPr>
          <a:xfrm>
            <a:off x="407857" y="2117364"/>
            <a:ext cx="4617556" cy="3386494"/>
            <a:chOff x="546045" y="3482285"/>
            <a:chExt cx="4526516" cy="2908487"/>
          </a:xfrm>
        </p:grpSpPr>
        <p:sp>
          <p:nvSpPr>
            <p:cNvPr id="16" name="テキスト ボックス 15">
              <a:extLst>
                <a:ext uri="{FF2B5EF4-FFF2-40B4-BE49-F238E27FC236}">
                  <a16:creationId xmlns:a16="http://schemas.microsoft.com/office/drawing/2014/main" id="{5D634B57-DCED-C936-397E-5DC65AA5650F}"/>
                </a:ext>
              </a:extLst>
            </p:cNvPr>
            <p:cNvSpPr txBox="1"/>
            <p:nvPr/>
          </p:nvSpPr>
          <p:spPr>
            <a:xfrm>
              <a:off x="563220" y="494837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7" name="テキスト ボックス 16">
              <a:extLst>
                <a:ext uri="{FF2B5EF4-FFF2-40B4-BE49-F238E27FC236}">
                  <a16:creationId xmlns:a16="http://schemas.microsoft.com/office/drawing/2014/main" id="{D131855A-B4D2-CFAA-0369-9F30ABD298FB}"/>
                </a:ext>
              </a:extLst>
            </p:cNvPr>
            <p:cNvSpPr txBox="1"/>
            <p:nvPr/>
          </p:nvSpPr>
          <p:spPr>
            <a:xfrm>
              <a:off x="563220" y="3925654"/>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6F0331B0-AB8E-7E2C-8CD4-D83884BF95E6}"/>
                </a:ext>
              </a:extLst>
            </p:cNvPr>
            <p:cNvSpPr/>
            <p:nvPr/>
          </p:nvSpPr>
          <p:spPr>
            <a:xfrm>
              <a:off x="1792097"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対象業界の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市場規模</a:t>
              </a:r>
            </a:p>
          </p:txBody>
        </p:sp>
        <p:cxnSp>
          <p:nvCxnSpPr>
            <p:cNvPr id="19" name="直線矢印コネクタ 18">
              <a:extLst>
                <a:ext uri="{FF2B5EF4-FFF2-40B4-BE49-F238E27FC236}">
                  <a16:creationId xmlns:a16="http://schemas.microsoft.com/office/drawing/2014/main" id="{99318601-C080-495D-5057-D2889EB64895}"/>
                </a:ext>
              </a:extLst>
            </p:cNvPr>
            <p:cNvCxnSpPr>
              <a:cxnSpLocks/>
            </p:cNvCxnSpPr>
            <p:nvPr/>
          </p:nvCxnSpPr>
          <p:spPr>
            <a:xfrm>
              <a:off x="1005266" y="6088213"/>
              <a:ext cx="3318378" cy="1"/>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20" name="直線矢印コネクタ 19">
              <a:extLst>
                <a:ext uri="{FF2B5EF4-FFF2-40B4-BE49-F238E27FC236}">
                  <a16:creationId xmlns:a16="http://schemas.microsoft.com/office/drawing/2014/main" id="{BC5411D2-2F83-CE66-CB57-DB51EC1727F0}"/>
                </a:ext>
              </a:extLst>
            </p:cNvPr>
            <p:cNvCxnSpPr>
              <a:cxnSpLocks/>
            </p:cNvCxnSpPr>
            <p:nvPr/>
          </p:nvCxnSpPr>
          <p:spPr>
            <a:xfrm flipV="1">
              <a:off x="1005266"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2B124BB5-D2FC-826A-1439-AACA325946D3}"/>
                </a:ext>
              </a:extLst>
            </p:cNvPr>
            <p:cNvSpPr txBox="1"/>
            <p:nvPr/>
          </p:nvSpPr>
          <p:spPr>
            <a:xfrm>
              <a:off x="546045" y="3679813"/>
              <a:ext cx="951893" cy="14548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2"/>
                  </a:solidFill>
                  <a:latin typeface="Meiryo UI" panose="020B0604030504040204" pitchFamily="50" charset="-128"/>
                  <a:ea typeface="Meiryo UI" panose="020B0604030504040204" pitchFamily="50" charset="-128"/>
                </a:rPr>
                <a:t>自社売上</a:t>
              </a:r>
              <a:endParaRPr kumimoji="1" lang="en-US" altLang="ja-JP" sz="1000" dirty="0">
                <a:solidFill>
                  <a:schemeClr val="tx2"/>
                </a:solidFill>
                <a:latin typeface="Meiryo UI" panose="020B0604030504040204" pitchFamily="50" charset="-128"/>
                <a:ea typeface="Meiryo UI" panose="020B0604030504040204" pitchFamily="50" charset="-128"/>
              </a:endParaRPr>
            </a:p>
            <a:p>
              <a:pPr algn="ctr"/>
              <a:r>
                <a:rPr kumimoji="1" lang="ja-JP" altLang="en-US" sz="1000" dirty="0">
                  <a:solidFill>
                    <a:schemeClr val="tx2"/>
                  </a:solidFill>
                  <a:latin typeface="Meiryo UI" panose="020B0604030504040204" pitchFamily="50" charset="-128"/>
                  <a:ea typeface="Meiryo UI" panose="020B0604030504040204" pitchFamily="50" charset="-128"/>
                </a:rPr>
                <a:t>単位：百万円</a:t>
              </a:r>
              <a:endParaRPr kumimoji="1" lang="en-US" altLang="ja-JP" sz="1000" dirty="0">
                <a:solidFill>
                  <a:schemeClr val="tx2"/>
                </a:solidFill>
                <a:latin typeface="Meiryo UI" panose="020B0604030504040204" pitchFamily="50" charset="-128"/>
                <a:ea typeface="Meiryo UI" panose="020B0604030504040204" pitchFamily="50" charset="-128"/>
              </a:endParaRPr>
            </a:p>
          </p:txBody>
        </p:sp>
        <p:cxnSp>
          <p:nvCxnSpPr>
            <p:cNvPr id="22" name="直線矢印コネクタ 21">
              <a:extLst>
                <a:ext uri="{FF2B5EF4-FFF2-40B4-BE49-F238E27FC236}">
                  <a16:creationId xmlns:a16="http://schemas.microsoft.com/office/drawing/2014/main" id="{567E434F-7A48-27E2-688E-4901AB30CDBB}"/>
                </a:ext>
              </a:extLst>
            </p:cNvPr>
            <p:cNvCxnSpPr>
              <a:cxnSpLocks/>
            </p:cNvCxnSpPr>
            <p:nvPr/>
          </p:nvCxnSpPr>
          <p:spPr>
            <a:xfrm flipV="1">
              <a:off x="2388843"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23" name="テキスト ボックス 22">
              <a:extLst>
                <a:ext uri="{FF2B5EF4-FFF2-40B4-BE49-F238E27FC236}">
                  <a16:creationId xmlns:a16="http://schemas.microsoft.com/office/drawing/2014/main" id="{B2351C8C-23E0-FF37-1E56-FDD0B93974F6}"/>
                </a:ext>
              </a:extLst>
            </p:cNvPr>
            <p:cNvSpPr txBox="1"/>
            <p:nvPr/>
          </p:nvSpPr>
          <p:spPr>
            <a:xfrm>
              <a:off x="1972556"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2026</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24" name="直線矢印コネクタ 23">
              <a:extLst>
                <a:ext uri="{FF2B5EF4-FFF2-40B4-BE49-F238E27FC236}">
                  <a16:creationId xmlns:a16="http://schemas.microsoft.com/office/drawing/2014/main" id="{63635113-6CA1-EC21-A09B-79E52CD7FB70}"/>
                </a:ext>
              </a:extLst>
            </p:cNvPr>
            <p:cNvCxnSpPr>
              <a:cxnSpLocks/>
            </p:cNvCxnSpPr>
            <p:nvPr/>
          </p:nvCxnSpPr>
          <p:spPr>
            <a:xfrm flipV="1">
              <a:off x="2678716" y="5107416"/>
              <a:ext cx="635947" cy="5146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25" name="直線矢印コネクタ 24">
              <a:extLst>
                <a:ext uri="{FF2B5EF4-FFF2-40B4-BE49-F238E27FC236}">
                  <a16:creationId xmlns:a16="http://schemas.microsoft.com/office/drawing/2014/main" id="{583D9CB1-BD6F-BD18-3EE8-402072AFC99B}"/>
                </a:ext>
              </a:extLst>
            </p:cNvPr>
            <p:cNvCxnSpPr>
              <a:cxnSpLocks/>
            </p:cNvCxnSpPr>
            <p:nvPr/>
          </p:nvCxnSpPr>
          <p:spPr>
            <a:xfrm>
              <a:off x="1214723" y="5097284"/>
              <a:ext cx="1463992" cy="6159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sp>
          <p:nvSpPr>
            <p:cNvPr id="26" name="テキスト ボックス 25">
              <a:extLst>
                <a:ext uri="{FF2B5EF4-FFF2-40B4-BE49-F238E27FC236}">
                  <a16:creationId xmlns:a16="http://schemas.microsoft.com/office/drawing/2014/main" id="{14C44B8A-911D-E6F3-E7BC-052BF0F03A51}"/>
                </a:ext>
              </a:extLst>
            </p:cNvPr>
            <p:cNvSpPr txBox="1"/>
            <p:nvPr/>
          </p:nvSpPr>
          <p:spPr>
            <a:xfrm>
              <a:off x="76546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2023</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29" name="テキスト ボックス 28">
              <a:extLst>
                <a:ext uri="{FF2B5EF4-FFF2-40B4-BE49-F238E27FC236}">
                  <a16:creationId xmlns:a16="http://schemas.microsoft.com/office/drawing/2014/main" id="{EB65CD42-7006-286D-2AB8-A8EDC99DB5AE}"/>
                </a:ext>
              </a:extLst>
            </p:cNvPr>
            <p:cNvSpPr txBox="1"/>
            <p:nvPr/>
          </p:nvSpPr>
          <p:spPr>
            <a:xfrm>
              <a:off x="390913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2031</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0" name="直線矢印コネクタ 29">
              <a:extLst>
                <a:ext uri="{FF2B5EF4-FFF2-40B4-BE49-F238E27FC236}">
                  <a16:creationId xmlns:a16="http://schemas.microsoft.com/office/drawing/2014/main" id="{9C525CF7-5A77-1D2A-B39B-AA836E723398}"/>
                </a:ext>
              </a:extLst>
            </p:cNvPr>
            <p:cNvCxnSpPr>
              <a:cxnSpLocks/>
            </p:cNvCxnSpPr>
            <p:nvPr/>
          </p:nvCxnSpPr>
          <p:spPr>
            <a:xfrm flipH="1" flipV="1">
              <a:off x="1005266" y="5080941"/>
              <a:ext cx="3323640" cy="0"/>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31" name="直線矢印コネクタ 30">
              <a:extLst>
                <a:ext uri="{FF2B5EF4-FFF2-40B4-BE49-F238E27FC236}">
                  <a16:creationId xmlns:a16="http://schemas.microsoft.com/office/drawing/2014/main" id="{3AB5108F-CCFC-2ADB-1DDE-BA8A0256FFCF}"/>
                </a:ext>
              </a:extLst>
            </p:cNvPr>
            <p:cNvCxnSpPr>
              <a:cxnSpLocks/>
            </p:cNvCxnSpPr>
            <p:nvPr/>
          </p:nvCxnSpPr>
          <p:spPr>
            <a:xfrm flipV="1">
              <a:off x="1200185" y="4841930"/>
              <a:ext cx="1502678" cy="494979"/>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32" name="直線矢印コネクタ 31">
              <a:extLst>
                <a:ext uri="{FF2B5EF4-FFF2-40B4-BE49-F238E27FC236}">
                  <a16:creationId xmlns:a16="http://schemas.microsoft.com/office/drawing/2014/main" id="{ADCEEAD4-97D3-B6B0-F51F-C63C35265BAE}"/>
                </a:ext>
              </a:extLst>
            </p:cNvPr>
            <p:cNvCxnSpPr>
              <a:cxnSpLocks/>
            </p:cNvCxnSpPr>
            <p:nvPr/>
          </p:nvCxnSpPr>
          <p:spPr>
            <a:xfrm flipH="1" flipV="1">
              <a:off x="1005266" y="4055684"/>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3" name="正方形/長方形 32">
              <a:extLst>
                <a:ext uri="{FF2B5EF4-FFF2-40B4-BE49-F238E27FC236}">
                  <a16:creationId xmlns:a16="http://schemas.microsoft.com/office/drawing/2014/main" id="{5EE3728E-9D9C-34DB-7AD1-9929AAB1E400}"/>
                </a:ext>
              </a:extLst>
            </p:cNvPr>
            <p:cNvSpPr/>
            <p:nvPr/>
          </p:nvSpPr>
          <p:spPr>
            <a:xfrm>
              <a:off x="3056886"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当社の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事業売上高</a:t>
              </a:r>
            </a:p>
          </p:txBody>
        </p:sp>
        <p:cxnSp>
          <p:nvCxnSpPr>
            <p:cNvPr id="34" name="直線矢印コネクタ 33">
              <a:extLst>
                <a:ext uri="{FF2B5EF4-FFF2-40B4-BE49-F238E27FC236}">
                  <a16:creationId xmlns:a16="http://schemas.microsoft.com/office/drawing/2014/main" id="{E41D9DB6-3500-2626-8899-C8357E3E857B}"/>
                </a:ext>
              </a:extLst>
            </p:cNvPr>
            <p:cNvCxnSpPr>
              <a:cxnSpLocks/>
            </p:cNvCxnSpPr>
            <p:nvPr/>
          </p:nvCxnSpPr>
          <p:spPr>
            <a:xfrm flipV="1">
              <a:off x="3314665"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6" name="テキスト ボックス 35">
              <a:extLst>
                <a:ext uri="{FF2B5EF4-FFF2-40B4-BE49-F238E27FC236}">
                  <a16:creationId xmlns:a16="http://schemas.microsoft.com/office/drawing/2014/main" id="{3F12543E-739E-88A3-9659-36F276CE47A9}"/>
                </a:ext>
              </a:extLst>
            </p:cNvPr>
            <p:cNvSpPr txBox="1"/>
            <p:nvPr/>
          </p:nvSpPr>
          <p:spPr>
            <a:xfrm>
              <a:off x="2904317"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2028</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7" name="直線矢印コネクタ 36">
              <a:extLst>
                <a:ext uri="{FF2B5EF4-FFF2-40B4-BE49-F238E27FC236}">
                  <a16:creationId xmlns:a16="http://schemas.microsoft.com/office/drawing/2014/main" id="{DBE5B233-3F2F-828E-31B2-9479AC63722F}"/>
                </a:ext>
              </a:extLst>
            </p:cNvPr>
            <p:cNvCxnSpPr>
              <a:cxnSpLocks/>
            </p:cNvCxnSpPr>
            <p:nvPr/>
          </p:nvCxnSpPr>
          <p:spPr>
            <a:xfrm flipV="1">
              <a:off x="3328432" y="4065100"/>
              <a:ext cx="995212" cy="1042316"/>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B7486263-B928-DD3D-30F0-D73740455B3D}"/>
                </a:ext>
              </a:extLst>
            </p:cNvPr>
            <p:cNvCxnSpPr>
              <a:cxnSpLocks/>
            </p:cNvCxnSpPr>
            <p:nvPr/>
          </p:nvCxnSpPr>
          <p:spPr>
            <a:xfrm flipV="1">
              <a:off x="2688967" y="4509933"/>
              <a:ext cx="1623154" cy="335043"/>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直線矢印コネクタ 39">
              <a:extLst>
                <a:ext uri="{FF2B5EF4-FFF2-40B4-BE49-F238E27FC236}">
                  <a16:creationId xmlns:a16="http://schemas.microsoft.com/office/drawing/2014/main" id="{65211A40-FA49-0570-7849-95D6C54BEAE1}"/>
                </a:ext>
              </a:extLst>
            </p:cNvPr>
            <p:cNvCxnSpPr>
              <a:cxnSpLocks/>
            </p:cNvCxnSpPr>
            <p:nvPr/>
          </p:nvCxnSpPr>
          <p:spPr>
            <a:xfrm flipV="1">
              <a:off x="4323644"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41" name="テキスト ボックス 40">
              <a:extLst>
                <a:ext uri="{FF2B5EF4-FFF2-40B4-BE49-F238E27FC236}">
                  <a16:creationId xmlns:a16="http://schemas.microsoft.com/office/drawing/2014/main" id="{82A465F9-90BD-3BF0-E720-1195CCA09141}"/>
                </a:ext>
              </a:extLst>
            </p:cNvPr>
            <p:cNvSpPr txBox="1"/>
            <p:nvPr/>
          </p:nvSpPr>
          <p:spPr>
            <a:xfrm>
              <a:off x="3805141" y="3685852"/>
              <a:ext cx="1020769" cy="15274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市場規模</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p>
          </p:txBody>
        </p:sp>
        <p:sp>
          <p:nvSpPr>
            <p:cNvPr id="42" name="テキスト ボックス 41">
              <a:extLst>
                <a:ext uri="{FF2B5EF4-FFF2-40B4-BE49-F238E27FC236}">
                  <a16:creationId xmlns:a16="http://schemas.microsoft.com/office/drawing/2014/main" id="{94356020-16DC-324B-E329-5FB8B263698A}"/>
                </a:ext>
              </a:extLst>
            </p:cNvPr>
            <p:cNvSpPr txBox="1"/>
            <p:nvPr/>
          </p:nvSpPr>
          <p:spPr>
            <a:xfrm>
              <a:off x="4400728" y="6067131"/>
              <a:ext cx="671833" cy="3236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年度</a:t>
              </a:r>
              <a:r>
                <a:rPr kumimoji="1" lang="en-US" altLang="ja-JP"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43" name="テキスト ボックス 42">
              <a:extLst>
                <a:ext uri="{FF2B5EF4-FFF2-40B4-BE49-F238E27FC236}">
                  <a16:creationId xmlns:a16="http://schemas.microsoft.com/office/drawing/2014/main" id="{A1EE0497-106A-0B55-B9C4-677327495DC5}"/>
                </a:ext>
              </a:extLst>
            </p:cNvPr>
            <p:cNvSpPr txBox="1"/>
            <p:nvPr/>
          </p:nvSpPr>
          <p:spPr>
            <a:xfrm>
              <a:off x="4296522" y="4373636"/>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49" name="直線矢印コネクタ 48">
              <a:extLst>
                <a:ext uri="{FF2B5EF4-FFF2-40B4-BE49-F238E27FC236}">
                  <a16:creationId xmlns:a16="http://schemas.microsoft.com/office/drawing/2014/main" id="{A2FF4A8C-48ED-7AF9-13A0-570B94599684}"/>
                </a:ext>
              </a:extLst>
            </p:cNvPr>
            <p:cNvCxnSpPr>
              <a:cxnSpLocks/>
            </p:cNvCxnSpPr>
            <p:nvPr/>
          </p:nvCxnSpPr>
          <p:spPr>
            <a:xfrm flipH="1" flipV="1">
              <a:off x="1005266" y="449172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80F637A3-225B-8BE5-7586-5305C2E00C87}"/>
                </a:ext>
              </a:extLst>
            </p:cNvPr>
            <p:cNvCxnSpPr>
              <a:cxnSpLocks/>
            </p:cNvCxnSpPr>
            <p:nvPr/>
          </p:nvCxnSpPr>
          <p:spPr>
            <a:xfrm flipH="1" flipV="1">
              <a:off x="1005266" y="533919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51" name="テキスト ボックス 50">
              <a:extLst>
                <a:ext uri="{FF2B5EF4-FFF2-40B4-BE49-F238E27FC236}">
                  <a16:creationId xmlns:a16="http://schemas.microsoft.com/office/drawing/2014/main" id="{8957A6D3-EA89-F773-9548-51B301DF8FCB}"/>
                </a:ext>
              </a:extLst>
            </p:cNvPr>
            <p:cNvSpPr txBox="1"/>
            <p:nvPr/>
          </p:nvSpPr>
          <p:spPr>
            <a:xfrm>
              <a:off x="4296522" y="522523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53" name="直線矢印コネクタ 52">
              <a:extLst>
                <a:ext uri="{FF2B5EF4-FFF2-40B4-BE49-F238E27FC236}">
                  <a16:creationId xmlns:a16="http://schemas.microsoft.com/office/drawing/2014/main" id="{A95050E6-10DE-812D-D369-C2B6D21D4A7D}"/>
                </a:ext>
              </a:extLst>
            </p:cNvPr>
            <p:cNvCxnSpPr>
              <a:cxnSpLocks/>
            </p:cNvCxnSpPr>
            <p:nvPr/>
          </p:nvCxnSpPr>
          <p:spPr>
            <a:xfrm>
              <a:off x="2772283" y="3621987"/>
              <a:ext cx="385528" cy="0"/>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5EDA0831-1855-14A8-B08A-5F82465A34E4}"/>
                </a:ext>
              </a:extLst>
            </p:cNvPr>
            <p:cNvCxnSpPr>
              <a:cxnSpLocks/>
            </p:cNvCxnSpPr>
            <p:nvPr/>
          </p:nvCxnSpPr>
          <p:spPr>
            <a:xfrm>
              <a:off x="1472139" y="3621987"/>
              <a:ext cx="433766" cy="0"/>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grpSp>
      <p:sp>
        <p:nvSpPr>
          <p:cNvPr id="39" name="正方形/長方形 38">
            <a:extLst>
              <a:ext uri="{FF2B5EF4-FFF2-40B4-BE49-F238E27FC236}">
                <a16:creationId xmlns:a16="http://schemas.microsoft.com/office/drawing/2014/main" id="{4926F1B8-91C8-0AE0-1092-524FCB938966}"/>
              </a:ext>
            </a:extLst>
          </p:cNvPr>
          <p:cNvSpPr/>
          <p:nvPr/>
        </p:nvSpPr>
        <p:spPr>
          <a:xfrm>
            <a:off x="2300962" y="4691360"/>
            <a:ext cx="910002" cy="420664"/>
          </a:xfrm>
          <a:prstGeom prst="rect">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37148" rIns="36000" bIns="37148" numCol="1" spcCol="0" rtlCol="0" fromWordArt="0" anchor="ctr" anchorCtr="0" forceAA="0" compatLnSpc="1">
            <a:prstTxWarp prst="textNoShape">
              <a:avLst/>
            </a:prstTxWarp>
            <a:noAutofit/>
          </a:bodyPr>
          <a:lstStyle/>
          <a:p>
            <a:pPr algn="ctr" defTabSz="742950"/>
            <a:r>
              <a:rPr kumimoji="1" lang="ja-JP" altLang="en-US" sz="1200">
                <a:solidFill>
                  <a:schemeClr val="tx1"/>
                </a:solidFill>
                <a:latin typeface="Meiryo UI" panose="020B0604030504040204" pitchFamily="50" charset="-128"/>
                <a:ea typeface="Meiryo UI" panose="020B0604030504040204" pitchFamily="50" charset="-128"/>
              </a:rPr>
              <a:t>本事業</a:t>
            </a:r>
            <a:br>
              <a:rPr kumimoji="1" lang="en-US" altLang="ja-JP" sz="1200">
                <a:solidFill>
                  <a:schemeClr val="tx1"/>
                </a:solidFill>
                <a:latin typeface="Meiryo UI" panose="020B0604030504040204" pitchFamily="50" charset="-128"/>
                <a:ea typeface="Meiryo UI" panose="020B0604030504040204" pitchFamily="50" charset="-128"/>
              </a:rPr>
            </a:br>
            <a:r>
              <a:rPr kumimoji="1" lang="ja-JP" altLang="en-US" sz="1200">
                <a:solidFill>
                  <a:schemeClr val="tx1"/>
                </a:solidFill>
                <a:latin typeface="Meiryo UI" panose="020B0604030504040204" pitchFamily="50" charset="-128"/>
                <a:ea typeface="Meiryo UI" panose="020B0604030504040204" pitchFamily="50" charset="-128"/>
              </a:rPr>
              <a:t>実施期間</a:t>
            </a:r>
          </a:p>
        </p:txBody>
      </p:sp>
      <p:grpSp>
        <p:nvGrpSpPr>
          <p:cNvPr id="93" name="グループ化 92">
            <a:extLst>
              <a:ext uri="{FF2B5EF4-FFF2-40B4-BE49-F238E27FC236}">
                <a16:creationId xmlns:a16="http://schemas.microsoft.com/office/drawing/2014/main" id="{8FA5D6B0-E0CE-F384-9FFA-79FF29259313}"/>
              </a:ext>
            </a:extLst>
          </p:cNvPr>
          <p:cNvGrpSpPr/>
          <p:nvPr/>
        </p:nvGrpSpPr>
        <p:grpSpPr>
          <a:xfrm>
            <a:off x="512779" y="5949"/>
            <a:ext cx="6320145" cy="216000"/>
            <a:chOff x="512779" y="5949"/>
            <a:chExt cx="6320145" cy="216000"/>
          </a:xfrm>
        </p:grpSpPr>
        <p:sp>
          <p:nvSpPr>
            <p:cNvPr id="94" name="正方形/長方形 93">
              <a:extLst>
                <a:ext uri="{FF2B5EF4-FFF2-40B4-BE49-F238E27FC236}">
                  <a16:creationId xmlns:a16="http://schemas.microsoft.com/office/drawing/2014/main" id="{30812658-75C3-B34D-3FEF-E7BA7C63139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95" name="正方形/長方形 94">
              <a:extLst>
                <a:ext uri="{FF2B5EF4-FFF2-40B4-BE49-F238E27FC236}">
                  <a16:creationId xmlns:a16="http://schemas.microsoft.com/office/drawing/2014/main" id="{6BEBC03D-6CFD-8BE3-575C-B5B9D835EF2A}"/>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96" name="正方形/長方形 95">
              <a:extLst>
                <a:ext uri="{FF2B5EF4-FFF2-40B4-BE49-F238E27FC236}">
                  <a16:creationId xmlns:a16="http://schemas.microsoft.com/office/drawing/2014/main" id="{69C25E34-3114-4133-7C3C-A295551B8DAE}"/>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33956DE2-5DF2-AE17-3906-F24BB4D36129}"/>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0ABFCDBB-7A1F-6E60-01D1-B1571D511815}"/>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E3FCC47F-3938-D0C8-53BC-5622644EC46C}"/>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7C069B46-CA32-AF4C-D0C9-F315D6CF24CB}"/>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095F78F7-FD12-73CD-59C7-2F8D22484859}"/>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48A8AE64-7050-226E-7B10-AB93A0394E38}"/>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36A1224E-83F1-6FCB-9FB8-B99BF11E14BB}"/>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6AFED595-B9A5-4F4C-006C-710FD8B5D39F}"/>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0760E374-0FA8-69B4-037C-708408141EC7}"/>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83948618-0162-63A3-385C-622E32D7164F}"/>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46BC313F-E6A0-59F1-6178-DBA3A31E3F09}"/>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BEFF9B48-D81E-6977-0074-6D6C28E5747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65A92800-8715-3047-E896-B518590956DB}"/>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0" name="正方形/長方形 109">
              <a:extLst>
                <a:ext uri="{FF2B5EF4-FFF2-40B4-BE49-F238E27FC236}">
                  <a16:creationId xmlns:a16="http://schemas.microsoft.com/office/drawing/2014/main" id="{B4516C17-F9C8-759F-A8FF-2556883170AA}"/>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1" name="正方形/長方形 110">
              <a:extLst>
                <a:ext uri="{FF2B5EF4-FFF2-40B4-BE49-F238E27FC236}">
                  <a16:creationId xmlns:a16="http://schemas.microsoft.com/office/drawing/2014/main" id="{BC885D67-EF6F-1084-B517-C07974F0EE28}"/>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2" name="正方形/長方形 111">
              <a:extLst>
                <a:ext uri="{FF2B5EF4-FFF2-40B4-BE49-F238E27FC236}">
                  <a16:creationId xmlns:a16="http://schemas.microsoft.com/office/drawing/2014/main" id="{7428A68C-DF9F-B30C-B0A7-8FF3E9690472}"/>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75" name="正方形/長方形 74">
            <a:extLst>
              <a:ext uri="{FF2B5EF4-FFF2-40B4-BE49-F238E27FC236}">
                <a16:creationId xmlns:a16="http://schemas.microsoft.com/office/drawing/2014/main" id="{7223478D-B647-0095-6BBF-9F3A17C58455}"/>
              </a:ext>
            </a:extLst>
          </p:cNvPr>
          <p:cNvSpPr/>
          <p:nvPr/>
        </p:nvSpPr>
        <p:spPr>
          <a:xfrm>
            <a:off x="526055" y="5503858"/>
            <a:ext cx="4344769" cy="985845"/>
          </a:xfrm>
          <a:prstGeom prst="rect">
            <a:avLst/>
          </a:prstGeom>
          <a:noFill/>
          <a:ln w="1270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t" anchorCtr="0" forceAA="0" compatLnSpc="1">
            <a:prstTxWarp prst="textNoShape">
              <a:avLst/>
            </a:prstTxWarp>
            <a:noAutofit/>
          </a:bodyPr>
          <a:lstStyle/>
          <a:p>
            <a:pPr defTabSz="742950"/>
            <a:r>
              <a:rPr kumimoji="1" lang="ja-JP" altLang="en-US" sz="1200" b="1">
                <a:solidFill>
                  <a:schemeClr val="tx2"/>
                </a:solidFill>
                <a:latin typeface="Meiryo UI" panose="020B0604030504040204" pitchFamily="50" charset="-128"/>
                <a:ea typeface="Meiryo UI" panose="020B0604030504040204" pitchFamily="50" charset="-128"/>
              </a:rPr>
              <a:t>定性的なニーズ</a:t>
            </a:r>
            <a:endParaRPr kumimoji="1" lang="en-US" altLang="ja-JP" sz="1200" b="1">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en-US" altLang="ja-JP" sz="1200">
                <a:solidFill>
                  <a:schemeClr val="tx2"/>
                </a:solidFill>
                <a:latin typeface="Meiryo UI" panose="020B0604030504040204" pitchFamily="50" charset="-128"/>
                <a:ea typeface="Meiryo UI" panose="020B0604030504040204" pitchFamily="50" charset="-128"/>
              </a:rPr>
              <a:t>XXX</a:t>
            </a:r>
          </a:p>
        </p:txBody>
      </p:sp>
    </p:spTree>
    <p:extLst>
      <p:ext uri="{BB962C8B-B14F-4D97-AF65-F5344CB8AC3E}">
        <p14:creationId xmlns:p14="http://schemas.microsoft.com/office/powerpoint/2010/main" val="4271628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9BF8B7F-E6FC-275D-FECD-ED03DA3006A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5C41D91-1A15-7052-2AA6-EE371C91E47C}"/>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8A8E149E-99D4-5D90-0ECB-72631B11E16D}"/>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2/2</a:t>
            </a:r>
            <a:endParaRPr kumimoji="1" lang="en-GB"/>
          </a:p>
        </p:txBody>
      </p:sp>
      <p:sp>
        <p:nvSpPr>
          <p:cNvPr id="5" name="正方形/長方形 4">
            <a:extLst>
              <a:ext uri="{FF2B5EF4-FFF2-40B4-BE49-F238E27FC236}">
                <a16:creationId xmlns:a16="http://schemas.microsoft.com/office/drawing/2014/main" id="{3175AA31-33A2-8EA9-FD3F-A8AA571BBB8A}"/>
              </a:ext>
            </a:extLst>
          </p:cNvPr>
          <p:cNvSpPr/>
          <p:nvPr/>
        </p:nvSpPr>
        <p:spPr>
          <a:xfrm>
            <a:off x="510772" y="1495322"/>
            <a:ext cx="2668525"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事業実施国の事業環境に対する理解</a:t>
            </a:r>
          </a:p>
        </p:txBody>
      </p:sp>
      <p:grpSp>
        <p:nvGrpSpPr>
          <p:cNvPr id="90" name="グループ化 89">
            <a:extLst>
              <a:ext uri="{FF2B5EF4-FFF2-40B4-BE49-F238E27FC236}">
                <a16:creationId xmlns:a16="http://schemas.microsoft.com/office/drawing/2014/main" id="{58E80C57-2207-77A9-2949-96F2669A94BE}"/>
              </a:ext>
            </a:extLst>
          </p:cNvPr>
          <p:cNvGrpSpPr/>
          <p:nvPr/>
        </p:nvGrpSpPr>
        <p:grpSpPr>
          <a:xfrm>
            <a:off x="512779" y="5949"/>
            <a:ext cx="6320145" cy="216000"/>
            <a:chOff x="512779" y="5949"/>
            <a:chExt cx="6320145" cy="216000"/>
          </a:xfrm>
        </p:grpSpPr>
        <p:sp>
          <p:nvSpPr>
            <p:cNvPr id="91" name="正方形/長方形 90">
              <a:extLst>
                <a:ext uri="{FF2B5EF4-FFF2-40B4-BE49-F238E27FC236}">
                  <a16:creationId xmlns:a16="http://schemas.microsoft.com/office/drawing/2014/main" id="{8AA178E0-7EC0-CD0F-E2DE-12698AB6481F}"/>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92" name="正方形/長方形 91">
              <a:extLst>
                <a:ext uri="{FF2B5EF4-FFF2-40B4-BE49-F238E27FC236}">
                  <a16:creationId xmlns:a16="http://schemas.microsoft.com/office/drawing/2014/main" id="{709B5995-DE85-38AA-D16D-D2A33A619560}"/>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93" name="正方形/長方形 92">
              <a:extLst>
                <a:ext uri="{FF2B5EF4-FFF2-40B4-BE49-F238E27FC236}">
                  <a16:creationId xmlns:a16="http://schemas.microsoft.com/office/drawing/2014/main" id="{F23C5B20-22A1-1922-B7B0-C94ACFBECF70}"/>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5068683D-F7E3-DE33-4A3F-F9ECC5039AFB}"/>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E877D30D-E1EF-0621-1025-187E19B89ADA}"/>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7190CA15-BEEB-1C94-E00D-E0369209768A}"/>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EC03176B-E907-2EF1-405F-0A853FFC6555}"/>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25EC51EB-82B2-0361-C566-D75EC92D1666}"/>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A7278DD1-00FA-10B8-16E7-0E3B0BE080A0}"/>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67D1D37E-8762-0B01-10E0-18EF91E8396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AC909B0D-1F55-61A2-B5CD-5307D846D712}"/>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BA22E975-7401-16E5-6668-6B95AE18FC06}"/>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B5A3215F-66F3-42B0-7BA8-AF4AC08BDBE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96F77B41-7D85-F519-FD08-FA5F6045BA2F}"/>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85452F83-3E61-24AA-CC25-DC526E497F38}"/>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800E9FE2-5AB9-D2CD-47BA-D0B946AC28F9}"/>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65EF2B90-046B-8AF0-9294-7BD6D37C613B}"/>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08E818BF-FFB1-2950-48BE-673250AE15DC}"/>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6AC07FEE-3215-E130-D0A4-1852CC790A18}"/>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3" name="正方形/長方形 22">
            <a:extLst>
              <a:ext uri="{FF2B5EF4-FFF2-40B4-BE49-F238E27FC236}">
                <a16:creationId xmlns:a16="http://schemas.microsoft.com/office/drawing/2014/main" id="{923B2593-24CA-CAE6-1032-1E7EC609E9D8}"/>
              </a:ext>
            </a:extLst>
          </p:cNvPr>
          <p:cNvSpPr/>
          <p:nvPr/>
        </p:nvSpPr>
        <p:spPr>
          <a:xfrm>
            <a:off x="510773" y="2407622"/>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社会・経済</a:t>
            </a:r>
          </a:p>
        </p:txBody>
      </p:sp>
      <p:sp>
        <p:nvSpPr>
          <p:cNvPr id="28" name="正方形/長方形 27">
            <a:extLst>
              <a:ext uri="{FF2B5EF4-FFF2-40B4-BE49-F238E27FC236}">
                <a16:creationId xmlns:a16="http://schemas.microsoft.com/office/drawing/2014/main" id="{837BF022-1167-865C-F0E4-BC9F26820662}"/>
              </a:ext>
            </a:extLst>
          </p:cNvPr>
          <p:cNvSpPr/>
          <p:nvPr/>
        </p:nvSpPr>
        <p:spPr>
          <a:xfrm>
            <a:off x="510773" y="32355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自然環境</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92FD1885-5F38-897C-AC17-3D9E0B59776A}"/>
              </a:ext>
            </a:extLst>
          </p:cNvPr>
          <p:cNvSpPr/>
          <p:nvPr/>
        </p:nvSpPr>
        <p:spPr>
          <a:xfrm>
            <a:off x="510773" y="4063488"/>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政治</a:t>
            </a:r>
          </a:p>
        </p:txBody>
      </p:sp>
      <p:sp>
        <p:nvSpPr>
          <p:cNvPr id="30" name="正方形/長方形 29">
            <a:extLst>
              <a:ext uri="{FF2B5EF4-FFF2-40B4-BE49-F238E27FC236}">
                <a16:creationId xmlns:a16="http://schemas.microsoft.com/office/drawing/2014/main" id="{F01A8D8D-7EB3-D614-A24A-B04A70F33042}"/>
              </a:ext>
            </a:extLst>
          </p:cNvPr>
          <p:cNvSpPr/>
          <p:nvPr/>
        </p:nvSpPr>
        <p:spPr>
          <a:xfrm>
            <a:off x="510773" y="4891421"/>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法</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1EF099C7-1725-E1FB-1E04-93BE0E1C1202}"/>
              </a:ext>
            </a:extLst>
          </p:cNvPr>
          <p:cNvSpPr/>
          <p:nvPr/>
        </p:nvSpPr>
        <p:spPr>
          <a:xfrm>
            <a:off x="1650341"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5" name="正方形/長方形 34">
            <a:extLst>
              <a:ext uri="{FF2B5EF4-FFF2-40B4-BE49-F238E27FC236}">
                <a16:creationId xmlns:a16="http://schemas.microsoft.com/office/drawing/2014/main" id="{D8243945-D2AB-3F43-2879-D970CA2242E2}"/>
              </a:ext>
            </a:extLst>
          </p:cNvPr>
          <p:cNvSpPr/>
          <p:nvPr/>
        </p:nvSpPr>
        <p:spPr>
          <a:xfrm>
            <a:off x="1650341"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6" name="正方形/長方形 35">
            <a:extLst>
              <a:ext uri="{FF2B5EF4-FFF2-40B4-BE49-F238E27FC236}">
                <a16:creationId xmlns:a16="http://schemas.microsoft.com/office/drawing/2014/main" id="{40665EE3-3553-DF57-7BC8-3A0BD5C0C8F5}"/>
              </a:ext>
            </a:extLst>
          </p:cNvPr>
          <p:cNvSpPr/>
          <p:nvPr/>
        </p:nvSpPr>
        <p:spPr>
          <a:xfrm>
            <a:off x="1650341"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7" name="正方形/長方形 36">
            <a:extLst>
              <a:ext uri="{FF2B5EF4-FFF2-40B4-BE49-F238E27FC236}">
                <a16:creationId xmlns:a16="http://schemas.microsoft.com/office/drawing/2014/main" id="{EC674361-A034-2DD5-2AA1-F9573633A8F4}"/>
              </a:ext>
            </a:extLst>
          </p:cNvPr>
          <p:cNvSpPr/>
          <p:nvPr/>
        </p:nvSpPr>
        <p:spPr>
          <a:xfrm>
            <a:off x="1650341"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8" name="正方形/長方形 37">
            <a:extLst>
              <a:ext uri="{FF2B5EF4-FFF2-40B4-BE49-F238E27FC236}">
                <a16:creationId xmlns:a16="http://schemas.microsoft.com/office/drawing/2014/main" id="{404BF6AE-34E2-8871-2C5F-C958E99833D3}"/>
              </a:ext>
            </a:extLst>
          </p:cNvPr>
          <p:cNvSpPr/>
          <p:nvPr/>
        </p:nvSpPr>
        <p:spPr>
          <a:xfrm>
            <a:off x="5552365"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9" name="正方形/長方形 38">
            <a:extLst>
              <a:ext uri="{FF2B5EF4-FFF2-40B4-BE49-F238E27FC236}">
                <a16:creationId xmlns:a16="http://schemas.microsoft.com/office/drawing/2014/main" id="{974B3002-561A-7845-E7AD-DD06F59BF6A1}"/>
              </a:ext>
            </a:extLst>
          </p:cNvPr>
          <p:cNvSpPr/>
          <p:nvPr/>
        </p:nvSpPr>
        <p:spPr>
          <a:xfrm>
            <a:off x="5552365"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0" name="正方形/長方形 39">
            <a:extLst>
              <a:ext uri="{FF2B5EF4-FFF2-40B4-BE49-F238E27FC236}">
                <a16:creationId xmlns:a16="http://schemas.microsoft.com/office/drawing/2014/main" id="{DF8F24F9-C29C-E08A-CC87-10A59AC5F2AB}"/>
              </a:ext>
            </a:extLst>
          </p:cNvPr>
          <p:cNvSpPr/>
          <p:nvPr/>
        </p:nvSpPr>
        <p:spPr>
          <a:xfrm>
            <a:off x="5552365"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1" name="正方形/長方形 40">
            <a:extLst>
              <a:ext uri="{FF2B5EF4-FFF2-40B4-BE49-F238E27FC236}">
                <a16:creationId xmlns:a16="http://schemas.microsoft.com/office/drawing/2014/main" id="{D91E5F34-46A5-3627-F95E-E1898FCE80F3}"/>
              </a:ext>
            </a:extLst>
          </p:cNvPr>
          <p:cNvSpPr/>
          <p:nvPr/>
        </p:nvSpPr>
        <p:spPr>
          <a:xfrm>
            <a:off x="5552365"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493E47EA-163C-25E8-3BF4-17DEDC19834C}"/>
              </a:ext>
            </a:extLst>
          </p:cNvPr>
          <p:cNvSpPr/>
          <p:nvPr/>
        </p:nvSpPr>
        <p:spPr>
          <a:xfrm>
            <a:off x="1624162"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外部環境の概要</a:t>
            </a:r>
            <a:br>
              <a:rPr kumimoji="1" lang="en-US" altLang="ja-JP" sz="1200">
                <a:solidFill>
                  <a:schemeClr val="bg1"/>
                </a:solidFill>
                <a:latin typeface="Meiryo UI" panose="020B0604030504040204" pitchFamily="50" charset="-128"/>
                <a:ea typeface="Meiryo UI" panose="020B0604030504040204" pitchFamily="50" charset="-128"/>
              </a:rPr>
            </a:br>
            <a:r>
              <a:rPr kumimoji="1" lang="en-US" altLang="ja-JP" sz="1200">
                <a:solidFill>
                  <a:schemeClr val="bg1"/>
                </a:solidFill>
                <a:latin typeface="Meiryo UI" panose="020B0604030504040204" pitchFamily="50" charset="-128"/>
                <a:ea typeface="Meiryo UI" panose="020B0604030504040204" pitchFamily="50" charset="-128"/>
              </a:rPr>
              <a:t>(</a:t>
            </a:r>
            <a:r>
              <a:rPr kumimoji="1" lang="ja-JP" altLang="en-US" sz="1200">
                <a:solidFill>
                  <a:schemeClr val="bg1"/>
                </a:solidFill>
                <a:latin typeface="Meiryo UI" panose="020B0604030504040204" pitchFamily="50" charset="-128"/>
                <a:ea typeface="Meiryo UI" panose="020B0604030504040204" pitchFamily="50" charset="-128"/>
              </a:rPr>
              <a:t>想定課題・リスク等を含む</a:t>
            </a:r>
            <a:r>
              <a:rPr kumimoji="1" lang="en-US" altLang="ja-JP" sz="1200">
                <a:solidFill>
                  <a:schemeClr val="bg1"/>
                </a:solidFill>
                <a:latin typeface="Meiryo UI" panose="020B0604030504040204" pitchFamily="50" charset="-128"/>
                <a:ea typeface="Meiryo UI" panose="020B0604030504040204" pitchFamily="50" charset="-128"/>
              </a:rPr>
              <a:t>)</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E2BE76EB-DEF8-1A05-D0FA-6D842E9FC156}"/>
              </a:ext>
            </a:extLst>
          </p:cNvPr>
          <p:cNvSpPr/>
          <p:nvPr/>
        </p:nvSpPr>
        <p:spPr>
          <a:xfrm>
            <a:off x="5552365"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想定される課題・リスクへの対応策</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704956EF-E4CA-E069-5247-CD715F3D652F}"/>
              </a:ext>
            </a:extLst>
          </p:cNvPr>
          <p:cNvSpPr/>
          <p:nvPr/>
        </p:nvSpPr>
        <p:spPr>
          <a:xfrm>
            <a:off x="510773" y="57193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その他</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2421BBD4-8322-421A-435A-873FF40B7E58}"/>
              </a:ext>
            </a:extLst>
          </p:cNvPr>
          <p:cNvSpPr/>
          <p:nvPr/>
        </p:nvSpPr>
        <p:spPr>
          <a:xfrm>
            <a:off x="1650341"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0" name="正方形/長方形 49">
            <a:extLst>
              <a:ext uri="{FF2B5EF4-FFF2-40B4-BE49-F238E27FC236}">
                <a16:creationId xmlns:a16="http://schemas.microsoft.com/office/drawing/2014/main" id="{E47D09B5-5ED7-E33D-E6FA-0B9DD6B97DF4}"/>
              </a:ext>
            </a:extLst>
          </p:cNvPr>
          <p:cNvSpPr/>
          <p:nvPr/>
        </p:nvSpPr>
        <p:spPr>
          <a:xfrm>
            <a:off x="5552365"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Tree>
    <p:extLst>
      <p:ext uri="{BB962C8B-B14F-4D97-AF65-F5344CB8AC3E}">
        <p14:creationId xmlns:p14="http://schemas.microsoft.com/office/powerpoint/2010/main" val="288547105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C7AF061-10EC-FB1B-A460-2B41E5EEC03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70781E2-21DF-8230-C446-39A202135D75}"/>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CC77ACA2-7326-BCA8-D9CF-AD37300DD043}"/>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1/9</a:t>
            </a:r>
            <a:endParaRPr kumimoji="1" lang="en-GB" altLang="ja-JP" dirty="0"/>
          </a:p>
        </p:txBody>
      </p:sp>
      <p:sp>
        <p:nvSpPr>
          <p:cNvPr id="5" name="正方形/長方形 4">
            <a:extLst>
              <a:ext uri="{FF2B5EF4-FFF2-40B4-BE49-F238E27FC236}">
                <a16:creationId xmlns:a16="http://schemas.microsoft.com/office/drawing/2014/main" id="{4822B57E-E44E-38C9-86C1-49B19FBCBF72}"/>
              </a:ext>
            </a:extLst>
          </p:cNvPr>
          <p:cNvSpPr/>
          <p:nvPr/>
        </p:nvSpPr>
        <p:spPr>
          <a:xfrm>
            <a:off x="510777" y="1495322"/>
            <a:ext cx="1584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実施体制図</a:t>
            </a:r>
          </a:p>
        </p:txBody>
      </p:sp>
      <p:sp>
        <p:nvSpPr>
          <p:cNvPr id="27" name="正方形/長方形 26">
            <a:extLst>
              <a:ext uri="{FF2B5EF4-FFF2-40B4-BE49-F238E27FC236}">
                <a16:creationId xmlns:a16="http://schemas.microsoft.com/office/drawing/2014/main" id="{C4BB045D-51DB-5A08-9B71-FF8BE764A884}"/>
              </a:ext>
            </a:extLst>
          </p:cNvPr>
          <p:cNvSpPr/>
          <p:nvPr/>
        </p:nvSpPr>
        <p:spPr>
          <a:xfrm>
            <a:off x="719964" y="2715711"/>
            <a:ext cx="1818106" cy="578580"/>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A</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（幹事法人）</a:t>
            </a:r>
            <a:endParaRPr kumimoji="1" lang="en-US" altLang="ja-JP" sz="1200" b="1">
              <a:solidFill>
                <a:schemeClr val="tx1"/>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158D02FD-EF5A-6D35-F9B3-81B84F8C5BDB}"/>
              </a:ext>
            </a:extLst>
          </p:cNvPr>
          <p:cNvSpPr/>
          <p:nvPr/>
        </p:nvSpPr>
        <p:spPr>
          <a:xfrm>
            <a:off x="719964" y="5107889"/>
            <a:ext cx="1803253"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B</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（共同申請者）</a:t>
            </a:r>
          </a:p>
        </p:txBody>
      </p:sp>
      <p:sp>
        <p:nvSpPr>
          <p:cNvPr id="38" name="正方形/長方形 37">
            <a:extLst>
              <a:ext uri="{FF2B5EF4-FFF2-40B4-BE49-F238E27FC236}">
                <a16:creationId xmlns:a16="http://schemas.microsoft.com/office/drawing/2014/main" id="{7E0842D2-AFB9-6C85-3E2D-6E9A401F10F3}"/>
              </a:ext>
            </a:extLst>
          </p:cNvPr>
          <p:cNvSpPr/>
          <p:nvPr/>
        </p:nvSpPr>
        <p:spPr>
          <a:xfrm>
            <a:off x="2932097" y="2715711"/>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C</a:t>
            </a:r>
            <a:r>
              <a:rPr kumimoji="1" lang="ja-JP" altLang="en-US" sz="1200" b="1">
                <a:solidFill>
                  <a:schemeClr val="tx1"/>
                </a:solidFill>
                <a:latin typeface="Meiryo UI" panose="020B0604030504040204" pitchFamily="50" charset="-128"/>
                <a:ea typeface="Meiryo UI" panose="020B0604030504040204" pitchFamily="50" charset="-128"/>
              </a:rPr>
              <a:t>社</a:t>
            </a:r>
          </a:p>
        </p:txBody>
      </p:sp>
      <p:grpSp>
        <p:nvGrpSpPr>
          <p:cNvPr id="80" name="グループ化 79">
            <a:extLst>
              <a:ext uri="{FF2B5EF4-FFF2-40B4-BE49-F238E27FC236}">
                <a16:creationId xmlns:a16="http://schemas.microsoft.com/office/drawing/2014/main" id="{D796D790-F516-4DDE-13CA-46D50241BA67}"/>
              </a:ext>
            </a:extLst>
          </p:cNvPr>
          <p:cNvGrpSpPr/>
          <p:nvPr/>
        </p:nvGrpSpPr>
        <p:grpSpPr>
          <a:xfrm>
            <a:off x="512779" y="5949"/>
            <a:ext cx="6320145" cy="216000"/>
            <a:chOff x="512779" y="5949"/>
            <a:chExt cx="6320145" cy="216000"/>
          </a:xfrm>
        </p:grpSpPr>
        <p:sp>
          <p:nvSpPr>
            <p:cNvPr id="81" name="正方形/長方形 80">
              <a:extLst>
                <a:ext uri="{FF2B5EF4-FFF2-40B4-BE49-F238E27FC236}">
                  <a16:creationId xmlns:a16="http://schemas.microsoft.com/office/drawing/2014/main" id="{2E35657C-C4C6-3C7A-1D9A-C2EF736FA786}"/>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2" name="正方形/長方形 81">
              <a:extLst>
                <a:ext uri="{FF2B5EF4-FFF2-40B4-BE49-F238E27FC236}">
                  <a16:creationId xmlns:a16="http://schemas.microsoft.com/office/drawing/2014/main" id="{C9895C35-F738-1AFD-F59F-B003D78F0E71}"/>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4" name="正方形/長方形 83">
              <a:extLst>
                <a:ext uri="{FF2B5EF4-FFF2-40B4-BE49-F238E27FC236}">
                  <a16:creationId xmlns:a16="http://schemas.microsoft.com/office/drawing/2014/main" id="{E51D0CBE-F0B8-25B9-1DBB-2999B20357EA}"/>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347C4925-33DE-BC07-A1CC-C19E13085EB1}"/>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856676AA-02B6-9AEB-18E3-5435606BEE67}"/>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35D6C6DB-1279-DCA2-A657-A8EB21338942}"/>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33B8692D-9A7A-2C00-57D6-20399CFB1550}"/>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88A7D2B6-F103-9391-DCB9-C6FA8A296F42}"/>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8E195BE3-C620-EB53-67D3-8905873B8FF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1B8294EF-B7F1-B854-8FE4-E193C3631FFB}"/>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75797991-47B2-9D30-DF0D-69BC950AC42B}"/>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D2184BB7-55C1-352A-1BCB-79F5734D567F}"/>
                </a:ext>
              </a:extLst>
            </p:cNvPr>
            <p:cNvSpPr/>
            <p:nvPr/>
          </p:nvSpPr>
          <p:spPr>
            <a:xfrm>
              <a:off x="432558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11</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89B8815B-4F12-4B88-1305-02FEC4B4CD84}"/>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36F4B8D9-BEB6-80AE-BC63-FFC6E6857DDA}"/>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B54B6F26-97B2-4054-00E3-761A0C0D8768}"/>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DA014136-C9B0-8850-838B-C83BD659A0A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7998DC51-E859-0F45-9A93-66F567943F9C}"/>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8150299B-2561-DA70-8E97-87858C2FE5FC}"/>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F68C1160-1014-FD52-072E-DC3EB1ADB466}"/>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cxnSp>
        <p:nvCxnSpPr>
          <p:cNvPr id="21" name="直線コネクタ 20">
            <a:extLst>
              <a:ext uri="{FF2B5EF4-FFF2-40B4-BE49-F238E27FC236}">
                <a16:creationId xmlns:a16="http://schemas.microsoft.com/office/drawing/2014/main" id="{BC555712-15DA-10EE-C734-9A832486E4EA}"/>
              </a:ext>
            </a:extLst>
          </p:cNvPr>
          <p:cNvCxnSpPr>
            <a:cxnSpLocks/>
            <a:stCxn id="38" idx="1"/>
            <a:endCxn id="27" idx="3"/>
          </p:cNvCxnSpPr>
          <p:nvPr/>
        </p:nvCxnSpPr>
        <p:spPr>
          <a:xfrm flipH="1">
            <a:off x="2538070" y="3005001"/>
            <a:ext cx="394027"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29" name="正方形/長方形 28">
            <a:extLst>
              <a:ext uri="{FF2B5EF4-FFF2-40B4-BE49-F238E27FC236}">
                <a16:creationId xmlns:a16="http://schemas.microsoft.com/office/drawing/2014/main" id="{235CADC7-F47F-AD89-F345-CEC45AD49F19}"/>
              </a:ext>
            </a:extLst>
          </p:cNvPr>
          <p:cNvSpPr/>
          <p:nvPr/>
        </p:nvSpPr>
        <p:spPr>
          <a:xfrm>
            <a:off x="2932097" y="4241738"/>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D</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34" name="直線コネクタ 82">
            <a:extLst>
              <a:ext uri="{FF2B5EF4-FFF2-40B4-BE49-F238E27FC236}">
                <a16:creationId xmlns:a16="http://schemas.microsoft.com/office/drawing/2014/main" id="{CF49ABD0-D2D4-9CC2-F2EA-6399E8FC72CF}"/>
              </a:ext>
            </a:extLst>
          </p:cNvPr>
          <p:cNvCxnSpPr>
            <a:cxnSpLocks/>
            <a:stCxn id="27" idx="3"/>
            <a:endCxn id="29" idx="1"/>
          </p:cNvCxnSpPr>
          <p:nvPr/>
        </p:nvCxnSpPr>
        <p:spPr>
          <a:xfrm>
            <a:off x="2538070" y="3005001"/>
            <a:ext cx="394027" cy="1526027"/>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55" name="テキスト ボックス 54">
            <a:extLst>
              <a:ext uri="{FF2B5EF4-FFF2-40B4-BE49-F238E27FC236}">
                <a16:creationId xmlns:a16="http://schemas.microsoft.com/office/drawing/2014/main" id="{D57DD827-ED28-FCF1-4A34-104AFD3E65C6}"/>
              </a:ext>
            </a:extLst>
          </p:cNvPr>
          <p:cNvSpPr txBox="1"/>
          <p:nvPr/>
        </p:nvSpPr>
        <p:spPr>
          <a:xfrm>
            <a:off x="497711" y="4855579"/>
            <a:ext cx="914400"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err="1">
              <a:solidFill>
                <a:srgbClr val="575757"/>
              </a:solidFill>
            </a:endParaRPr>
          </a:p>
        </p:txBody>
      </p:sp>
      <p:sp>
        <p:nvSpPr>
          <p:cNvPr id="56" name="テキスト プレースホルダー 2">
            <a:extLst>
              <a:ext uri="{FF2B5EF4-FFF2-40B4-BE49-F238E27FC236}">
                <a16:creationId xmlns:a16="http://schemas.microsoft.com/office/drawing/2014/main" id="{266AA216-79EA-5D98-DB92-EF38BAAA8121}"/>
              </a:ext>
            </a:extLst>
          </p:cNvPr>
          <p:cNvSpPr txBox="1">
            <a:spLocks/>
          </p:cNvSpPr>
          <p:nvPr/>
        </p:nvSpPr>
        <p:spPr>
          <a:xfrm>
            <a:off x="520474" y="2311910"/>
            <a:ext cx="2137001"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補助事業者</a:t>
            </a:r>
            <a:endParaRPr kumimoji="1" lang="en-US" altLang="ja-JP" sz="1200" b="1"/>
          </a:p>
        </p:txBody>
      </p:sp>
      <p:sp>
        <p:nvSpPr>
          <p:cNvPr id="57" name="テキスト プレースホルダー 2">
            <a:extLst>
              <a:ext uri="{FF2B5EF4-FFF2-40B4-BE49-F238E27FC236}">
                <a16:creationId xmlns:a16="http://schemas.microsoft.com/office/drawing/2014/main" id="{1E680E18-CFB7-482E-5678-80EEE6E05D0E}"/>
              </a:ext>
            </a:extLst>
          </p:cNvPr>
          <p:cNvSpPr txBox="1">
            <a:spLocks/>
          </p:cNvSpPr>
          <p:nvPr/>
        </p:nvSpPr>
        <p:spPr>
          <a:xfrm>
            <a:off x="2763158" y="2311910"/>
            <a:ext cx="2137001"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委託先</a:t>
            </a:r>
            <a:endParaRPr kumimoji="1" lang="en-US" altLang="ja-JP" sz="1200" b="1"/>
          </a:p>
        </p:txBody>
      </p:sp>
      <p:sp>
        <p:nvSpPr>
          <p:cNvPr id="58" name="テキスト プレースホルダー 2">
            <a:extLst>
              <a:ext uri="{FF2B5EF4-FFF2-40B4-BE49-F238E27FC236}">
                <a16:creationId xmlns:a16="http://schemas.microsoft.com/office/drawing/2014/main" id="{989E7275-D56E-F71A-DCF1-32000C4D666F}"/>
              </a:ext>
            </a:extLst>
          </p:cNvPr>
          <p:cNvSpPr txBox="1">
            <a:spLocks/>
          </p:cNvSpPr>
          <p:nvPr/>
        </p:nvSpPr>
        <p:spPr>
          <a:xfrm>
            <a:off x="5005842" y="2311910"/>
            <a:ext cx="2137001"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再委託先</a:t>
            </a:r>
            <a:endParaRPr kumimoji="1" lang="en-US" altLang="ja-JP" sz="1200" b="1"/>
          </a:p>
        </p:txBody>
      </p:sp>
      <p:sp>
        <p:nvSpPr>
          <p:cNvPr id="59" name="テキスト プレースホルダー 2">
            <a:extLst>
              <a:ext uri="{FF2B5EF4-FFF2-40B4-BE49-F238E27FC236}">
                <a16:creationId xmlns:a16="http://schemas.microsoft.com/office/drawing/2014/main" id="{F4F811A8-5158-DE35-CF65-8EBEEEB4BF2F}"/>
              </a:ext>
            </a:extLst>
          </p:cNvPr>
          <p:cNvSpPr txBox="1">
            <a:spLocks/>
          </p:cNvSpPr>
          <p:nvPr/>
        </p:nvSpPr>
        <p:spPr>
          <a:xfrm>
            <a:off x="7248525" y="2311910"/>
            <a:ext cx="2137001"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再々委託先</a:t>
            </a:r>
            <a:endParaRPr kumimoji="1" lang="en-US" altLang="ja-JP" sz="1200" b="1"/>
          </a:p>
        </p:txBody>
      </p:sp>
      <p:sp>
        <p:nvSpPr>
          <p:cNvPr id="72" name="正方形/長方形 71">
            <a:extLst>
              <a:ext uri="{FF2B5EF4-FFF2-40B4-BE49-F238E27FC236}">
                <a16:creationId xmlns:a16="http://schemas.microsoft.com/office/drawing/2014/main" id="{148917E5-98D1-378D-147D-39C95B106817}"/>
              </a:ext>
            </a:extLst>
          </p:cNvPr>
          <p:cNvSpPr/>
          <p:nvPr/>
        </p:nvSpPr>
        <p:spPr>
          <a:xfrm>
            <a:off x="5215003" y="2715711"/>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E</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5" name="正方形/長方形 74">
            <a:extLst>
              <a:ext uri="{FF2B5EF4-FFF2-40B4-BE49-F238E27FC236}">
                <a16:creationId xmlns:a16="http://schemas.microsoft.com/office/drawing/2014/main" id="{57970B53-33F5-F5A9-72CD-675B2745357B}"/>
              </a:ext>
            </a:extLst>
          </p:cNvPr>
          <p:cNvSpPr/>
          <p:nvPr/>
        </p:nvSpPr>
        <p:spPr>
          <a:xfrm>
            <a:off x="5215003" y="3541210"/>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F</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6" name="正方形/長方形 75">
            <a:extLst>
              <a:ext uri="{FF2B5EF4-FFF2-40B4-BE49-F238E27FC236}">
                <a16:creationId xmlns:a16="http://schemas.microsoft.com/office/drawing/2014/main" id="{A9F33400-6BBB-EF48-4081-9FD232B488D5}"/>
              </a:ext>
            </a:extLst>
          </p:cNvPr>
          <p:cNvSpPr/>
          <p:nvPr/>
        </p:nvSpPr>
        <p:spPr>
          <a:xfrm>
            <a:off x="7497909" y="2715711"/>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G</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04" name="直線コネクタ 103">
            <a:extLst>
              <a:ext uri="{FF2B5EF4-FFF2-40B4-BE49-F238E27FC236}">
                <a16:creationId xmlns:a16="http://schemas.microsoft.com/office/drawing/2014/main" id="{C018083E-6528-7F77-6646-F652C6EAC397}"/>
              </a:ext>
            </a:extLst>
          </p:cNvPr>
          <p:cNvCxnSpPr>
            <a:cxnSpLocks/>
            <a:stCxn id="72" idx="1"/>
            <a:endCxn id="38" idx="3"/>
          </p:cNvCxnSpPr>
          <p:nvPr/>
        </p:nvCxnSpPr>
        <p:spPr>
          <a:xfrm flipH="1">
            <a:off x="4750203" y="3005001"/>
            <a:ext cx="46480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08" name="直線コネクタ 107">
            <a:extLst>
              <a:ext uri="{FF2B5EF4-FFF2-40B4-BE49-F238E27FC236}">
                <a16:creationId xmlns:a16="http://schemas.microsoft.com/office/drawing/2014/main" id="{F904E0A9-2041-F9DF-64A7-D1E2643870CD}"/>
              </a:ext>
            </a:extLst>
          </p:cNvPr>
          <p:cNvCxnSpPr>
            <a:cxnSpLocks/>
            <a:stCxn id="76" idx="1"/>
            <a:endCxn id="72" idx="3"/>
          </p:cNvCxnSpPr>
          <p:nvPr/>
        </p:nvCxnSpPr>
        <p:spPr>
          <a:xfrm flipH="1">
            <a:off x="7033109" y="3005001"/>
            <a:ext cx="46480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13" name="直線コネクタ 82">
            <a:extLst>
              <a:ext uri="{FF2B5EF4-FFF2-40B4-BE49-F238E27FC236}">
                <a16:creationId xmlns:a16="http://schemas.microsoft.com/office/drawing/2014/main" id="{1C63A2DA-C5DC-1C52-057E-E38C633ED3ED}"/>
              </a:ext>
            </a:extLst>
          </p:cNvPr>
          <p:cNvCxnSpPr>
            <a:cxnSpLocks/>
            <a:stCxn id="38" idx="3"/>
            <a:endCxn id="75" idx="1"/>
          </p:cNvCxnSpPr>
          <p:nvPr/>
        </p:nvCxnSpPr>
        <p:spPr>
          <a:xfrm>
            <a:off x="4750203" y="3005001"/>
            <a:ext cx="464800" cy="825499"/>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118" name="正方形/長方形 117">
            <a:extLst>
              <a:ext uri="{FF2B5EF4-FFF2-40B4-BE49-F238E27FC236}">
                <a16:creationId xmlns:a16="http://schemas.microsoft.com/office/drawing/2014/main" id="{02C4C721-37FF-2C24-3566-BB6CDBB1106F}"/>
              </a:ext>
            </a:extLst>
          </p:cNvPr>
          <p:cNvSpPr/>
          <p:nvPr/>
        </p:nvSpPr>
        <p:spPr>
          <a:xfrm>
            <a:off x="2932097" y="5107889"/>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H</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19" name="直線コネクタ 118">
            <a:extLst>
              <a:ext uri="{FF2B5EF4-FFF2-40B4-BE49-F238E27FC236}">
                <a16:creationId xmlns:a16="http://schemas.microsoft.com/office/drawing/2014/main" id="{FE0962AE-B19E-8769-778D-94D0C81378C9}"/>
              </a:ext>
            </a:extLst>
          </p:cNvPr>
          <p:cNvCxnSpPr>
            <a:cxnSpLocks/>
            <a:stCxn id="118" idx="1"/>
            <a:endCxn id="33" idx="3"/>
          </p:cNvCxnSpPr>
          <p:nvPr/>
        </p:nvCxnSpPr>
        <p:spPr>
          <a:xfrm flipH="1">
            <a:off x="2523217" y="5397179"/>
            <a:ext cx="40888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2048864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8BCDF6C-3DE0-76DF-BFEA-62ABB3C9AFF9}"/>
              </a:ext>
            </a:extLst>
          </p:cNvPr>
          <p:cNvSpPr>
            <a:spLocks noGrp="1"/>
          </p:cNvSpPr>
          <p:nvPr>
            <p:ph type="body" sz="quarter" idx="15"/>
          </p:nvPr>
        </p:nvSpPr>
        <p:spPr/>
        <p:txBody>
          <a:bodyPr/>
          <a:lstStyle/>
          <a:p>
            <a:r>
              <a:rPr kumimoji="1" lang="ja-JP" altLang="en-US"/>
              <a:t>様式</a:t>
            </a:r>
            <a:r>
              <a:rPr kumimoji="1" lang="en-US" altLang="ja-JP"/>
              <a:t>2 </a:t>
            </a:r>
            <a:r>
              <a:rPr kumimoji="1" lang="ja-JP" altLang="en-US"/>
              <a:t>事業計画書作成における留意事項</a:t>
            </a:r>
            <a:endParaRPr kumimoji="1" lang="en-US" altLang="ja-JP"/>
          </a:p>
          <a:p>
            <a:r>
              <a:rPr kumimoji="1" lang="en-US" altLang="ja-JP" b="1">
                <a:solidFill>
                  <a:srgbClr val="FF0000"/>
                </a:solidFill>
              </a:rPr>
              <a:t>【</a:t>
            </a:r>
            <a:r>
              <a:rPr kumimoji="1" lang="ja-JP" altLang="en-US" b="1">
                <a:solidFill>
                  <a:srgbClr val="FF0000"/>
                </a:solidFill>
              </a:rPr>
              <a:t>本スライドは提出前に削除してください</a:t>
            </a:r>
            <a:r>
              <a:rPr kumimoji="1" lang="en-US" altLang="ja-JP" b="1">
                <a:solidFill>
                  <a:srgbClr val="FF0000"/>
                </a:solidFill>
              </a:rPr>
              <a:t>】</a:t>
            </a:r>
            <a:endParaRPr kumimoji="1" lang="ja-JP" altLang="en-US" b="1">
              <a:solidFill>
                <a:srgbClr val="FF0000"/>
              </a:solidFill>
            </a:endParaRPr>
          </a:p>
        </p:txBody>
      </p:sp>
      <p:sp>
        <p:nvSpPr>
          <p:cNvPr id="7" name="テキスト プレースホルダー 7">
            <a:extLst>
              <a:ext uri="{FF2B5EF4-FFF2-40B4-BE49-F238E27FC236}">
                <a16:creationId xmlns:a16="http://schemas.microsoft.com/office/drawing/2014/main" id="{F196E1EB-D344-1B1A-003D-A4587127DD3A}"/>
              </a:ext>
            </a:extLst>
          </p:cNvPr>
          <p:cNvSpPr txBox="1">
            <a:spLocks/>
          </p:cNvSpPr>
          <p:nvPr/>
        </p:nvSpPr>
        <p:spPr>
          <a:xfrm>
            <a:off x="512291" y="1412239"/>
            <a:ext cx="8891587" cy="4841629"/>
          </a:xfrm>
          <a:prstGeom prst="rect">
            <a:avLst/>
          </a:prstGeom>
        </p:spPr>
        <p:txBody>
          <a:bodyPr/>
          <a:lstStyle>
            <a:defPPr>
              <a:defRPr lang="en-US"/>
            </a:defPPr>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78606" indent="-278606">
              <a:lnSpc>
                <a:spcPct val="100000"/>
              </a:lnSpc>
              <a:spcBef>
                <a:spcPts val="0"/>
              </a:spcBef>
              <a:spcAft>
                <a:spcPts val="600"/>
              </a:spcAft>
              <a:buFont typeface="Arial" panose="020B0604020202020204" pitchFamily="34" charset="0"/>
              <a:buChar char="•"/>
            </a:pPr>
            <a:r>
              <a:rPr kumimoji="1" lang="ja-JP" altLang="en-US" sz="1400" dirty="0"/>
              <a:t>本資料に記載している項目に必要情報を入力し、「様式</a:t>
            </a:r>
            <a:r>
              <a:rPr kumimoji="1" lang="en-US" altLang="ja-JP" sz="1400" dirty="0"/>
              <a:t>2 </a:t>
            </a:r>
            <a:r>
              <a:rPr kumimoji="1" lang="ja-JP" altLang="en-US" sz="1400" dirty="0"/>
              <a:t>事業計画書」を作成してください。</a:t>
            </a:r>
            <a:endParaRPr kumimoji="1" lang="en-US" altLang="ja-JP" sz="1400" dirty="0"/>
          </a:p>
          <a:p>
            <a:pPr marL="278606" indent="-278606">
              <a:lnSpc>
                <a:spcPct val="100000"/>
              </a:lnSpc>
              <a:spcBef>
                <a:spcPts val="0"/>
              </a:spcBef>
              <a:spcAft>
                <a:spcPts val="600"/>
              </a:spcAft>
              <a:buFont typeface="Arial" panose="020B0604020202020204" pitchFamily="34" charset="0"/>
              <a:buChar char="•"/>
            </a:pPr>
            <a:r>
              <a:rPr kumimoji="1" lang="ja-JP" altLang="en-US" sz="1400" b="1" dirty="0">
                <a:solidFill>
                  <a:srgbClr val="FF0000"/>
                </a:solidFill>
              </a:rPr>
              <a:t>申請にあたっては、</a:t>
            </a:r>
            <a:r>
              <a:rPr kumimoji="1" lang="en-US" altLang="ja-JP" sz="1400" b="1" dirty="0">
                <a:solidFill>
                  <a:srgbClr val="FF0000"/>
                </a:solidFill>
              </a:rPr>
              <a:t>PDF</a:t>
            </a:r>
            <a:r>
              <a:rPr kumimoji="1" lang="ja-JP" altLang="en-US" sz="1400" b="1" dirty="0">
                <a:solidFill>
                  <a:srgbClr val="FF0000"/>
                </a:solidFill>
              </a:rPr>
              <a:t>形式に変換した上で提出してください</a:t>
            </a:r>
            <a:r>
              <a:rPr kumimoji="1" lang="ja-JP" altLang="en-US" sz="1400" dirty="0"/>
              <a:t>。</a:t>
            </a:r>
            <a:endParaRPr kumimoji="1" lang="en-US" altLang="ja-JP" sz="1400" dirty="0"/>
          </a:p>
          <a:p>
            <a:pPr marL="278606" indent="-278606">
              <a:lnSpc>
                <a:spcPct val="100000"/>
              </a:lnSpc>
              <a:spcBef>
                <a:spcPts val="0"/>
              </a:spcBef>
              <a:spcAft>
                <a:spcPts val="600"/>
              </a:spcAft>
              <a:buFont typeface="Arial" panose="020B0604020202020204" pitchFamily="34" charset="0"/>
              <a:buChar char="•"/>
            </a:pPr>
            <a:r>
              <a:rPr kumimoji="1" lang="ja-JP" altLang="en-US" sz="1400" b="1" dirty="0">
                <a:solidFill>
                  <a:srgbClr val="FF0000"/>
                </a:solidFill>
              </a:rPr>
              <a:t>目次に示した各スライドのタイトル・順番の変更はできません。</a:t>
            </a:r>
            <a:endParaRPr kumimoji="1" lang="ja-JP" altLang="en-US" sz="1400" dirty="0"/>
          </a:p>
          <a:p>
            <a:pPr marL="278606" indent="-278606">
              <a:lnSpc>
                <a:spcPct val="100000"/>
              </a:lnSpc>
              <a:spcBef>
                <a:spcPts val="0"/>
              </a:spcBef>
              <a:spcAft>
                <a:spcPts val="600"/>
              </a:spcAft>
              <a:buFont typeface="Arial" panose="020B0604020202020204" pitchFamily="34" charset="0"/>
              <a:buChar char="•"/>
            </a:pPr>
            <a:r>
              <a:rPr kumimoji="1" lang="ja-JP" altLang="en-US" sz="1400" b="1" dirty="0">
                <a:solidFill>
                  <a:srgbClr val="FF0000"/>
                </a:solidFill>
              </a:rPr>
              <a:t>原則として、各記載項目のスライドを増やすことは認められません。</a:t>
            </a:r>
            <a:r>
              <a:rPr kumimoji="1" lang="ja-JP" altLang="en-US" sz="1400" dirty="0">
                <a:solidFill>
                  <a:schemeClr val="tx2"/>
                </a:solidFill>
              </a:rPr>
              <a:t>ただし、記載ガイド（ピンク色の吹き出し）に特記されている場合には、その記載に基づいてスライドを増やすことができます。</a:t>
            </a:r>
          </a:p>
          <a:p>
            <a:pPr marL="278606" indent="-278606">
              <a:lnSpc>
                <a:spcPct val="100000"/>
              </a:lnSpc>
              <a:spcBef>
                <a:spcPts val="0"/>
              </a:spcBef>
              <a:spcAft>
                <a:spcPts val="600"/>
              </a:spcAft>
              <a:buFont typeface="Arial" panose="020B0604020202020204" pitchFamily="34" charset="0"/>
              <a:buChar char="•"/>
            </a:pPr>
            <a:r>
              <a:rPr kumimoji="1" lang="ja-JP" altLang="en-US" sz="1400" dirty="0"/>
              <a:t>各スライドのフォーマットはあくまで例示であり、資料の体裁（文字サイズ、図の大きさ）・分量を変えること（既存の中期経営計画・経営ビジョン等の引用・挿入等を含む）は可能です。具体的な例として、</a:t>
            </a:r>
            <a:r>
              <a:rPr kumimoji="1" lang="en-US" altLang="ja-JP" sz="1400" dirty="0"/>
              <a:t>8</a:t>
            </a:r>
            <a:r>
              <a:rPr kumimoji="1" lang="ja-JP" altLang="en-US" sz="1400" dirty="0"/>
              <a:t>ページに</a:t>
            </a:r>
            <a:r>
              <a:rPr kumimoji="1" lang="en-US" altLang="ja-JP" sz="1400" dirty="0"/>
              <a:t>PPM</a:t>
            </a:r>
            <a:r>
              <a:rPr kumimoji="1" lang="ja-JP" altLang="en-US" sz="1400" dirty="0"/>
              <a:t>（プロダクト・ポートフォリオ・マネジメント）をフォーマットとして記載しておりますが、会社全体の事業ポートフォリオを整理するフレームワークの一例として掲載しておりますので、各象限・軸等を加筆・変更したり、別のフレームワークにより整理いただくことは構いません。ただし、</a:t>
            </a:r>
            <a:r>
              <a:rPr kumimoji="1" lang="ja-JP" altLang="en-US" sz="1400" b="1" dirty="0">
                <a:solidFill>
                  <a:srgbClr val="FF0000"/>
                </a:solidFill>
              </a:rPr>
              <a:t>各スライドの記載ガイドについて十分な言及がない場合は、審査において十分に評価されない可能性があります</a:t>
            </a:r>
            <a:r>
              <a:rPr kumimoji="1" lang="ja-JP" altLang="en-US" sz="1400" dirty="0"/>
              <a:t>。なお、事実・データ等の記載は、その出典を明記してください。</a:t>
            </a:r>
            <a:endParaRPr kumimoji="1" lang="en-US" altLang="ja-JP" sz="1400" dirty="0"/>
          </a:p>
          <a:p>
            <a:pPr marL="278606" indent="-278606">
              <a:lnSpc>
                <a:spcPct val="100000"/>
              </a:lnSpc>
              <a:spcBef>
                <a:spcPts val="0"/>
              </a:spcBef>
              <a:spcAft>
                <a:spcPts val="600"/>
              </a:spcAft>
              <a:buFont typeface="Arial" panose="020B0604020202020204" pitchFamily="34" charset="0"/>
              <a:buChar char="•"/>
            </a:pPr>
            <a:r>
              <a:rPr kumimoji="1" lang="ja-JP" altLang="en-US" sz="1400" dirty="0"/>
              <a:t>記載する数字は、様式</a:t>
            </a:r>
            <a:r>
              <a:rPr kumimoji="1" lang="en-US" altLang="ja-JP" sz="1400" dirty="0"/>
              <a:t>2</a:t>
            </a:r>
            <a:r>
              <a:rPr kumimoji="1" lang="ja-JP" altLang="en-US" sz="1400" dirty="0"/>
              <a:t>別添</a:t>
            </a:r>
            <a:r>
              <a:rPr kumimoji="1" lang="en-US" altLang="ja-JP" sz="1400" dirty="0"/>
              <a:t>1</a:t>
            </a:r>
            <a:r>
              <a:rPr kumimoji="1" lang="ja-JP" altLang="en-US" sz="1400" dirty="0"/>
              <a:t>事業計画書（別紙・</a:t>
            </a:r>
            <a:r>
              <a:rPr kumimoji="1" lang="en-US" altLang="ja-JP" sz="1400" dirty="0"/>
              <a:t>Excel</a:t>
            </a:r>
            <a:r>
              <a:rPr kumimoji="1" lang="ja-JP" altLang="en-US" sz="1400" dirty="0"/>
              <a:t>）</a:t>
            </a:r>
            <a:r>
              <a:rPr kumimoji="1" lang="ja-JP" altLang="en-US" sz="1400" dirty="0">
                <a:solidFill>
                  <a:schemeClr val="tx1"/>
                </a:solidFill>
                <a:latin typeface="Meiryo UI" panose="020B0604030504040204" pitchFamily="50" charset="-128"/>
                <a:ea typeface="Meiryo UI" panose="020B0604030504040204" pitchFamily="50" charset="-128"/>
              </a:rPr>
              <a:t>と整合させてください。</a:t>
            </a:r>
            <a:endParaRPr kumimoji="1" lang="ja-JP" altLang="en-US" sz="1400" dirty="0"/>
          </a:p>
          <a:p>
            <a:pPr marL="278606" indent="-278606">
              <a:lnSpc>
                <a:spcPct val="100000"/>
              </a:lnSpc>
              <a:spcBef>
                <a:spcPts val="0"/>
              </a:spcBef>
              <a:spcAft>
                <a:spcPts val="600"/>
              </a:spcAft>
              <a:buFont typeface="Arial" panose="020B0604020202020204" pitchFamily="34" charset="0"/>
              <a:buChar char="•"/>
            </a:pPr>
            <a:r>
              <a:rPr kumimoji="1" lang="ja-JP" altLang="en-US" sz="1400" dirty="0"/>
              <a:t>事業計画書のうち、</a:t>
            </a:r>
            <a:r>
              <a:rPr kumimoji="1" lang="ja-JP" altLang="en-US" sz="1400" b="1" dirty="0">
                <a:solidFill>
                  <a:srgbClr val="FF0000"/>
                </a:solidFill>
              </a:rPr>
              <a:t>「本スライドは採択された場合、交付決定後に一般公開の可能性あり」と記載があるスライドについては、経済産業省</a:t>
            </a:r>
            <a:r>
              <a:rPr kumimoji="1" lang="en-US" altLang="ja-JP" sz="1400" b="1" dirty="0">
                <a:solidFill>
                  <a:srgbClr val="FF0000"/>
                </a:solidFill>
              </a:rPr>
              <a:t>HP</a:t>
            </a:r>
            <a:r>
              <a:rPr kumimoji="1" lang="ja-JP" altLang="en-US" sz="1400" b="1" dirty="0">
                <a:solidFill>
                  <a:srgbClr val="FF0000"/>
                </a:solidFill>
              </a:rPr>
              <a:t>もしくは特設</a:t>
            </a:r>
            <a:r>
              <a:rPr kumimoji="1" lang="en-US" altLang="ja-JP" sz="1400" b="1" dirty="0">
                <a:solidFill>
                  <a:srgbClr val="FF0000"/>
                </a:solidFill>
              </a:rPr>
              <a:t>Web</a:t>
            </a:r>
            <a:r>
              <a:rPr kumimoji="1" lang="ja-JP" altLang="en-US" sz="1400" b="1" dirty="0">
                <a:solidFill>
                  <a:srgbClr val="FF0000"/>
                </a:solidFill>
              </a:rPr>
              <a:t>サイト等に掲載、または経済産業省および事務局の必要な範囲内で第三者へ提供される可能性がありますので、記載内容にご留意ください</a:t>
            </a:r>
            <a:r>
              <a:rPr kumimoji="1" lang="ja-JP" altLang="en-US" sz="1400" dirty="0"/>
              <a:t>。なお、公表できない部分をマスキングする等の対応は致しかねます。</a:t>
            </a:r>
          </a:p>
          <a:p>
            <a:pPr marL="278606" indent="-278606">
              <a:lnSpc>
                <a:spcPct val="100000"/>
              </a:lnSpc>
              <a:spcBef>
                <a:spcPts val="0"/>
              </a:spcBef>
              <a:spcAft>
                <a:spcPts val="600"/>
              </a:spcAft>
              <a:buFont typeface="Arial" panose="020B0604020202020204" pitchFamily="34" charset="0"/>
              <a:buChar char="•"/>
            </a:pPr>
            <a:r>
              <a:rPr kumimoji="1" lang="ja-JP" altLang="en-US" sz="1400" dirty="0"/>
              <a:t>応募にあたっては、募集要領及び交付規程をご覧下さい。</a:t>
            </a:r>
            <a:r>
              <a:rPr kumimoji="1" lang="ja-JP" altLang="en-US" sz="1400" b="1" dirty="0">
                <a:solidFill>
                  <a:srgbClr val="FF0000"/>
                </a:solidFill>
              </a:rPr>
              <a:t>審査の結果、採択され、事業を実施するには、募集要領及び交付規程の内容に従っていただくことが必要</a:t>
            </a:r>
            <a:r>
              <a:rPr kumimoji="1" lang="ja-JP" altLang="en-US" sz="1400" dirty="0"/>
              <a:t>です。</a:t>
            </a:r>
          </a:p>
          <a:p>
            <a:pPr>
              <a:spcBef>
                <a:spcPts val="0"/>
              </a:spcBef>
              <a:spcAft>
                <a:spcPts val="600"/>
              </a:spcAft>
            </a:pPr>
            <a:endParaRPr lang="ja-JP" altLang="en-US" sz="1400" dirty="0"/>
          </a:p>
        </p:txBody>
      </p:sp>
    </p:spTree>
    <p:extLst>
      <p:ext uri="{BB962C8B-B14F-4D97-AF65-F5344CB8AC3E}">
        <p14:creationId xmlns:p14="http://schemas.microsoft.com/office/powerpoint/2010/main" val="63565376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39EF3E8-F17A-3767-091F-51D7D0A34E1C}"/>
            </a:ext>
          </a:extLst>
        </p:cNvPr>
        <p:cNvGrpSpPr/>
        <p:nvPr/>
      </p:nvGrpSpPr>
      <p:grpSpPr>
        <a:xfrm>
          <a:off x="0" y="0"/>
          <a:ext cx="0" cy="0"/>
          <a:chOff x="0" y="0"/>
          <a:chExt cx="0" cy="0"/>
        </a:xfrm>
      </p:grpSpPr>
      <p:graphicFrame>
        <p:nvGraphicFramePr>
          <p:cNvPr id="19" name="Content Placeholder 20">
            <a:extLst>
              <a:ext uri="{FF2B5EF4-FFF2-40B4-BE49-F238E27FC236}">
                <a16:creationId xmlns:a16="http://schemas.microsoft.com/office/drawing/2014/main" id="{6DAED77C-6D0C-E6F9-EE15-820056720323}"/>
              </a:ext>
            </a:extLst>
          </p:cNvPr>
          <p:cNvGraphicFramePr>
            <a:graphicFrameLocks/>
          </p:cNvGraphicFramePr>
          <p:nvPr>
            <p:extLst>
              <p:ext uri="{D42A27DB-BD31-4B8C-83A1-F6EECF244321}">
                <p14:modId xmlns:p14="http://schemas.microsoft.com/office/powerpoint/2010/main" val="1377518372"/>
              </p:ext>
            </p:extLst>
          </p:nvPr>
        </p:nvGraphicFramePr>
        <p:xfrm>
          <a:off x="512291" y="1844040"/>
          <a:ext cx="8908554" cy="4723999"/>
        </p:xfrm>
        <a:graphic>
          <a:graphicData uri="http://schemas.openxmlformats.org/drawingml/2006/table">
            <a:tbl>
              <a:tblPr firstRow="1" bandRow="1"/>
              <a:tblGrid>
                <a:gridCol w="1166038">
                  <a:extLst>
                    <a:ext uri="{9D8B030D-6E8A-4147-A177-3AD203B41FA5}">
                      <a16:colId xmlns:a16="http://schemas.microsoft.com/office/drawing/2014/main" val="2929430388"/>
                    </a:ext>
                  </a:extLst>
                </a:gridCol>
                <a:gridCol w="914400">
                  <a:extLst>
                    <a:ext uri="{9D8B030D-6E8A-4147-A177-3AD203B41FA5}">
                      <a16:colId xmlns:a16="http://schemas.microsoft.com/office/drawing/2014/main" val="20000"/>
                    </a:ext>
                  </a:extLst>
                </a:gridCol>
                <a:gridCol w="1018572">
                  <a:extLst>
                    <a:ext uri="{9D8B030D-6E8A-4147-A177-3AD203B41FA5}">
                      <a16:colId xmlns:a16="http://schemas.microsoft.com/office/drawing/2014/main" val="2007320057"/>
                    </a:ext>
                  </a:extLst>
                </a:gridCol>
                <a:gridCol w="1828800">
                  <a:extLst>
                    <a:ext uri="{9D8B030D-6E8A-4147-A177-3AD203B41FA5}">
                      <a16:colId xmlns:a16="http://schemas.microsoft.com/office/drawing/2014/main" val="20001"/>
                    </a:ext>
                  </a:extLst>
                </a:gridCol>
                <a:gridCol w="2199190">
                  <a:extLst>
                    <a:ext uri="{9D8B030D-6E8A-4147-A177-3AD203B41FA5}">
                      <a16:colId xmlns:a16="http://schemas.microsoft.com/office/drawing/2014/main" val="3312083660"/>
                    </a:ext>
                  </a:extLst>
                </a:gridCol>
                <a:gridCol w="1781554">
                  <a:extLst>
                    <a:ext uri="{9D8B030D-6E8A-4147-A177-3AD203B41FA5}">
                      <a16:colId xmlns:a16="http://schemas.microsoft.com/office/drawing/2014/main" val="555952917"/>
                    </a:ext>
                  </a:extLst>
                </a:gridCol>
              </a:tblGrid>
              <a:tr h="355964">
                <a:tc>
                  <a:txBody>
                    <a:bodyPr/>
                    <a:lstStyle/>
                    <a:p>
                      <a:pPr algn="ctr"/>
                      <a:r>
                        <a:rPr lang="ja-JP" altLang="en-US" sz="1200" b="1" baseline="0">
                          <a:solidFill>
                            <a:schemeClr val="bg1"/>
                          </a:solidFill>
                          <a:latin typeface="+mn-ea"/>
                          <a:ea typeface="+mn-ea"/>
                        </a:rPr>
                        <a:t>事業者名</a:t>
                      </a:r>
                      <a:endParaRPr lang="en-GB"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200" b="1" baseline="0">
                          <a:solidFill>
                            <a:schemeClr val="bg1"/>
                          </a:solidFill>
                          <a:latin typeface="+mn-ea"/>
                          <a:ea typeface="+mn-ea"/>
                        </a:rPr>
                        <a:t>幹事社との関係</a:t>
                      </a:r>
                      <a:endParaRPr lang="en-GB"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200" b="1" baseline="0">
                          <a:solidFill>
                            <a:schemeClr val="bg1"/>
                          </a:solidFill>
                          <a:latin typeface="+mn-ea"/>
                          <a:ea typeface="+mn-ea"/>
                        </a:rPr>
                        <a:t>所在国</a:t>
                      </a:r>
                      <a:endParaRPr lang="en-US" altLang="ja-JP"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200" b="1" baseline="0">
                          <a:solidFill>
                            <a:schemeClr val="bg1"/>
                          </a:solidFill>
                          <a:latin typeface="+mn-ea"/>
                          <a:ea typeface="+mn-ea"/>
                        </a:rPr>
                        <a:t>業務の範囲</a:t>
                      </a:r>
                      <a:endParaRPr lang="en-US" altLang="ja-JP"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200" b="1" baseline="0">
                          <a:solidFill>
                            <a:schemeClr val="bg1"/>
                          </a:solidFill>
                          <a:latin typeface="+mn-ea"/>
                          <a:ea typeface="+mn-ea"/>
                        </a:rPr>
                        <a:t>事業者の専門性</a:t>
                      </a:r>
                      <a:endParaRPr lang="en-US" altLang="ja-JP"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200" b="1" baseline="0">
                          <a:solidFill>
                            <a:schemeClr val="bg1"/>
                          </a:solidFill>
                          <a:latin typeface="+mn-ea"/>
                          <a:ea typeface="+mn-ea"/>
                        </a:rPr>
                        <a:t>現地法人の有無・</a:t>
                      </a:r>
                      <a:endParaRPr lang="en-US" altLang="ja-JP" sz="1200" b="1" baseline="0">
                        <a:solidFill>
                          <a:schemeClr val="bg1"/>
                        </a:solidFill>
                        <a:latin typeface="+mn-ea"/>
                        <a:ea typeface="+mn-ea"/>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200" b="1" baseline="0">
                          <a:solidFill>
                            <a:schemeClr val="bg1"/>
                          </a:solidFill>
                          <a:latin typeface="+mn-ea"/>
                          <a:ea typeface="+mn-ea"/>
                        </a:rPr>
                        <a:t>現地事情に精通した人材</a:t>
                      </a:r>
                      <a:endParaRPr lang="en-US" altLang="ja-JP"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857939">
                <a:tc>
                  <a:txBody>
                    <a:bodyPr/>
                    <a:lstStyle/>
                    <a:p>
                      <a:pPr algn="ctr"/>
                      <a:r>
                        <a:rPr lang="en-US" altLang="ja-JP" sz="1050" b="0" baseline="0">
                          <a:solidFill>
                            <a:schemeClr val="tx2"/>
                          </a:solidFill>
                          <a:latin typeface="+mn-ea"/>
                          <a:ea typeface="+mn-ea"/>
                        </a:rPr>
                        <a:t>A</a:t>
                      </a:r>
                      <a:r>
                        <a:rPr lang="ja-JP" altLang="en-US" sz="1050" b="0" baseline="0">
                          <a:solidFill>
                            <a:schemeClr val="tx2"/>
                          </a:solidFill>
                          <a:latin typeface="+mn-ea"/>
                          <a:ea typeface="+mn-ea"/>
                        </a:rPr>
                        <a:t>社</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幹事法人</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fontAlgn="base">
                        <a:spcBef>
                          <a:spcPct val="20000"/>
                        </a:spcBef>
                        <a:spcAft>
                          <a:spcPct val="0"/>
                        </a:spcAft>
                        <a:buClr>
                          <a:schemeClr val="accent1"/>
                        </a:buClr>
                        <a:buSzPct val="100000"/>
                        <a:buFont typeface="Arial" panose="020B0604020202020204" pitchFamily="34" charset="0"/>
                        <a:buChar char="•"/>
                        <a:tabLst/>
                        <a:defRPr/>
                      </a:pPr>
                      <a:r>
                        <a:rPr kumimoji="1" lang="ja-JP" altLang="en-US" sz="1050" kern="1200" baseline="0" dirty="0">
                          <a:solidFill>
                            <a:schemeClr val="tx2"/>
                          </a:solidFill>
                          <a:latin typeface="+mn-ea"/>
                          <a:ea typeface="+mn-ea"/>
                          <a:cs typeface="+mn-cs"/>
                        </a:rPr>
                        <a:t>プロジェクトの最終意思決定</a:t>
                      </a:r>
                      <a:endParaRPr kumimoji="1" lang="en-US" altLang="ja-JP" sz="1050" kern="1200" baseline="0" dirty="0">
                        <a:solidFill>
                          <a:schemeClr val="tx2"/>
                        </a:solidFill>
                        <a:latin typeface="+mn-ea"/>
                        <a:ea typeface="+mn-ea"/>
                        <a:cs typeface="+mn-cs"/>
                      </a:endParaRPr>
                    </a:p>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ja-JP" altLang="en-US" sz="1050" kern="1200" baseline="0" dirty="0">
                          <a:solidFill>
                            <a:schemeClr val="tx2"/>
                          </a:solidFill>
                          <a:latin typeface="+mn-ea"/>
                          <a:ea typeface="+mn-ea"/>
                          <a:cs typeface="+mn-cs"/>
                        </a:rPr>
                        <a:t>プロジェクトの実行責任者</a:t>
                      </a:r>
                      <a:endParaRPr kumimoji="1" lang="zh-CN" altLang="en-US" sz="1050" kern="1200" baseline="0" dirty="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857939">
                <a:tc>
                  <a:txBody>
                    <a:bodyPr/>
                    <a:lstStyle/>
                    <a:p>
                      <a:pPr algn="ctr"/>
                      <a:r>
                        <a:rPr lang="en-US" altLang="ja-JP" sz="1050" b="0" baseline="0">
                          <a:solidFill>
                            <a:schemeClr val="tx2"/>
                          </a:solidFill>
                          <a:latin typeface="+mn-ea"/>
                          <a:ea typeface="+mn-ea"/>
                        </a:rPr>
                        <a:t>B</a:t>
                      </a:r>
                      <a:r>
                        <a:rPr lang="ja-JP" altLang="en-US" sz="1050" b="0" baseline="0">
                          <a:solidFill>
                            <a:schemeClr val="tx2"/>
                          </a:solidFill>
                          <a:latin typeface="+mn-ea"/>
                          <a:ea typeface="+mn-ea"/>
                        </a:rPr>
                        <a:t>社</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共同申請者</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857939">
                <a:tc>
                  <a:txBody>
                    <a:bodyPr/>
                    <a:lstStyle/>
                    <a:p>
                      <a:pPr algn="ctr"/>
                      <a:r>
                        <a:rPr lang="en-US" altLang="ja-JP" sz="1050" b="0" baseline="0">
                          <a:solidFill>
                            <a:schemeClr val="tx2"/>
                          </a:solidFill>
                          <a:latin typeface="+mn-ea"/>
                          <a:ea typeface="+mn-ea"/>
                        </a:rPr>
                        <a:t>C</a:t>
                      </a:r>
                      <a:r>
                        <a:rPr lang="ja-JP" altLang="en-US" sz="1050" b="0" baseline="0">
                          <a:solidFill>
                            <a:schemeClr val="tx2"/>
                          </a:solidFill>
                          <a:latin typeface="+mn-ea"/>
                          <a:ea typeface="+mn-ea"/>
                        </a:rPr>
                        <a:t>社</a:t>
                      </a: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857939">
                <a:tc>
                  <a:txBody>
                    <a:bodyPr/>
                    <a:lstStyle/>
                    <a:p>
                      <a:pPr algn="ctr"/>
                      <a:r>
                        <a:rPr lang="en-US" altLang="ja-JP" sz="1050" b="0" baseline="0">
                          <a:solidFill>
                            <a:schemeClr val="tx2"/>
                          </a:solidFill>
                          <a:latin typeface="+mn-ea"/>
                          <a:ea typeface="+mn-ea"/>
                        </a:rPr>
                        <a:t>D</a:t>
                      </a:r>
                      <a:r>
                        <a:rPr lang="ja-JP" altLang="en-US" sz="1050" b="0" baseline="0">
                          <a:solidFill>
                            <a:schemeClr val="tx2"/>
                          </a:solidFill>
                          <a:latin typeface="+mn-ea"/>
                          <a:ea typeface="+mn-ea"/>
                        </a:rPr>
                        <a:t>社</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998957324"/>
                  </a:ext>
                </a:extLst>
              </a:tr>
              <a:tr h="857939">
                <a:tc>
                  <a:txBody>
                    <a:bodyPr/>
                    <a:lstStyle/>
                    <a:p>
                      <a:pPr algn="ctr"/>
                      <a:r>
                        <a:rPr lang="en-GB" sz="1050" b="0" baseline="0">
                          <a:solidFill>
                            <a:schemeClr val="tx2"/>
                          </a:solidFill>
                          <a:latin typeface="+mn-ea"/>
                          <a:ea typeface="+mn-ea"/>
                        </a:rPr>
                        <a:t>E</a:t>
                      </a:r>
                      <a:r>
                        <a:rPr lang="ja-JP" altLang="en-US" sz="1050" b="0" baseline="0">
                          <a:solidFill>
                            <a:schemeClr val="tx2"/>
                          </a:solidFill>
                          <a:latin typeface="+mn-ea"/>
                          <a:ea typeface="+mn-ea"/>
                        </a:rPr>
                        <a:t>社</a:t>
                      </a: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再委託先</a:t>
                      </a:r>
                      <a:endParaRPr lang="en-US" altLang="ja-JP" sz="1050" b="0" baseline="0">
                        <a:solidFill>
                          <a:schemeClr val="tx2"/>
                        </a:solidFill>
                        <a:latin typeface="+mn-ea"/>
                        <a:ea typeface="+mn-ea"/>
                      </a:endParaRPr>
                    </a:p>
                    <a:p>
                      <a:pPr algn="ctr"/>
                      <a:r>
                        <a:rPr lang="ja-JP" altLang="en-US" sz="1050" b="0" baseline="0">
                          <a:solidFill>
                            <a:schemeClr val="tx2"/>
                          </a:solidFill>
                          <a:latin typeface="+mn-ea"/>
                          <a:ea typeface="+mn-ea"/>
                        </a:rPr>
                        <a:t>（</a:t>
                      </a:r>
                      <a:r>
                        <a:rPr lang="en-US" altLang="ja-JP" sz="1050" b="0" baseline="0">
                          <a:solidFill>
                            <a:schemeClr val="tx2"/>
                          </a:solidFill>
                          <a:latin typeface="+mn-ea"/>
                          <a:ea typeface="+mn-ea"/>
                        </a:rPr>
                        <a:t>C</a:t>
                      </a:r>
                      <a:r>
                        <a:rPr lang="ja-JP" altLang="en-US" sz="1050" b="0" baseline="0">
                          <a:solidFill>
                            <a:schemeClr val="tx2"/>
                          </a:solidFill>
                          <a:latin typeface="+mn-ea"/>
                          <a:ea typeface="+mn-ea"/>
                        </a:rPr>
                        <a:t>社の委託先）</a:t>
                      </a:r>
                      <a:endParaRPr lang="en-GB"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zh-CN"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a:ea typeface="Meiryo UI"/>
                          <a:cs typeface="+mn-cs"/>
                        </a:rPr>
                        <a:t>XXXXX</a:t>
                      </a:r>
                      <a:endParaRPr kumimoji="1" lang="zh-CN" altLang="en-US" sz="1050" kern="1200" baseline="0" dirty="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bl>
          </a:graphicData>
        </a:graphic>
      </p:graphicFrame>
      <p:sp>
        <p:nvSpPr>
          <p:cNvPr id="8" name="テキスト プレースホルダー 1">
            <a:extLst>
              <a:ext uri="{FF2B5EF4-FFF2-40B4-BE49-F238E27FC236}">
                <a16:creationId xmlns:a16="http://schemas.microsoft.com/office/drawing/2014/main" id="{03387616-1834-3640-D363-89457D4A941F}"/>
              </a:ext>
            </a:extLst>
          </p:cNvPr>
          <p:cNvSpPr>
            <a:spLocks noGrp="1"/>
          </p:cNvSpPr>
          <p:nvPr>
            <p:ph type="body" sz="quarter" idx="15"/>
          </p:nvPr>
        </p:nvSpPr>
        <p:spPr>
          <a:xfrm>
            <a:off x="512291" y="511472"/>
            <a:ext cx="8891587" cy="604071"/>
          </a:xfrm>
        </p:spPr>
        <p:txBody>
          <a:bodyPr/>
          <a:lstStyle/>
          <a:p>
            <a:r>
              <a:rPr kumimoji="1" lang="ja-JP" altLang="en-US"/>
              <a:t>（スライドの内容を簡潔に記載してください）</a:t>
            </a:r>
            <a:endParaRPr kumimoji="1" lang="en-GB" altLang="ja-JP"/>
          </a:p>
        </p:txBody>
      </p:sp>
      <p:sp>
        <p:nvSpPr>
          <p:cNvPr id="9" name="テキスト プレースホルダー 3">
            <a:extLst>
              <a:ext uri="{FF2B5EF4-FFF2-40B4-BE49-F238E27FC236}">
                <a16:creationId xmlns:a16="http://schemas.microsoft.com/office/drawing/2014/main" id="{AE199D90-C50C-510E-9996-48F92BD88C30}"/>
              </a:ext>
            </a:extLst>
          </p:cNvPr>
          <p:cNvSpPr>
            <a:spLocks noGrp="1"/>
          </p:cNvSpPr>
          <p:nvPr>
            <p:ph type="body" sz="quarter" idx="17"/>
          </p:nvPr>
        </p:nvSpPr>
        <p:spPr>
          <a:xfrm>
            <a:off x="512291" y="246744"/>
            <a:ext cx="8891587" cy="252061"/>
          </a:xfrm>
        </p:spPr>
        <p:txBody>
          <a:bodyPr/>
          <a:lstStyle/>
          <a:p>
            <a:r>
              <a:rPr kumimoji="1" lang="en-GB" altLang="ja-JP" dirty="0"/>
              <a:t>3-6. </a:t>
            </a:r>
            <a:r>
              <a:rPr kumimoji="1" lang="ja-JP" altLang="en-US" dirty="0"/>
              <a:t>実施体制等 </a:t>
            </a:r>
            <a:r>
              <a:rPr kumimoji="1" lang="en-US" altLang="ja-JP" dirty="0"/>
              <a:t>2/9</a:t>
            </a:r>
            <a:endParaRPr kumimoji="1" lang="en-GB" altLang="ja-JP" dirty="0"/>
          </a:p>
        </p:txBody>
      </p:sp>
      <p:sp>
        <p:nvSpPr>
          <p:cNvPr id="20" name="正方形/長方形 19">
            <a:extLst>
              <a:ext uri="{FF2B5EF4-FFF2-40B4-BE49-F238E27FC236}">
                <a16:creationId xmlns:a16="http://schemas.microsoft.com/office/drawing/2014/main" id="{72E32F0F-B466-69DF-5CEA-C6D4A49EAE8E}"/>
              </a:ext>
            </a:extLst>
          </p:cNvPr>
          <p:cNvSpPr/>
          <p:nvPr/>
        </p:nvSpPr>
        <p:spPr>
          <a:xfrm>
            <a:off x="510776" y="1495322"/>
            <a:ext cx="1584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実施体制概要等</a:t>
            </a:r>
          </a:p>
        </p:txBody>
      </p:sp>
      <p:grpSp>
        <p:nvGrpSpPr>
          <p:cNvPr id="72" name="グループ化 71">
            <a:extLst>
              <a:ext uri="{FF2B5EF4-FFF2-40B4-BE49-F238E27FC236}">
                <a16:creationId xmlns:a16="http://schemas.microsoft.com/office/drawing/2014/main" id="{2FFCB88E-F966-D19A-5D92-BA239EA1E5AE}"/>
              </a:ext>
            </a:extLst>
          </p:cNvPr>
          <p:cNvGrpSpPr/>
          <p:nvPr/>
        </p:nvGrpSpPr>
        <p:grpSpPr>
          <a:xfrm>
            <a:off x="512779" y="5949"/>
            <a:ext cx="6320145" cy="216000"/>
            <a:chOff x="512779" y="5949"/>
            <a:chExt cx="6320145" cy="216000"/>
          </a:xfrm>
        </p:grpSpPr>
        <p:sp>
          <p:nvSpPr>
            <p:cNvPr id="73" name="正方形/長方形 72">
              <a:extLst>
                <a:ext uri="{FF2B5EF4-FFF2-40B4-BE49-F238E27FC236}">
                  <a16:creationId xmlns:a16="http://schemas.microsoft.com/office/drawing/2014/main" id="{A3695821-F448-33BA-0B24-52B653DD8E1D}"/>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4" name="正方形/長方形 73">
              <a:extLst>
                <a:ext uri="{FF2B5EF4-FFF2-40B4-BE49-F238E27FC236}">
                  <a16:creationId xmlns:a16="http://schemas.microsoft.com/office/drawing/2014/main" id="{4770083C-8870-34A0-23D3-99785BF8E76D}"/>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75" name="正方形/長方形 74">
              <a:extLst>
                <a:ext uri="{FF2B5EF4-FFF2-40B4-BE49-F238E27FC236}">
                  <a16:creationId xmlns:a16="http://schemas.microsoft.com/office/drawing/2014/main" id="{D65B823A-F54A-CEDC-34C0-0D1DBAE0E564}"/>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76" name="正方形/長方形 75">
              <a:extLst>
                <a:ext uri="{FF2B5EF4-FFF2-40B4-BE49-F238E27FC236}">
                  <a16:creationId xmlns:a16="http://schemas.microsoft.com/office/drawing/2014/main" id="{C82FBC79-DDC4-5D6C-2B25-B3D483D99A07}"/>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D1EF701E-B8E7-BAB2-E2C8-00DF55FFAEA1}"/>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E8885F91-48E4-B026-88F7-545B58CEFCD4}"/>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F7783248-28B4-7862-740C-62C7C880F7F2}"/>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F39E311E-58FD-A823-198E-305674A2C0FF}"/>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A3CB2544-2694-BE66-4B39-4B7DCB098824}"/>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062DE2C4-C158-9525-DAE3-5B7B344D5AB3}"/>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DDCAD317-E584-A17B-7984-D715E0BEE23B}"/>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0B8DB861-DDD3-0E7C-F776-10419B94DEEB}"/>
                </a:ext>
              </a:extLst>
            </p:cNvPr>
            <p:cNvSpPr/>
            <p:nvPr/>
          </p:nvSpPr>
          <p:spPr>
            <a:xfrm>
              <a:off x="432558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11</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14984586-62DB-7D2C-C825-7F5DC71EE886}"/>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dirty="0">
                  <a:solidFill>
                    <a:srgbClr val="575757"/>
                  </a:solidFill>
                  <a:latin typeface="Meiryo UI" panose="020B0604030504040204" pitchFamily="50" charset="-128"/>
                  <a:ea typeface="Meiryo UI" panose="020B0604030504040204" pitchFamily="50" charset="-128"/>
                </a:rPr>
                <a:t>12</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B73F6031-7A24-09C5-9C0B-8FD1C2C22EAE}"/>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C37CF6CC-9237-F60D-4570-A12A908D381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03645409-D9BD-B1B8-1244-694E845CD465}"/>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CCE460BF-1E49-3C6B-E2B5-045AB3F6C74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BA58167C-48D5-92C9-55D5-DFCF3332F9A8}"/>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BF4C083F-D12A-B9FD-89AD-89ED8F0AD47B}"/>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30715096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E777E5D-A942-59CA-030A-C56B4C6EC6D9}"/>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139A7C2-AB4A-FD07-24E3-6E23B00AD7CF}"/>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3/9</a:t>
            </a:r>
            <a:endParaRPr kumimoji="1" lang="en-GB" altLang="ja-JP" dirty="0"/>
          </a:p>
        </p:txBody>
      </p:sp>
      <p:grpSp>
        <p:nvGrpSpPr>
          <p:cNvPr id="5" name="グループ化 4">
            <a:extLst>
              <a:ext uri="{FF2B5EF4-FFF2-40B4-BE49-F238E27FC236}">
                <a16:creationId xmlns:a16="http://schemas.microsoft.com/office/drawing/2014/main" id="{735608F6-765B-9C65-1AE5-8B3AA08EC59A}"/>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BA5795BB-F553-9C7E-C617-ECC637BDDF9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24144BFF-960C-5A32-A5F0-600A5D6325AF}"/>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DDAD646C-1DC4-94A7-DFB9-D87B2C715FCD}"/>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6FFB0262-0D14-5115-80B1-B244A10E3770}"/>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6B1482B0-27EA-FCB0-6594-2D46CB944C0D}"/>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652E861C-67A1-4433-FF68-A93086358BE6}"/>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1924D7E-06EB-E374-6576-25E703A8FF4C}"/>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6411744C-FCB0-7A64-C2BA-359A9F64D844}"/>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109A84DA-5187-F5E3-BF1B-999FFB675D8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254B4035-4E28-78E4-E48E-9136E950E99C}"/>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66566EA9-F8A5-7E31-512E-4D27A13FC8C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9D0C5107-4BD0-4F74-30E3-E7090C0AC0DE}"/>
                </a:ext>
              </a:extLst>
            </p:cNvPr>
            <p:cNvSpPr/>
            <p:nvPr/>
          </p:nvSpPr>
          <p:spPr>
            <a:xfrm>
              <a:off x="432558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5D07D927-29CC-D37A-FCC9-593E3C4EDE02}"/>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DC8CEE89-CFCD-4426-868E-EEE5FC72598B}"/>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1B89386D-92A7-A82D-762C-5F08EDEF8023}"/>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5539F8DC-B537-6115-5546-8DD984D478E7}"/>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911560E7-9373-C908-45C1-EEEC6776E5D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3663A0D6-3541-9DBA-C040-DD9468AD805E}"/>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3BFCE258-8B2B-49A7-AECE-5C62F8B37E0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4" name="正方形/長方形 33">
            <a:extLst>
              <a:ext uri="{FF2B5EF4-FFF2-40B4-BE49-F238E27FC236}">
                <a16:creationId xmlns:a16="http://schemas.microsoft.com/office/drawing/2014/main" id="{014122EA-E8A4-BC94-8D31-CE96C2BE1C0B}"/>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における</a:t>
            </a:r>
            <a:r>
              <a:rPr kumimoji="1" lang="zh-TW" altLang="en-US" sz="1200" b="1">
                <a:solidFill>
                  <a:schemeClr val="tx2"/>
                </a:solidFill>
                <a:latin typeface="Meiryo UI" panose="020B0604030504040204" pitchFamily="50" charset="-128"/>
                <a:ea typeface="Meiryo UI" panose="020B0604030504040204" pitchFamily="50" charset="-128"/>
              </a:rPr>
              <a:t>申請者（幹事法人）</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3" name="表 2">
            <a:extLst>
              <a:ext uri="{FF2B5EF4-FFF2-40B4-BE49-F238E27FC236}">
                <a16:creationId xmlns:a16="http://schemas.microsoft.com/office/drawing/2014/main" id="{49C88CF2-5201-5179-6D6C-61D6B2B28460}"/>
              </a:ext>
            </a:extLst>
          </p:cNvPr>
          <p:cNvGraphicFramePr>
            <a:graphicFrameLocks noGrp="1"/>
          </p:cNvGraphicFramePr>
          <p:nvPr>
            <p:extLst>
              <p:ext uri="{D42A27DB-BD31-4B8C-83A1-F6EECF244321}">
                <p14:modId xmlns:p14="http://schemas.microsoft.com/office/powerpoint/2010/main" val="3697455324"/>
              </p:ext>
            </p:extLst>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C</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25" name="正方形/長方形 24">
            <a:extLst>
              <a:ext uri="{FF2B5EF4-FFF2-40B4-BE49-F238E27FC236}">
                <a16:creationId xmlns:a16="http://schemas.microsoft.com/office/drawing/2014/main" id="{2C36E557-0376-2F63-2316-2BC2E1E58708}"/>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B</a:t>
            </a:r>
            <a:r>
              <a:rPr lang="ja-JP" altLang="en-US" sz="1200" i="0" u="none" strike="noStrike">
                <a:solidFill>
                  <a:schemeClr val="tx1"/>
                </a:solidFill>
                <a:effectLst/>
                <a:latin typeface="Meiryo UI" panose="020B0604030504040204" pitchFamily="50" charset="-128"/>
                <a:ea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C</a:t>
            </a:r>
            <a:r>
              <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氏</a:t>
            </a:r>
          </a:p>
        </p:txBody>
      </p:sp>
      <p:sp>
        <p:nvSpPr>
          <p:cNvPr id="26" name="正方形/長方形 25">
            <a:extLst>
              <a:ext uri="{FF2B5EF4-FFF2-40B4-BE49-F238E27FC236}">
                <a16:creationId xmlns:a16="http://schemas.microsoft.com/office/drawing/2014/main" id="{9302C2A3-CE45-45B3-6356-C7C5F1A29654}"/>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27" name="正方形/長方形 26">
            <a:extLst>
              <a:ext uri="{FF2B5EF4-FFF2-40B4-BE49-F238E27FC236}">
                <a16:creationId xmlns:a16="http://schemas.microsoft.com/office/drawing/2014/main" id="{84F44849-567F-EBE9-2235-04D5D9D813C5}"/>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28" name="コネクタ: カギ線 27">
            <a:extLst>
              <a:ext uri="{FF2B5EF4-FFF2-40B4-BE49-F238E27FC236}">
                <a16:creationId xmlns:a16="http://schemas.microsoft.com/office/drawing/2014/main" id="{302CCF00-906E-F7B3-88A8-A028C9E5AADE}"/>
              </a:ext>
            </a:extLst>
          </p:cNvPr>
          <p:cNvCxnSpPr>
            <a:cxnSpLocks/>
            <a:stCxn id="25" idx="3"/>
            <a:endCxn id="27"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29" name="直線矢印コネクタ 28">
            <a:extLst>
              <a:ext uri="{FF2B5EF4-FFF2-40B4-BE49-F238E27FC236}">
                <a16:creationId xmlns:a16="http://schemas.microsoft.com/office/drawing/2014/main" id="{67D65E9A-8A17-7EE1-1306-079D64DFDD87}"/>
              </a:ext>
            </a:extLst>
          </p:cNvPr>
          <p:cNvCxnSpPr>
            <a:cxnSpLocks/>
            <a:stCxn id="25" idx="3"/>
            <a:endCxn id="26"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30" name="正方形/長方形 29">
            <a:extLst>
              <a:ext uri="{FF2B5EF4-FFF2-40B4-BE49-F238E27FC236}">
                <a16:creationId xmlns:a16="http://schemas.microsoft.com/office/drawing/2014/main" id="{9A196C30-E406-2E78-F5EE-3F14AF43B1A2}"/>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A401C053-8ABD-5950-7A6E-E8EB7C2ADAA5}"/>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A</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4FD7589C-ACE7-BA95-1CBF-841C4299BFF4}"/>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33" name="直線矢印コネクタ 32">
            <a:extLst>
              <a:ext uri="{FF2B5EF4-FFF2-40B4-BE49-F238E27FC236}">
                <a16:creationId xmlns:a16="http://schemas.microsoft.com/office/drawing/2014/main" id="{4C61AD9B-2D3E-F14C-507B-368BD594490E}"/>
              </a:ext>
            </a:extLst>
          </p:cNvPr>
          <p:cNvCxnSpPr>
            <a:cxnSpLocks/>
            <a:stCxn id="31" idx="3"/>
            <a:endCxn id="25"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35" name="正方形/長方形 34">
            <a:extLst>
              <a:ext uri="{FF2B5EF4-FFF2-40B4-BE49-F238E27FC236}">
                <a16:creationId xmlns:a16="http://schemas.microsoft.com/office/drawing/2014/main" id="{9F1248E8-D820-CB31-C46E-E184D686F46C}"/>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6207CFAB-2FB1-FDB3-B785-17B0BAC244A6}"/>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C0503EC7-B4FB-F8FB-28C4-537ED59543FC}"/>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38" name="正方形/長方形 37">
            <a:extLst>
              <a:ext uri="{FF2B5EF4-FFF2-40B4-BE49-F238E27FC236}">
                <a16:creationId xmlns:a16="http://schemas.microsoft.com/office/drawing/2014/main" id="{3C4DA1AE-A276-D6B6-496D-579D0C191A6B}"/>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39" name="直線矢印コネクタ 38">
            <a:extLst>
              <a:ext uri="{FF2B5EF4-FFF2-40B4-BE49-F238E27FC236}">
                <a16:creationId xmlns:a16="http://schemas.microsoft.com/office/drawing/2014/main" id="{0A854FDA-CCA1-D63C-58A2-AF3B0BB648BD}"/>
              </a:ext>
            </a:extLst>
          </p:cNvPr>
          <p:cNvCxnSpPr>
            <a:cxnSpLocks/>
            <a:stCxn id="25" idx="2"/>
            <a:endCxn id="38"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802466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E777E5D-A942-59CA-030A-C56B4C6EC6D9}"/>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139A7C2-AB4A-FD07-24E3-6E23B00AD7CF}"/>
              </a:ext>
            </a:extLst>
          </p:cNvPr>
          <p:cNvSpPr>
            <a:spLocks noGrp="1"/>
          </p:cNvSpPr>
          <p:nvPr>
            <p:ph type="body" sz="quarter" idx="17"/>
          </p:nvPr>
        </p:nvSpPr>
        <p:spPr/>
        <p:txBody>
          <a:bodyPr/>
          <a:lstStyle/>
          <a:p>
            <a:r>
              <a:rPr kumimoji="1" lang="en-GB" altLang="ja-JP"/>
              <a:t>3-6. </a:t>
            </a:r>
            <a:r>
              <a:rPr kumimoji="1" lang="ja-JP" altLang="en-US"/>
              <a:t>実施体制等 </a:t>
            </a:r>
            <a:r>
              <a:rPr kumimoji="1" lang="en-US" altLang="ja-JP"/>
              <a:t>4/9</a:t>
            </a:r>
            <a:endParaRPr kumimoji="1" lang="en-GB" altLang="ja-JP"/>
          </a:p>
        </p:txBody>
      </p:sp>
      <p:grpSp>
        <p:nvGrpSpPr>
          <p:cNvPr id="5" name="グループ化 4">
            <a:extLst>
              <a:ext uri="{FF2B5EF4-FFF2-40B4-BE49-F238E27FC236}">
                <a16:creationId xmlns:a16="http://schemas.microsoft.com/office/drawing/2014/main" id="{735608F6-765B-9C65-1AE5-8B3AA08EC59A}"/>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BA5795BB-F553-9C7E-C617-ECC637BDDF9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24144BFF-960C-5A32-A5F0-600A5D6325AF}"/>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DDAD646C-1DC4-94A7-DFB9-D87B2C715FCD}"/>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6FFB0262-0D14-5115-80B1-B244A10E3770}"/>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6B1482B0-27EA-FCB0-6594-2D46CB944C0D}"/>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652E861C-67A1-4433-FF68-A93086358BE6}"/>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1924D7E-06EB-E374-6576-25E703A8FF4C}"/>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6411744C-FCB0-7A64-C2BA-359A9F64D844}"/>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109A84DA-5187-F5E3-BF1B-999FFB675D8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254B4035-4E28-78E4-E48E-9136E950E99C}"/>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66566EA9-F8A5-7E31-512E-4D27A13FC8C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9D0C5107-4BD0-4F74-30E3-E7090C0AC0DE}"/>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11</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5D07D927-29CC-D37A-FCC9-593E3C4EDE02}"/>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DC8CEE89-CFCD-4426-868E-EEE5FC72598B}"/>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1B89386D-92A7-A82D-762C-5F08EDEF8023}"/>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5539F8DC-B537-6115-5546-8DD984D478E7}"/>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911560E7-9373-C908-45C1-EEEC6776E5D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3663A0D6-3541-9DBA-C040-DD9468AD805E}"/>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3BFCE258-8B2B-49A7-AECE-5C62F8B37E0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4" name="正方形/長方形 33">
            <a:extLst>
              <a:ext uri="{FF2B5EF4-FFF2-40B4-BE49-F238E27FC236}">
                <a16:creationId xmlns:a16="http://schemas.microsoft.com/office/drawing/2014/main" id="{014122EA-E8A4-BC94-8D31-CE96C2BE1C0B}"/>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における</a:t>
            </a:r>
            <a:r>
              <a:rPr kumimoji="1" lang="zh-TW" altLang="en-US" sz="1200" b="1">
                <a:solidFill>
                  <a:schemeClr val="tx2"/>
                </a:solidFill>
                <a:latin typeface="Meiryo UI" panose="020B0604030504040204" pitchFamily="50" charset="-128"/>
                <a:ea typeface="Meiryo UI" panose="020B0604030504040204" pitchFamily="50" charset="-128"/>
              </a:rPr>
              <a:t>申請者（</a:t>
            </a:r>
            <a:r>
              <a:rPr kumimoji="1" lang="ja-JP" altLang="en-US" sz="1200" b="1">
                <a:solidFill>
                  <a:schemeClr val="tx2"/>
                </a:solidFill>
                <a:latin typeface="Meiryo UI" panose="020B0604030504040204" pitchFamily="50" charset="-128"/>
                <a:ea typeface="Meiryo UI" panose="020B0604030504040204" pitchFamily="50" charset="-128"/>
              </a:rPr>
              <a:t>共同申請者</a:t>
            </a:r>
            <a:r>
              <a:rPr kumimoji="1" lang="zh-TW" altLang="en-US"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73" name="表 72">
            <a:extLst>
              <a:ext uri="{FF2B5EF4-FFF2-40B4-BE49-F238E27FC236}">
                <a16:creationId xmlns:a16="http://schemas.microsoft.com/office/drawing/2014/main" id="{386DBF20-9375-78FB-9A3A-2076C597700D}"/>
              </a:ext>
            </a:extLst>
          </p:cNvPr>
          <p:cNvGraphicFramePr>
            <a:graphicFrameLocks noGrp="1"/>
          </p:cNvGraphicFramePr>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5720" indent="0" algn="l" rtl="0" eaLnBrk="1" fontAlgn="ctr" latinLnBrk="0" hangingPunct="1">
                        <a:spcBef>
                          <a:spcPts val="0"/>
                        </a:spcBef>
                        <a:spcAft>
                          <a:spcPts val="0"/>
                        </a:spcAft>
                        <a:buFont typeface="Arial" panose="020B0604020202020204" pitchFamily="34" charset="0"/>
                        <a:buNone/>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Y</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Z</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76" name="正方形/長方形 75">
            <a:extLst>
              <a:ext uri="{FF2B5EF4-FFF2-40B4-BE49-F238E27FC236}">
                <a16:creationId xmlns:a16="http://schemas.microsoft.com/office/drawing/2014/main" id="{F09AC720-6CB1-65C6-0001-89E417B1584B}"/>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Y</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Z</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77" name="正方形/長方形 76">
            <a:extLst>
              <a:ext uri="{FF2B5EF4-FFF2-40B4-BE49-F238E27FC236}">
                <a16:creationId xmlns:a16="http://schemas.microsoft.com/office/drawing/2014/main" id="{B65C1FA8-773E-E484-1FB1-30539ABD6C29}"/>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78" name="正方形/長方形 77">
            <a:extLst>
              <a:ext uri="{FF2B5EF4-FFF2-40B4-BE49-F238E27FC236}">
                <a16:creationId xmlns:a16="http://schemas.microsoft.com/office/drawing/2014/main" id="{9139ADD5-E41A-DAB8-FAD4-3B5B360951C6}"/>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80" name="コネクタ: カギ線 79">
            <a:extLst>
              <a:ext uri="{FF2B5EF4-FFF2-40B4-BE49-F238E27FC236}">
                <a16:creationId xmlns:a16="http://schemas.microsoft.com/office/drawing/2014/main" id="{95C76887-4493-EA73-5743-46A871F7B415}"/>
              </a:ext>
            </a:extLst>
          </p:cNvPr>
          <p:cNvCxnSpPr>
            <a:cxnSpLocks/>
            <a:stCxn id="76" idx="3"/>
            <a:endCxn id="78"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81" name="直線矢印コネクタ 80">
            <a:extLst>
              <a:ext uri="{FF2B5EF4-FFF2-40B4-BE49-F238E27FC236}">
                <a16:creationId xmlns:a16="http://schemas.microsoft.com/office/drawing/2014/main" id="{6AFE824D-EDC2-22ED-9D44-5E035711904D}"/>
              </a:ext>
            </a:extLst>
          </p:cNvPr>
          <p:cNvCxnSpPr>
            <a:cxnSpLocks/>
            <a:stCxn id="76" idx="3"/>
            <a:endCxn id="77"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84" name="正方形/長方形 83">
            <a:extLst>
              <a:ext uri="{FF2B5EF4-FFF2-40B4-BE49-F238E27FC236}">
                <a16:creationId xmlns:a16="http://schemas.microsoft.com/office/drawing/2014/main" id="{CD3F876A-CE10-BF37-3BC9-64F96E01B484}"/>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85" name="直線矢印コネクタ 84">
            <a:extLst>
              <a:ext uri="{FF2B5EF4-FFF2-40B4-BE49-F238E27FC236}">
                <a16:creationId xmlns:a16="http://schemas.microsoft.com/office/drawing/2014/main" id="{30EFCAA0-109F-0B8F-DD88-B719291835B5}"/>
              </a:ext>
            </a:extLst>
          </p:cNvPr>
          <p:cNvCxnSpPr>
            <a:cxnSpLocks/>
            <a:endCxn id="76"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86" name="正方形/長方形 85">
            <a:extLst>
              <a:ext uri="{FF2B5EF4-FFF2-40B4-BE49-F238E27FC236}">
                <a16:creationId xmlns:a16="http://schemas.microsoft.com/office/drawing/2014/main" id="{7A7DE532-F4D7-D65F-8C5A-C911C9CE86BC}"/>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4D25263D-CB81-D45C-A825-1E7CC76E1955}"/>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91C72FC1-786D-BF41-5683-06FF8288336E}"/>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正方形/長方形 88">
            <a:extLst>
              <a:ext uri="{FF2B5EF4-FFF2-40B4-BE49-F238E27FC236}">
                <a16:creationId xmlns:a16="http://schemas.microsoft.com/office/drawing/2014/main" id="{8F02C918-AED9-99D5-9F55-FA16089C68F7}"/>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90" name="直線矢印コネクタ 89">
            <a:extLst>
              <a:ext uri="{FF2B5EF4-FFF2-40B4-BE49-F238E27FC236}">
                <a16:creationId xmlns:a16="http://schemas.microsoft.com/office/drawing/2014/main" id="{A1DF9136-641E-0D2C-9F0D-7754DB5C8A7A}"/>
              </a:ext>
            </a:extLst>
          </p:cNvPr>
          <p:cNvCxnSpPr>
            <a:cxnSpLocks/>
            <a:stCxn id="76" idx="2"/>
            <a:endCxn id="89"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43" name="正方形/長方形 42">
            <a:extLst>
              <a:ext uri="{FF2B5EF4-FFF2-40B4-BE49-F238E27FC236}">
                <a16:creationId xmlns:a16="http://schemas.microsoft.com/office/drawing/2014/main" id="{B6769264-6A51-D298-AA3C-76328F894232}"/>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B2D6F50E-2DDD-52F5-70BB-7141AF43A970}"/>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6733323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E3E70B1-DB8C-C1ED-144B-2CAE53BCB504}"/>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F86D649-CDAE-9743-3FD9-04D3B11AB05A}"/>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5EC00AB7-405C-D89B-739B-E68DD33A7A56}"/>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5/9</a:t>
            </a:r>
            <a:endParaRPr kumimoji="1" lang="en-GB" altLang="ja-JP" dirty="0"/>
          </a:p>
        </p:txBody>
      </p:sp>
      <p:sp>
        <p:nvSpPr>
          <p:cNvPr id="5" name="正方形/長方形 4">
            <a:extLst>
              <a:ext uri="{FF2B5EF4-FFF2-40B4-BE49-F238E27FC236}">
                <a16:creationId xmlns:a16="http://schemas.microsoft.com/office/drawing/2014/main" id="{FD1D955B-EA7A-EC36-3CA1-1E66499E0F25}"/>
              </a:ext>
            </a:extLst>
          </p:cNvPr>
          <p:cNvSpPr/>
          <p:nvPr/>
        </p:nvSpPr>
        <p:spPr>
          <a:xfrm>
            <a:off x="510777" y="1495322"/>
            <a:ext cx="1584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実証実施体制図</a:t>
            </a:r>
          </a:p>
        </p:txBody>
      </p:sp>
      <p:sp>
        <p:nvSpPr>
          <p:cNvPr id="27" name="正方形/長方形 26">
            <a:extLst>
              <a:ext uri="{FF2B5EF4-FFF2-40B4-BE49-F238E27FC236}">
                <a16:creationId xmlns:a16="http://schemas.microsoft.com/office/drawing/2014/main" id="{398AAA71-9A05-96A3-2BC2-5A7ED29E9416}"/>
              </a:ext>
            </a:extLst>
          </p:cNvPr>
          <p:cNvSpPr/>
          <p:nvPr/>
        </p:nvSpPr>
        <p:spPr>
          <a:xfrm>
            <a:off x="719964" y="2715711"/>
            <a:ext cx="1818106" cy="578580"/>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A</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（幹事法人）</a:t>
            </a:r>
            <a:endParaRPr kumimoji="1" lang="en-US" altLang="ja-JP" sz="1200" b="1">
              <a:solidFill>
                <a:schemeClr val="tx1"/>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67718900-E899-4308-DAE3-8AD6FA39EB44}"/>
              </a:ext>
            </a:extLst>
          </p:cNvPr>
          <p:cNvSpPr/>
          <p:nvPr/>
        </p:nvSpPr>
        <p:spPr>
          <a:xfrm>
            <a:off x="719964" y="5107889"/>
            <a:ext cx="1803253"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B</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（共同申請者）</a:t>
            </a:r>
          </a:p>
        </p:txBody>
      </p:sp>
      <p:sp>
        <p:nvSpPr>
          <p:cNvPr id="38" name="正方形/長方形 37">
            <a:extLst>
              <a:ext uri="{FF2B5EF4-FFF2-40B4-BE49-F238E27FC236}">
                <a16:creationId xmlns:a16="http://schemas.microsoft.com/office/drawing/2014/main" id="{B442BA57-6A72-DB79-2A87-3C8FBE6C277C}"/>
              </a:ext>
            </a:extLst>
          </p:cNvPr>
          <p:cNvSpPr/>
          <p:nvPr/>
        </p:nvSpPr>
        <p:spPr>
          <a:xfrm>
            <a:off x="2932097" y="2715711"/>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C</a:t>
            </a:r>
            <a:r>
              <a:rPr kumimoji="1" lang="ja-JP" altLang="en-US" sz="1200" b="1">
                <a:solidFill>
                  <a:schemeClr val="tx1"/>
                </a:solidFill>
                <a:latin typeface="Meiryo UI" panose="020B0604030504040204" pitchFamily="50" charset="-128"/>
                <a:ea typeface="Meiryo UI" panose="020B0604030504040204" pitchFamily="50" charset="-128"/>
              </a:rPr>
              <a:t>社</a:t>
            </a:r>
          </a:p>
        </p:txBody>
      </p:sp>
      <p:grpSp>
        <p:nvGrpSpPr>
          <p:cNvPr id="80" name="グループ化 79">
            <a:extLst>
              <a:ext uri="{FF2B5EF4-FFF2-40B4-BE49-F238E27FC236}">
                <a16:creationId xmlns:a16="http://schemas.microsoft.com/office/drawing/2014/main" id="{AB92C8F4-DDCA-0C0D-2426-5ECBD62E2B59}"/>
              </a:ext>
            </a:extLst>
          </p:cNvPr>
          <p:cNvGrpSpPr/>
          <p:nvPr/>
        </p:nvGrpSpPr>
        <p:grpSpPr>
          <a:xfrm>
            <a:off x="512779" y="5949"/>
            <a:ext cx="6320145" cy="216000"/>
            <a:chOff x="512779" y="5949"/>
            <a:chExt cx="6320145" cy="216000"/>
          </a:xfrm>
        </p:grpSpPr>
        <p:sp>
          <p:nvSpPr>
            <p:cNvPr id="81" name="正方形/長方形 80">
              <a:extLst>
                <a:ext uri="{FF2B5EF4-FFF2-40B4-BE49-F238E27FC236}">
                  <a16:creationId xmlns:a16="http://schemas.microsoft.com/office/drawing/2014/main" id="{16D124AC-6DB0-EFE9-156A-339CAE4937D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2" name="正方形/長方形 81">
              <a:extLst>
                <a:ext uri="{FF2B5EF4-FFF2-40B4-BE49-F238E27FC236}">
                  <a16:creationId xmlns:a16="http://schemas.microsoft.com/office/drawing/2014/main" id="{A519BC21-428D-56B7-DC6C-9BF24ED95D20}"/>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4" name="正方形/長方形 83">
              <a:extLst>
                <a:ext uri="{FF2B5EF4-FFF2-40B4-BE49-F238E27FC236}">
                  <a16:creationId xmlns:a16="http://schemas.microsoft.com/office/drawing/2014/main" id="{79E4FEFA-94D6-C331-2562-B6B8DD3D641E}"/>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dirty="0">
                  <a:solidFill>
                    <a:srgbClr val="575757"/>
                  </a:solidFill>
                  <a:latin typeface="Meiryo UI" panose="020B0604030504040204" pitchFamily="50" charset="-128"/>
                  <a:ea typeface="Meiryo UI" panose="020B0604030504040204" pitchFamily="50" charset="-128"/>
                </a:rPr>
                <a:t>2</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57194C0C-6E73-20AC-808A-0F9B7EA6DE53}"/>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828F41F3-0CCB-E829-D988-3C7D7CBF7F67}"/>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24A37E78-34CE-3C5B-BFB4-C5E2B91C1337}"/>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DD92C676-E690-ED72-119A-6340AF6831A6}"/>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CB9E252A-64E9-188E-6483-615790940B04}"/>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153AC313-BF31-9985-E9A2-FFF8CFC3DE30}"/>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8B705831-3861-67B4-9436-EBEFC388B985}"/>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CA48A098-A44C-BCBC-7993-AC89FB0FBFC4}"/>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BE116F0B-CF19-27B9-3EEC-53FA9E582E3A}"/>
                </a:ext>
              </a:extLst>
            </p:cNvPr>
            <p:cNvSpPr/>
            <p:nvPr/>
          </p:nvSpPr>
          <p:spPr>
            <a:xfrm>
              <a:off x="432558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11</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248FE437-0C6F-3872-28DA-7242912672F0}"/>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7F0697B7-3AB9-0315-6178-5D94F4DD1F4D}"/>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55CDEDDF-A4EA-9062-F43C-358215D8E313}"/>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D5DEBEEE-177B-607B-230A-5B91501E9A6A}"/>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08BDC6A4-FF29-DACF-8452-D254D7A689AE}"/>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FA6CFDA6-2354-FEA0-7429-68B752F0B1AE}"/>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5F737DA7-7DDE-E8B0-623E-43F6C8280F9F}"/>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cxnSp>
        <p:nvCxnSpPr>
          <p:cNvPr id="21" name="直線コネクタ 20">
            <a:extLst>
              <a:ext uri="{FF2B5EF4-FFF2-40B4-BE49-F238E27FC236}">
                <a16:creationId xmlns:a16="http://schemas.microsoft.com/office/drawing/2014/main" id="{6DD5E0DD-F482-DC71-5069-B95317C7285C}"/>
              </a:ext>
            </a:extLst>
          </p:cNvPr>
          <p:cNvCxnSpPr>
            <a:cxnSpLocks/>
            <a:stCxn id="38" idx="1"/>
            <a:endCxn id="27" idx="3"/>
          </p:cNvCxnSpPr>
          <p:nvPr/>
        </p:nvCxnSpPr>
        <p:spPr>
          <a:xfrm flipH="1">
            <a:off x="2538070" y="3005001"/>
            <a:ext cx="394027"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29" name="正方形/長方形 28">
            <a:extLst>
              <a:ext uri="{FF2B5EF4-FFF2-40B4-BE49-F238E27FC236}">
                <a16:creationId xmlns:a16="http://schemas.microsoft.com/office/drawing/2014/main" id="{2410412D-10CD-C339-7601-171EA02545D5}"/>
              </a:ext>
            </a:extLst>
          </p:cNvPr>
          <p:cNvSpPr/>
          <p:nvPr/>
        </p:nvSpPr>
        <p:spPr>
          <a:xfrm>
            <a:off x="2932097" y="4241738"/>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D</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34" name="直線コネクタ 82">
            <a:extLst>
              <a:ext uri="{FF2B5EF4-FFF2-40B4-BE49-F238E27FC236}">
                <a16:creationId xmlns:a16="http://schemas.microsoft.com/office/drawing/2014/main" id="{1A53C186-5D46-33AE-697E-A5CA544C6366}"/>
              </a:ext>
            </a:extLst>
          </p:cNvPr>
          <p:cNvCxnSpPr>
            <a:cxnSpLocks/>
            <a:stCxn id="27" idx="3"/>
            <a:endCxn id="29" idx="1"/>
          </p:cNvCxnSpPr>
          <p:nvPr/>
        </p:nvCxnSpPr>
        <p:spPr>
          <a:xfrm>
            <a:off x="2538070" y="3005001"/>
            <a:ext cx="394027" cy="1526027"/>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55" name="テキスト ボックス 54">
            <a:extLst>
              <a:ext uri="{FF2B5EF4-FFF2-40B4-BE49-F238E27FC236}">
                <a16:creationId xmlns:a16="http://schemas.microsoft.com/office/drawing/2014/main" id="{3DCB66F2-0501-16A8-DB9C-07DA5C0471A2}"/>
              </a:ext>
            </a:extLst>
          </p:cNvPr>
          <p:cNvSpPr txBox="1"/>
          <p:nvPr/>
        </p:nvSpPr>
        <p:spPr>
          <a:xfrm>
            <a:off x="497711" y="4855579"/>
            <a:ext cx="914400"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err="1">
              <a:solidFill>
                <a:srgbClr val="575757"/>
              </a:solidFill>
            </a:endParaRPr>
          </a:p>
        </p:txBody>
      </p:sp>
      <p:sp>
        <p:nvSpPr>
          <p:cNvPr id="56" name="テキスト プレースホルダー 2">
            <a:extLst>
              <a:ext uri="{FF2B5EF4-FFF2-40B4-BE49-F238E27FC236}">
                <a16:creationId xmlns:a16="http://schemas.microsoft.com/office/drawing/2014/main" id="{27B3444D-E217-2661-3A56-A9575B68A148}"/>
              </a:ext>
            </a:extLst>
          </p:cNvPr>
          <p:cNvSpPr txBox="1">
            <a:spLocks/>
          </p:cNvSpPr>
          <p:nvPr/>
        </p:nvSpPr>
        <p:spPr>
          <a:xfrm>
            <a:off x="520474" y="2311910"/>
            <a:ext cx="2137001"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補助事業者</a:t>
            </a:r>
            <a:endParaRPr kumimoji="1" lang="en-US" altLang="ja-JP" sz="1200" b="1"/>
          </a:p>
        </p:txBody>
      </p:sp>
      <p:sp>
        <p:nvSpPr>
          <p:cNvPr id="57" name="テキスト プレースホルダー 2">
            <a:extLst>
              <a:ext uri="{FF2B5EF4-FFF2-40B4-BE49-F238E27FC236}">
                <a16:creationId xmlns:a16="http://schemas.microsoft.com/office/drawing/2014/main" id="{25A88F19-1CD9-BE43-3DD1-CB18CBA04E56}"/>
              </a:ext>
            </a:extLst>
          </p:cNvPr>
          <p:cNvSpPr txBox="1">
            <a:spLocks/>
          </p:cNvSpPr>
          <p:nvPr/>
        </p:nvSpPr>
        <p:spPr>
          <a:xfrm>
            <a:off x="2763158" y="2311910"/>
            <a:ext cx="2137001"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委託先</a:t>
            </a:r>
            <a:endParaRPr kumimoji="1" lang="en-US" altLang="ja-JP" sz="1200" b="1"/>
          </a:p>
        </p:txBody>
      </p:sp>
      <p:sp>
        <p:nvSpPr>
          <p:cNvPr id="58" name="テキスト プレースホルダー 2">
            <a:extLst>
              <a:ext uri="{FF2B5EF4-FFF2-40B4-BE49-F238E27FC236}">
                <a16:creationId xmlns:a16="http://schemas.microsoft.com/office/drawing/2014/main" id="{3B9B0E45-EB6F-B65F-05F6-81E37C7F7C2D}"/>
              </a:ext>
            </a:extLst>
          </p:cNvPr>
          <p:cNvSpPr txBox="1">
            <a:spLocks/>
          </p:cNvSpPr>
          <p:nvPr/>
        </p:nvSpPr>
        <p:spPr>
          <a:xfrm>
            <a:off x="5005842" y="2311910"/>
            <a:ext cx="2137001"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再委託先</a:t>
            </a:r>
            <a:endParaRPr kumimoji="1" lang="en-US" altLang="ja-JP" sz="1200" b="1"/>
          </a:p>
        </p:txBody>
      </p:sp>
      <p:sp>
        <p:nvSpPr>
          <p:cNvPr id="59" name="テキスト プレースホルダー 2">
            <a:extLst>
              <a:ext uri="{FF2B5EF4-FFF2-40B4-BE49-F238E27FC236}">
                <a16:creationId xmlns:a16="http://schemas.microsoft.com/office/drawing/2014/main" id="{87E9234E-FA13-7328-0B8F-F0AC9404F91C}"/>
              </a:ext>
            </a:extLst>
          </p:cNvPr>
          <p:cNvSpPr txBox="1">
            <a:spLocks/>
          </p:cNvSpPr>
          <p:nvPr/>
        </p:nvSpPr>
        <p:spPr>
          <a:xfrm>
            <a:off x="7248525" y="2311910"/>
            <a:ext cx="2137001"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再々委託先</a:t>
            </a:r>
            <a:endParaRPr kumimoji="1" lang="en-US" altLang="ja-JP" sz="1200" b="1"/>
          </a:p>
        </p:txBody>
      </p:sp>
      <p:sp>
        <p:nvSpPr>
          <p:cNvPr id="72" name="正方形/長方形 71">
            <a:extLst>
              <a:ext uri="{FF2B5EF4-FFF2-40B4-BE49-F238E27FC236}">
                <a16:creationId xmlns:a16="http://schemas.microsoft.com/office/drawing/2014/main" id="{FD3F1DE0-8726-938A-BC8E-99401703BCF0}"/>
              </a:ext>
            </a:extLst>
          </p:cNvPr>
          <p:cNvSpPr/>
          <p:nvPr/>
        </p:nvSpPr>
        <p:spPr>
          <a:xfrm>
            <a:off x="5215003" y="2715711"/>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E</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5" name="正方形/長方形 74">
            <a:extLst>
              <a:ext uri="{FF2B5EF4-FFF2-40B4-BE49-F238E27FC236}">
                <a16:creationId xmlns:a16="http://schemas.microsoft.com/office/drawing/2014/main" id="{190EC7EE-7E06-A790-A97F-530E06586488}"/>
              </a:ext>
            </a:extLst>
          </p:cNvPr>
          <p:cNvSpPr/>
          <p:nvPr/>
        </p:nvSpPr>
        <p:spPr>
          <a:xfrm>
            <a:off x="5215003" y="3541210"/>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F</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6" name="正方形/長方形 75">
            <a:extLst>
              <a:ext uri="{FF2B5EF4-FFF2-40B4-BE49-F238E27FC236}">
                <a16:creationId xmlns:a16="http://schemas.microsoft.com/office/drawing/2014/main" id="{F4D1C2E9-F6CC-5575-4B97-F38588D43797}"/>
              </a:ext>
            </a:extLst>
          </p:cNvPr>
          <p:cNvSpPr/>
          <p:nvPr/>
        </p:nvSpPr>
        <p:spPr>
          <a:xfrm>
            <a:off x="7497909" y="2715711"/>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G</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04" name="直線コネクタ 103">
            <a:extLst>
              <a:ext uri="{FF2B5EF4-FFF2-40B4-BE49-F238E27FC236}">
                <a16:creationId xmlns:a16="http://schemas.microsoft.com/office/drawing/2014/main" id="{6B239D06-B826-3DEB-2349-4613545423FA}"/>
              </a:ext>
            </a:extLst>
          </p:cNvPr>
          <p:cNvCxnSpPr>
            <a:cxnSpLocks/>
            <a:stCxn id="72" idx="1"/>
            <a:endCxn id="38" idx="3"/>
          </p:cNvCxnSpPr>
          <p:nvPr/>
        </p:nvCxnSpPr>
        <p:spPr>
          <a:xfrm flipH="1">
            <a:off x="4750203" y="3005001"/>
            <a:ext cx="46480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08" name="直線コネクタ 107">
            <a:extLst>
              <a:ext uri="{FF2B5EF4-FFF2-40B4-BE49-F238E27FC236}">
                <a16:creationId xmlns:a16="http://schemas.microsoft.com/office/drawing/2014/main" id="{BE75DCA4-5769-CE23-D302-50FE21FE7A48}"/>
              </a:ext>
            </a:extLst>
          </p:cNvPr>
          <p:cNvCxnSpPr>
            <a:cxnSpLocks/>
            <a:stCxn id="76" idx="1"/>
            <a:endCxn id="72" idx="3"/>
          </p:cNvCxnSpPr>
          <p:nvPr/>
        </p:nvCxnSpPr>
        <p:spPr>
          <a:xfrm flipH="1">
            <a:off x="7033109" y="3005001"/>
            <a:ext cx="46480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13" name="直線コネクタ 82">
            <a:extLst>
              <a:ext uri="{FF2B5EF4-FFF2-40B4-BE49-F238E27FC236}">
                <a16:creationId xmlns:a16="http://schemas.microsoft.com/office/drawing/2014/main" id="{8D1D5145-8ABA-1DFF-3EC9-ADEA87204CCF}"/>
              </a:ext>
            </a:extLst>
          </p:cNvPr>
          <p:cNvCxnSpPr>
            <a:cxnSpLocks/>
            <a:stCxn id="38" idx="3"/>
            <a:endCxn id="75" idx="1"/>
          </p:cNvCxnSpPr>
          <p:nvPr/>
        </p:nvCxnSpPr>
        <p:spPr>
          <a:xfrm>
            <a:off x="4750203" y="3005001"/>
            <a:ext cx="464800" cy="825499"/>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118" name="正方形/長方形 117">
            <a:extLst>
              <a:ext uri="{FF2B5EF4-FFF2-40B4-BE49-F238E27FC236}">
                <a16:creationId xmlns:a16="http://schemas.microsoft.com/office/drawing/2014/main" id="{A43B8AEB-EEBB-D6F1-D28A-A28348F24A17}"/>
              </a:ext>
            </a:extLst>
          </p:cNvPr>
          <p:cNvSpPr/>
          <p:nvPr/>
        </p:nvSpPr>
        <p:spPr>
          <a:xfrm>
            <a:off x="2932097" y="5107889"/>
            <a:ext cx="1818106" cy="57858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H</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19" name="直線コネクタ 118">
            <a:extLst>
              <a:ext uri="{FF2B5EF4-FFF2-40B4-BE49-F238E27FC236}">
                <a16:creationId xmlns:a16="http://schemas.microsoft.com/office/drawing/2014/main" id="{87A4D7DA-47F5-CF34-9725-87F20BE9A619}"/>
              </a:ext>
            </a:extLst>
          </p:cNvPr>
          <p:cNvCxnSpPr>
            <a:cxnSpLocks/>
            <a:stCxn id="118" idx="1"/>
            <a:endCxn id="33" idx="3"/>
          </p:cNvCxnSpPr>
          <p:nvPr/>
        </p:nvCxnSpPr>
        <p:spPr>
          <a:xfrm flipH="1">
            <a:off x="2523217" y="5397179"/>
            <a:ext cx="40888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8800455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C3221C0-D6BF-557D-8A39-EE7DF96E7C8B}"/>
            </a:ext>
          </a:extLst>
        </p:cNvPr>
        <p:cNvGrpSpPr/>
        <p:nvPr/>
      </p:nvGrpSpPr>
      <p:grpSpPr>
        <a:xfrm>
          <a:off x="0" y="0"/>
          <a:ext cx="0" cy="0"/>
          <a:chOff x="0" y="0"/>
          <a:chExt cx="0" cy="0"/>
        </a:xfrm>
      </p:grpSpPr>
      <p:graphicFrame>
        <p:nvGraphicFramePr>
          <p:cNvPr id="19" name="Content Placeholder 20">
            <a:extLst>
              <a:ext uri="{FF2B5EF4-FFF2-40B4-BE49-F238E27FC236}">
                <a16:creationId xmlns:a16="http://schemas.microsoft.com/office/drawing/2014/main" id="{AEBDE04E-2306-FBD0-5570-3B07B13A358E}"/>
              </a:ext>
            </a:extLst>
          </p:cNvPr>
          <p:cNvGraphicFramePr>
            <a:graphicFrameLocks/>
          </p:cNvGraphicFramePr>
          <p:nvPr>
            <p:extLst>
              <p:ext uri="{D42A27DB-BD31-4B8C-83A1-F6EECF244321}">
                <p14:modId xmlns:p14="http://schemas.microsoft.com/office/powerpoint/2010/main" val="1390594360"/>
              </p:ext>
            </p:extLst>
          </p:nvPr>
        </p:nvGraphicFramePr>
        <p:xfrm>
          <a:off x="512291" y="1844040"/>
          <a:ext cx="8908554" cy="4723999"/>
        </p:xfrm>
        <a:graphic>
          <a:graphicData uri="http://schemas.openxmlformats.org/drawingml/2006/table">
            <a:tbl>
              <a:tblPr firstRow="1" bandRow="1"/>
              <a:tblGrid>
                <a:gridCol w="1166038">
                  <a:extLst>
                    <a:ext uri="{9D8B030D-6E8A-4147-A177-3AD203B41FA5}">
                      <a16:colId xmlns:a16="http://schemas.microsoft.com/office/drawing/2014/main" val="2929430388"/>
                    </a:ext>
                  </a:extLst>
                </a:gridCol>
                <a:gridCol w="914400">
                  <a:extLst>
                    <a:ext uri="{9D8B030D-6E8A-4147-A177-3AD203B41FA5}">
                      <a16:colId xmlns:a16="http://schemas.microsoft.com/office/drawing/2014/main" val="20000"/>
                    </a:ext>
                  </a:extLst>
                </a:gridCol>
                <a:gridCol w="1018572">
                  <a:extLst>
                    <a:ext uri="{9D8B030D-6E8A-4147-A177-3AD203B41FA5}">
                      <a16:colId xmlns:a16="http://schemas.microsoft.com/office/drawing/2014/main" val="2007320057"/>
                    </a:ext>
                  </a:extLst>
                </a:gridCol>
                <a:gridCol w="1828800">
                  <a:extLst>
                    <a:ext uri="{9D8B030D-6E8A-4147-A177-3AD203B41FA5}">
                      <a16:colId xmlns:a16="http://schemas.microsoft.com/office/drawing/2014/main" val="20001"/>
                    </a:ext>
                  </a:extLst>
                </a:gridCol>
                <a:gridCol w="2199190">
                  <a:extLst>
                    <a:ext uri="{9D8B030D-6E8A-4147-A177-3AD203B41FA5}">
                      <a16:colId xmlns:a16="http://schemas.microsoft.com/office/drawing/2014/main" val="3312083660"/>
                    </a:ext>
                  </a:extLst>
                </a:gridCol>
                <a:gridCol w="1781554">
                  <a:extLst>
                    <a:ext uri="{9D8B030D-6E8A-4147-A177-3AD203B41FA5}">
                      <a16:colId xmlns:a16="http://schemas.microsoft.com/office/drawing/2014/main" val="555952917"/>
                    </a:ext>
                  </a:extLst>
                </a:gridCol>
              </a:tblGrid>
              <a:tr h="355964">
                <a:tc>
                  <a:txBody>
                    <a:bodyPr/>
                    <a:lstStyle/>
                    <a:p>
                      <a:pPr algn="ctr"/>
                      <a:r>
                        <a:rPr lang="ja-JP" altLang="en-US" sz="1200" b="1" baseline="0">
                          <a:solidFill>
                            <a:schemeClr val="bg1"/>
                          </a:solidFill>
                          <a:latin typeface="+mn-ea"/>
                          <a:ea typeface="+mn-ea"/>
                        </a:rPr>
                        <a:t>事業者名</a:t>
                      </a:r>
                      <a:endParaRPr lang="en-GB"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200" b="1" baseline="0">
                          <a:solidFill>
                            <a:schemeClr val="bg1"/>
                          </a:solidFill>
                          <a:latin typeface="+mn-ea"/>
                          <a:ea typeface="+mn-ea"/>
                        </a:rPr>
                        <a:t>幹事社との関係</a:t>
                      </a:r>
                      <a:endParaRPr lang="en-GB"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200" b="1" baseline="0">
                          <a:solidFill>
                            <a:schemeClr val="bg1"/>
                          </a:solidFill>
                          <a:latin typeface="+mn-ea"/>
                          <a:ea typeface="+mn-ea"/>
                        </a:rPr>
                        <a:t>所在国</a:t>
                      </a:r>
                      <a:endParaRPr lang="en-US" altLang="ja-JP"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200" b="1" baseline="0">
                          <a:solidFill>
                            <a:schemeClr val="bg1"/>
                          </a:solidFill>
                          <a:latin typeface="+mn-ea"/>
                          <a:ea typeface="+mn-ea"/>
                        </a:rPr>
                        <a:t>業務の範囲</a:t>
                      </a:r>
                      <a:endParaRPr lang="en-US" altLang="ja-JP"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200" b="1" baseline="0">
                          <a:solidFill>
                            <a:schemeClr val="bg1"/>
                          </a:solidFill>
                          <a:latin typeface="+mn-ea"/>
                          <a:ea typeface="+mn-ea"/>
                        </a:rPr>
                        <a:t>事業者の専門性</a:t>
                      </a:r>
                      <a:endParaRPr lang="en-US" altLang="ja-JP"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200" b="1" baseline="0">
                          <a:solidFill>
                            <a:schemeClr val="bg1"/>
                          </a:solidFill>
                          <a:latin typeface="+mn-ea"/>
                          <a:ea typeface="+mn-ea"/>
                        </a:rPr>
                        <a:t>現地法人の有無・</a:t>
                      </a:r>
                      <a:endParaRPr lang="en-US" altLang="ja-JP" sz="1200" b="1" baseline="0">
                        <a:solidFill>
                          <a:schemeClr val="bg1"/>
                        </a:solidFill>
                        <a:latin typeface="+mn-ea"/>
                        <a:ea typeface="+mn-ea"/>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200" b="1" baseline="0">
                          <a:solidFill>
                            <a:schemeClr val="bg1"/>
                          </a:solidFill>
                          <a:latin typeface="+mn-ea"/>
                          <a:ea typeface="+mn-ea"/>
                        </a:rPr>
                        <a:t>現地事情に精通した人材</a:t>
                      </a:r>
                      <a:endParaRPr lang="en-US" altLang="ja-JP" sz="1200" b="1" baseline="0">
                        <a:solidFill>
                          <a:schemeClr val="bg1"/>
                        </a:solidFill>
                        <a:latin typeface="+mn-ea"/>
                        <a:ea typeface="+mn-ea"/>
                      </a:endParaRPr>
                    </a:p>
                  </a:txBody>
                  <a:tcPr marL="72000" marR="72000" marT="34272" marB="34272"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857939">
                <a:tc>
                  <a:txBody>
                    <a:bodyPr/>
                    <a:lstStyle/>
                    <a:p>
                      <a:pPr algn="ctr"/>
                      <a:r>
                        <a:rPr lang="en-US" altLang="ja-JP" sz="1050" b="0" baseline="0">
                          <a:solidFill>
                            <a:schemeClr val="tx2"/>
                          </a:solidFill>
                          <a:latin typeface="+mn-ea"/>
                          <a:ea typeface="+mn-ea"/>
                        </a:rPr>
                        <a:t>A</a:t>
                      </a:r>
                      <a:r>
                        <a:rPr lang="ja-JP" altLang="en-US" sz="1050" b="0" baseline="0">
                          <a:solidFill>
                            <a:schemeClr val="tx2"/>
                          </a:solidFill>
                          <a:latin typeface="+mn-ea"/>
                          <a:ea typeface="+mn-ea"/>
                        </a:rPr>
                        <a:t>社</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幹事法人</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fontAlgn="base">
                        <a:spcBef>
                          <a:spcPct val="20000"/>
                        </a:spcBef>
                        <a:spcAft>
                          <a:spcPct val="0"/>
                        </a:spcAft>
                        <a:buClr>
                          <a:schemeClr val="accent1"/>
                        </a:buClr>
                        <a:buSzPct val="100000"/>
                        <a:buFont typeface="Arial" panose="020B0604020202020204" pitchFamily="34" charset="0"/>
                        <a:buChar char="•"/>
                        <a:tabLst/>
                        <a:defRPr/>
                      </a:pPr>
                      <a:r>
                        <a:rPr kumimoji="1" lang="ja-JP" altLang="en-US" sz="1050" kern="1200" baseline="0">
                          <a:solidFill>
                            <a:schemeClr val="tx2"/>
                          </a:solidFill>
                          <a:latin typeface="+mn-ea"/>
                          <a:ea typeface="+mn-ea"/>
                          <a:cs typeface="+mn-cs"/>
                        </a:rPr>
                        <a:t>プロジェクトの最終意思決定</a:t>
                      </a:r>
                      <a:endParaRPr kumimoji="1" lang="en-US" altLang="ja-JP" sz="1050" kern="1200" baseline="0">
                        <a:solidFill>
                          <a:schemeClr val="tx2"/>
                        </a:solidFill>
                        <a:latin typeface="+mn-ea"/>
                        <a:ea typeface="+mn-ea"/>
                        <a:cs typeface="+mn-cs"/>
                      </a:endParaRPr>
                    </a:p>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ja-JP" altLang="en-US" sz="1050" kern="1200" baseline="0">
                          <a:solidFill>
                            <a:schemeClr val="tx2"/>
                          </a:solidFill>
                          <a:latin typeface="+mn-ea"/>
                          <a:ea typeface="+mn-ea"/>
                          <a:cs typeface="+mn-cs"/>
                        </a:rPr>
                        <a:t>プロジェクトの実行責任者</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857939">
                <a:tc>
                  <a:txBody>
                    <a:bodyPr/>
                    <a:lstStyle/>
                    <a:p>
                      <a:pPr algn="ctr"/>
                      <a:r>
                        <a:rPr lang="en-US" altLang="ja-JP" sz="1050" b="0" baseline="0">
                          <a:solidFill>
                            <a:schemeClr val="tx2"/>
                          </a:solidFill>
                          <a:latin typeface="+mn-ea"/>
                          <a:ea typeface="+mn-ea"/>
                        </a:rPr>
                        <a:t>B</a:t>
                      </a:r>
                      <a:r>
                        <a:rPr lang="ja-JP" altLang="en-US" sz="1050" b="0" baseline="0">
                          <a:solidFill>
                            <a:schemeClr val="tx2"/>
                          </a:solidFill>
                          <a:latin typeface="+mn-ea"/>
                          <a:ea typeface="+mn-ea"/>
                        </a:rPr>
                        <a:t>社</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共同申請者</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857939">
                <a:tc>
                  <a:txBody>
                    <a:bodyPr/>
                    <a:lstStyle/>
                    <a:p>
                      <a:pPr algn="ctr"/>
                      <a:r>
                        <a:rPr lang="en-US" altLang="ja-JP" sz="1050" b="0" baseline="0">
                          <a:solidFill>
                            <a:schemeClr val="tx2"/>
                          </a:solidFill>
                          <a:latin typeface="+mn-ea"/>
                          <a:ea typeface="+mn-ea"/>
                        </a:rPr>
                        <a:t>C</a:t>
                      </a:r>
                      <a:r>
                        <a:rPr lang="ja-JP" altLang="en-US" sz="1050" b="0" baseline="0">
                          <a:solidFill>
                            <a:schemeClr val="tx2"/>
                          </a:solidFill>
                          <a:latin typeface="+mn-ea"/>
                          <a:ea typeface="+mn-ea"/>
                        </a:rPr>
                        <a:t>社</a:t>
                      </a: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857939">
                <a:tc>
                  <a:txBody>
                    <a:bodyPr/>
                    <a:lstStyle/>
                    <a:p>
                      <a:pPr algn="ctr"/>
                      <a:r>
                        <a:rPr lang="en-US" altLang="ja-JP" sz="1050" b="0" baseline="0">
                          <a:solidFill>
                            <a:schemeClr val="tx2"/>
                          </a:solidFill>
                          <a:latin typeface="+mn-ea"/>
                          <a:ea typeface="+mn-ea"/>
                        </a:rPr>
                        <a:t>D</a:t>
                      </a:r>
                      <a:r>
                        <a:rPr lang="ja-JP" altLang="en-US" sz="1050" b="0" baseline="0">
                          <a:solidFill>
                            <a:schemeClr val="tx2"/>
                          </a:solidFill>
                          <a:latin typeface="+mn-ea"/>
                          <a:ea typeface="+mn-ea"/>
                        </a:rPr>
                        <a:t>社</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998957324"/>
                  </a:ext>
                </a:extLst>
              </a:tr>
              <a:tr h="857939">
                <a:tc>
                  <a:txBody>
                    <a:bodyPr/>
                    <a:lstStyle/>
                    <a:p>
                      <a:pPr algn="ctr"/>
                      <a:r>
                        <a:rPr lang="en-GB" sz="1050" b="0" baseline="0">
                          <a:solidFill>
                            <a:schemeClr val="tx2"/>
                          </a:solidFill>
                          <a:latin typeface="+mn-ea"/>
                          <a:ea typeface="+mn-ea"/>
                        </a:rPr>
                        <a:t>E</a:t>
                      </a:r>
                      <a:r>
                        <a:rPr lang="ja-JP" altLang="en-US" sz="1050" b="0" baseline="0">
                          <a:solidFill>
                            <a:schemeClr val="tx2"/>
                          </a:solidFill>
                          <a:latin typeface="+mn-ea"/>
                          <a:ea typeface="+mn-ea"/>
                        </a:rPr>
                        <a:t>社</a:t>
                      </a: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再委託先</a:t>
                      </a:r>
                      <a:endParaRPr lang="en-US" altLang="ja-JP" sz="1050" b="0" baseline="0">
                        <a:solidFill>
                          <a:schemeClr val="tx2"/>
                        </a:solidFill>
                        <a:latin typeface="+mn-ea"/>
                        <a:ea typeface="+mn-ea"/>
                      </a:endParaRPr>
                    </a:p>
                    <a:p>
                      <a:pPr algn="ctr"/>
                      <a:r>
                        <a:rPr lang="ja-JP" altLang="en-US" sz="1050" b="0" baseline="0">
                          <a:solidFill>
                            <a:schemeClr val="tx2"/>
                          </a:solidFill>
                          <a:latin typeface="+mn-ea"/>
                          <a:ea typeface="+mn-ea"/>
                        </a:rPr>
                        <a:t>（</a:t>
                      </a:r>
                      <a:r>
                        <a:rPr lang="en-US" altLang="ja-JP" sz="1050" b="0" baseline="0">
                          <a:solidFill>
                            <a:schemeClr val="tx2"/>
                          </a:solidFill>
                          <a:latin typeface="+mn-ea"/>
                          <a:ea typeface="+mn-ea"/>
                        </a:rPr>
                        <a:t>C</a:t>
                      </a:r>
                      <a:r>
                        <a:rPr lang="ja-JP" altLang="en-US" sz="1050" b="0" baseline="0">
                          <a:solidFill>
                            <a:schemeClr val="tx2"/>
                          </a:solidFill>
                          <a:latin typeface="+mn-ea"/>
                          <a:ea typeface="+mn-ea"/>
                        </a:rPr>
                        <a:t>社の委託先）</a:t>
                      </a:r>
                      <a:endParaRPr lang="en-GB"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zh-CN"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72000" marR="72000" marT="34272" marB="34272"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bl>
          </a:graphicData>
        </a:graphic>
      </p:graphicFrame>
      <p:sp>
        <p:nvSpPr>
          <p:cNvPr id="8" name="テキスト プレースホルダー 1">
            <a:extLst>
              <a:ext uri="{FF2B5EF4-FFF2-40B4-BE49-F238E27FC236}">
                <a16:creationId xmlns:a16="http://schemas.microsoft.com/office/drawing/2014/main" id="{2D500D2F-6995-D17C-994B-E346B778249D}"/>
              </a:ext>
            </a:extLst>
          </p:cNvPr>
          <p:cNvSpPr>
            <a:spLocks noGrp="1"/>
          </p:cNvSpPr>
          <p:nvPr>
            <p:ph type="body" sz="quarter" idx="15"/>
          </p:nvPr>
        </p:nvSpPr>
        <p:spPr>
          <a:xfrm>
            <a:off x="512291" y="511472"/>
            <a:ext cx="8891587" cy="604071"/>
          </a:xfrm>
        </p:spPr>
        <p:txBody>
          <a:bodyPr/>
          <a:lstStyle/>
          <a:p>
            <a:r>
              <a:rPr kumimoji="1" lang="ja-JP" altLang="en-US"/>
              <a:t>（スライドの内容を簡潔に記載してください）</a:t>
            </a:r>
            <a:endParaRPr kumimoji="1" lang="en-GB" altLang="ja-JP"/>
          </a:p>
        </p:txBody>
      </p:sp>
      <p:sp>
        <p:nvSpPr>
          <p:cNvPr id="9" name="テキスト プレースホルダー 3">
            <a:extLst>
              <a:ext uri="{FF2B5EF4-FFF2-40B4-BE49-F238E27FC236}">
                <a16:creationId xmlns:a16="http://schemas.microsoft.com/office/drawing/2014/main" id="{83D09C12-D8F6-F614-D522-94E9C8F54FD4}"/>
              </a:ext>
            </a:extLst>
          </p:cNvPr>
          <p:cNvSpPr>
            <a:spLocks noGrp="1"/>
          </p:cNvSpPr>
          <p:nvPr>
            <p:ph type="body" sz="quarter" idx="17"/>
          </p:nvPr>
        </p:nvSpPr>
        <p:spPr>
          <a:xfrm>
            <a:off x="512291" y="246744"/>
            <a:ext cx="8891587" cy="252061"/>
          </a:xfrm>
        </p:spPr>
        <p:txBody>
          <a:bodyPr/>
          <a:lstStyle/>
          <a:p>
            <a:r>
              <a:rPr kumimoji="1" lang="en-GB" altLang="ja-JP" dirty="0"/>
              <a:t>3-6. </a:t>
            </a:r>
            <a:r>
              <a:rPr kumimoji="1" lang="ja-JP" altLang="en-US" dirty="0"/>
              <a:t>実施体制等 </a:t>
            </a:r>
            <a:r>
              <a:rPr kumimoji="1" lang="en-US" altLang="ja-JP" dirty="0"/>
              <a:t>6/9</a:t>
            </a:r>
            <a:endParaRPr kumimoji="1" lang="en-GB" altLang="ja-JP" dirty="0"/>
          </a:p>
        </p:txBody>
      </p:sp>
      <p:sp>
        <p:nvSpPr>
          <p:cNvPr id="20" name="正方形/長方形 19">
            <a:extLst>
              <a:ext uri="{FF2B5EF4-FFF2-40B4-BE49-F238E27FC236}">
                <a16:creationId xmlns:a16="http://schemas.microsoft.com/office/drawing/2014/main" id="{E8977978-B7CF-61CC-513B-C685BA4BD40A}"/>
              </a:ext>
            </a:extLst>
          </p:cNvPr>
          <p:cNvSpPr/>
          <p:nvPr/>
        </p:nvSpPr>
        <p:spPr>
          <a:xfrm>
            <a:off x="510776" y="1495322"/>
            <a:ext cx="1584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実証実施体制概要等</a:t>
            </a:r>
          </a:p>
        </p:txBody>
      </p:sp>
      <p:grpSp>
        <p:nvGrpSpPr>
          <p:cNvPr id="72" name="グループ化 71">
            <a:extLst>
              <a:ext uri="{FF2B5EF4-FFF2-40B4-BE49-F238E27FC236}">
                <a16:creationId xmlns:a16="http://schemas.microsoft.com/office/drawing/2014/main" id="{666388B0-49D4-57D9-DD8B-C0C344198F4E}"/>
              </a:ext>
            </a:extLst>
          </p:cNvPr>
          <p:cNvGrpSpPr/>
          <p:nvPr/>
        </p:nvGrpSpPr>
        <p:grpSpPr>
          <a:xfrm>
            <a:off x="512779" y="5949"/>
            <a:ext cx="6320145" cy="216000"/>
            <a:chOff x="512779" y="5949"/>
            <a:chExt cx="6320145" cy="216000"/>
          </a:xfrm>
        </p:grpSpPr>
        <p:sp>
          <p:nvSpPr>
            <p:cNvPr id="73" name="正方形/長方形 72">
              <a:extLst>
                <a:ext uri="{FF2B5EF4-FFF2-40B4-BE49-F238E27FC236}">
                  <a16:creationId xmlns:a16="http://schemas.microsoft.com/office/drawing/2014/main" id="{83B9D0C0-4E85-19DA-139B-BF4B88F11AE5}"/>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4" name="正方形/長方形 73">
              <a:extLst>
                <a:ext uri="{FF2B5EF4-FFF2-40B4-BE49-F238E27FC236}">
                  <a16:creationId xmlns:a16="http://schemas.microsoft.com/office/drawing/2014/main" id="{1119A3F7-AB70-419A-3E0D-8472A1DA2D49}"/>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75" name="正方形/長方形 74">
              <a:extLst>
                <a:ext uri="{FF2B5EF4-FFF2-40B4-BE49-F238E27FC236}">
                  <a16:creationId xmlns:a16="http://schemas.microsoft.com/office/drawing/2014/main" id="{6F985605-1B93-C0B0-3D86-3D4EE169D68E}"/>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76" name="正方形/長方形 75">
              <a:extLst>
                <a:ext uri="{FF2B5EF4-FFF2-40B4-BE49-F238E27FC236}">
                  <a16:creationId xmlns:a16="http://schemas.microsoft.com/office/drawing/2014/main" id="{A0FFB8C7-DB1B-58F5-AA00-434CFD869C6C}"/>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18778A30-F884-C9B3-A9CE-E45B133FADAA}"/>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E28A2559-CBC8-27B8-F595-15D8A0C671EE}"/>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DAC101B9-3874-B4A9-0558-8B7554EBCE7C}"/>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E2F9317E-B374-75E5-B3A9-26C5891D4E56}"/>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018E567C-C797-1CCC-C7C7-5426870AD73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254B30D9-3866-A0B6-64AB-26BA0B6A52D2}"/>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27E05AEC-4DC3-E6B0-EE7D-FE81E084BEAA}"/>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3987BB70-8264-8D31-79D9-57DAE31B84B7}"/>
                </a:ext>
              </a:extLst>
            </p:cNvPr>
            <p:cNvSpPr/>
            <p:nvPr/>
          </p:nvSpPr>
          <p:spPr>
            <a:xfrm>
              <a:off x="432558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11</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25EB241E-23F6-3EF3-CF69-E223A480DA41}"/>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dirty="0">
                  <a:solidFill>
                    <a:srgbClr val="575757"/>
                  </a:solidFill>
                  <a:latin typeface="Meiryo UI" panose="020B0604030504040204" pitchFamily="50" charset="-128"/>
                  <a:ea typeface="Meiryo UI" panose="020B0604030504040204" pitchFamily="50" charset="-128"/>
                </a:rPr>
                <a:t>12</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BBD2B798-113B-4E11-3395-81F0B370D3F9}"/>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704115E8-7DFC-41BB-BEB1-1EC4B67C209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5ED7662E-8742-39AD-7323-64000F442538}"/>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8470A01E-6B01-F580-8762-2E0F5959981E}"/>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6BF26239-90EF-A463-BCC0-D9A1F32090B1}"/>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6D4BC4CE-0A27-441F-9710-5C326EF99784}"/>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174240486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95C560F-7F34-2D3F-E580-0296BC3D8BA0}"/>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9B237D-BDB0-0320-101C-97E96CF1FBA6}"/>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2AEFA865-D117-9A57-616E-80A0DDCF6766}"/>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7/9</a:t>
            </a:r>
            <a:endParaRPr kumimoji="1" lang="en-GB" altLang="ja-JP" dirty="0"/>
          </a:p>
        </p:txBody>
      </p:sp>
      <p:grpSp>
        <p:nvGrpSpPr>
          <p:cNvPr id="5" name="グループ化 4">
            <a:extLst>
              <a:ext uri="{FF2B5EF4-FFF2-40B4-BE49-F238E27FC236}">
                <a16:creationId xmlns:a16="http://schemas.microsoft.com/office/drawing/2014/main" id="{A2E55179-F627-4C04-89EA-8667A3986452}"/>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E6C3146F-9F7E-2EF1-0C60-052E3B68DE7B}"/>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D24F51A9-0F21-D300-820B-8C3826E8DAE0}"/>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1FCD6EEC-BE09-ABA7-DDAC-67C23DB0B7CB}"/>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dirty="0">
                  <a:solidFill>
                    <a:srgbClr val="575757"/>
                  </a:solidFill>
                  <a:latin typeface="Meiryo UI" panose="020B0604030504040204" pitchFamily="50" charset="-128"/>
                  <a:ea typeface="Meiryo UI" panose="020B0604030504040204" pitchFamily="50" charset="-128"/>
                </a:rPr>
                <a:t>2</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42F15B56-8EF4-8C9D-EAE9-6C8C15FEE7A0}"/>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56E2953D-6834-39DF-ADC9-882CEEFB8BFB}"/>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695667F8-968E-87E1-1ECD-71AD33604299}"/>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662BDE15-0132-E1DB-CB7A-DDB37E715B04}"/>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4CFF6750-8CA0-050A-90B0-E6A3DBA8AF2C}"/>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8A1CF12E-0B7F-9E92-B84D-2BD85DE65D51}"/>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DC43A9D6-416B-5432-F8A0-FEDDE271FC6F}"/>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85006E1D-1B93-1FB2-788E-A11725E06CD5}"/>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1749F917-2460-A596-F757-376C393FAA8D}"/>
                </a:ext>
              </a:extLst>
            </p:cNvPr>
            <p:cNvSpPr/>
            <p:nvPr/>
          </p:nvSpPr>
          <p:spPr>
            <a:xfrm>
              <a:off x="432558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CCF9BD52-A669-D8A1-76E1-15B5908A3D7B}"/>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110D6355-509B-CA7A-6DDE-507CACDDF699}"/>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BFF66BC3-511D-60ED-60CA-95786684CBC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26DAD0D0-93FD-132A-0A0E-CF34C9020EA1}"/>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3DCDE84B-E9AF-CFB9-1715-0AAAA36A07A0}"/>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F308D978-2BE6-15F0-6F03-12895E2A10CF}"/>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433209E1-5CB4-423F-F51C-26B66B11A190}"/>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7" name="正方形/長方形 26">
            <a:extLst>
              <a:ext uri="{FF2B5EF4-FFF2-40B4-BE49-F238E27FC236}">
                <a16:creationId xmlns:a16="http://schemas.microsoft.com/office/drawing/2014/main" id="{7D1164F0-A895-B9EE-D5CD-B6054BAA4375}"/>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実証における</a:t>
            </a:r>
            <a:r>
              <a:rPr kumimoji="1" lang="zh-TW" altLang="en-US" sz="1200" b="1">
                <a:solidFill>
                  <a:schemeClr val="tx2"/>
                </a:solidFill>
                <a:latin typeface="Meiryo UI" panose="020B0604030504040204" pitchFamily="50" charset="-128"/>
                <a:ea typeface="Meiryo UI" panose="020B0604030504040204" pitchFamily="50" charset="-128"/>
              </a:rPr>
              <a:t>申請者（幹事法人）</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3" name="表 2">
            <a:extLst>
              <a:ext uri="{FF2B5EF4-FFF2-40B4-BE49-F238E27FC236}">
                <a16:creationId xmlns:a16="http://schemas.microsoft.com/office/drawing/2014/main" id="{3FC20251-5899-FDDA-3D90-1CB05B8A8C17}"/>
              </a:ext>
            </a:extLst>
          </p:cNvPr>
          <p:cNvGraphicFramePr>
            <a:graphicFrameLocks noGrp="1"/>
          </p:cNvGraphicFramePr>
          <p:nvPr>
            <p:extLst>
              <p:ext uri="{D42A27DB-BD31-4B8C-83A1-F6EECF244321}">
                <p14:modId xmlns:p14="http://schemas.microsoft.com/office/powerpoint/2010/main" val="1061294213"/>
              </p:ext>
            </p:extLst>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C</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25" name="正方形/長方形 24">
            <a:extLst>
              <a:ext uri="{FF2B5EF4-FFF2-40B4-BE49-F238E27FC236}">
                <a16:creationId xmlns:a16="http://schemas.microsoft.com/office/drawing/2014/main" id="{1824047E-2D38-AAA8-4306-C53A12572356}"/>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B</a:t>
            </a:r>
            <a:r>
              <a:rPr lang="ja-JP" altLang="en-US" sz="1200" i="0" u="none" strike="noStrike">
                <a:solidFill>
                  <a:schemeClr val="tx1"/>
                </a:solidFill>
                <a:effectLst/>
                <a:latin typeface="Meiryo UI" panose="020B0604030504040204" pitchFamily="50" charset="-128"/>
                <a:ea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C</a:t>
            </a:r>
            <a:r>
              <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氏</a:t>
            </a:r>
          </a:p>
        </p:txBody>
      </p:sp>
      <p:sp>
        <p:nvSpPr>
          <p:cNvPr id="30" name="正方形/長方形 29">
            <a:extLst>
              <a:ext uri="{FF2B5EF4-FFF2-40B4-BE49-F238E27FC236}">
                <a16:creationId xmlns:a16="http://schemas.microsoft.com/office/drawing/2014/main" id="{573E3997-23AC-63F9-9929-5FE616903002}"/>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31" name="正方形/長方形 30">
            <a:extLst>
              <a:ext uri="{FF2B5EF4-FFF2-40B4-BE49-F238E27FC236}">
                <a16:creationId xmlns:a16="http://schemas.microsoft.com/office/drawing/2014/main" id="{6F982ACB-ADC5-59F7-922F-C405B758B6E5}"/>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32" name="コネクタ: カギ線 31">
            <a:extLst>
              <a:ext uri="{FF2B5EF4-FFF2-40B4-BE49-F238E27FC236}">
                <a16:creationId xmlns:a16="http://schemas.microsoft.com/office/drawing/2014/main" id="{7A721A30-0081-9259-0B5C-543B35B179D2}"/>
              </a:ext>
            </a:extLst>
          </p:cNvPr>
          <p:cNvCxnSpPr>
            <a:cxnSpLocks/>
            <a:stCxn id="25" idx="3"/>
            <a:endCxn id="31"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33" name="直線矢印コネクタ 32">
            <a:extLst>
              <a:ext uri="{FF2B5EF4-FFF2-40B4-BE49-F238E27FC236}">
                <a16:creationId xmlns:a16="http://schemas.microsoft.com/office/drawing/2014/main" id="{A96EB356-FDED-423A-71CD-C0C59344E299}"/>
              </a:ext>
            </a:extLst>
          </p:cNvPr>
          <p:cNvCxnSpPr>
            <a:cxnSpLocks/>
            <a:stCxn id="25" idx="3"/>
            <a:endCxn id="30"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8237E7A4-BCC4-B31E-4755-D09967BD23A9}"/>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FB6D36ED-C528-6359-AD19-90E1C40D66EE}"/>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A</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5185BF5C-851D-1536-8412-80B58D35E0A9}"/>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37" name="直線矢印コネクタ 36">
            <a:extLst>
              <a:ext uri="{FF2B5EF4-FFF2-40B4-BE49-F238E27FC236}">
                <a16:creationId xmlns:a16="http://schemas.microsoft.com/office/drawing/2014/main" id="{1BDEE422-8E1B-912E-1220-CD35FC28DF56}"/>
              </a:ext>
            </a:extLst>
          </p:cNvPr>
          <p:cNvCxnSpPr>
            <a:cxnSpLocks/>
            <a:stCxn id="35" idx="3"/>
            <a:endCxn id="25"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38" name="正方形/長方形 37">
            <a:extLst>
              <a:ext uri="{FF2B5EF4-FFF2-40B4-BE49-F238E27FC236}">
                <a16:creationId xmlns:a16="http://schemas.microsoft.com/office/drawing/2014/main" id="{E509F3AD-0F9C-09AF-0618-069E80730510}"/>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7767A130-161E-E9C8-E291-E9365D02044A}"/>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40" name="正方形/長方形 39">
            <a:extLst>
              <a:ext uri="{FF2B5EF4-FFF2-40B4-BE49-F238E27FC236}">
                <a16:creationId xmlns:a16="http://schemas.microsoft.com/office/drawing/2014/main" id="{9F78CB7B-C523-A261-BA04-B961D29CEB29}"/>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1" name="正方形/長方形 40">
            <a:extLst>
              <a:ext uri="{FF2B5EF4-FFF2-40B4-BE49-F238E27FC236}">
                <a16:creationId xmlns:a16="http://schemas.microsoft.com/office/drawing/2014/main" id="{80F9E0CE-A82E-8FC0-E394-1B1C39BBBD9B}"/>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42" name="直線矢印コネクタ 41">
            <a:extLst>
              <a:ext uri="{FF2B5EF4-FFF2-40B4-BE49-F238E27FC236}">
                <a16:creationId xmlns:a16="http://schemas.microsoft.com/office/drawing/2014/main" id="{E8A7642B-8D09-9194-D909-C33024BC6575}"/>
              </a:ext>
            </a:extLst>
          </p:cNvPr>
          <p:cNvCxnSpPr>
            <a:cxnSpLocks/>
            <a:stCxn id="25" idx="2"/>
            <a:endCxn id="41"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43547718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238B00-7718-D9FC-E023-5FF4107B8D0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B4D6EF1D-D677-F69E-97E8-E51C07E4E334}"/>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D3F1B87F-C8A3-435D-86DA-7AF1AAC79946}"/>
              </a:ext>
            </a:extLst>
          </p:cNvPr>
          <p:cNvSpPr>
            <a:spLocks noGrp="1"/>
          </p:cNvSpPr>
          <p:nvPr>
            <p:ph type="body" sz="quarter" idx="17"/>
          </p:nvPr>
        </p:nvSpPr>
        <p:spPr/>
        <p:txBody>
          <a:bodyPr/>
          <a:lstStyle/>
          <a:p>
            <a:r>
              <a:rPr kumimoji="1" lang="en-GB" altLang="ja-JP"/>
              <a:t>3-6. </a:t>
            </a:r>
            <a:r>
              <a:rPr kumimoji="1" lang="ja-JP" altLang="en-US"/>
              <a:t>実施体制等 </a:t>
            </a:r>
            <a:r>
              <a:rPr kumimoji="1" lang="en-US" altLang="ja-JP"/>
              <a:t>8/9</a:t>
            </a:r>
            <a:endParaRPr kumimoji="1" lang="en-GB" altLang="ja-JP"/>
          </a:p>
        </p:txBody>
      </p:sp>
      <p:grpSp>
        <p:nvGrpSpPr>
          <p:cNvPr id="5" name="グループ化 4">
            <a:extLst>
              <a:ext uri="{FF2B5EF4-FFF2-40B4-BE49-F238E27FC236}">
                <a16:creationId xmlns:a16="http://schemas.microsoft.com/office/drawing/2014/main" id="{9C0EA43F-C244-5B24-95A3-622DEE7FB428}"/>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00EC1A90-B059-BA74-E8B5-E6C2845E0CC1}"/>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E379BC30-74C5-7376-8100-BD0A8F76BF7C}"/>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320326E2-CAE6-EF9B-C31A-710CF6ACC8A9}"/>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CFE233D-43C7-EC55-C28B-FC5981DC1A38}"/>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DC7999AF-0444-21BD-B415-D6085F7167C8}"/>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F908B2E7-9053-EA32-419A-1DFF19AA4FBA}"/>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7B5178A0-26F1-64EA-E06A-7B32541FE647}"/>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2F336C85-6594-BA08-8C5E-29D6E5A23AEC}"/>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0D7279C7-9EC2-48B5-BC29-E936EE5495E8}"/>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CAAD5385-840F-0A62-AD44-CA0F8ECFCC27}"/>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421B5E36-EE38-96BB-EF48-FFF1A46AC91A}"/>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6FBD6B2B-EC99-7CF8-78C5-1646A0AAD174}"/>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11</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E36C928C-E1D2-74DF-EB8B-86B8B45CF29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ACFD6C37-EC55-FC5D-CC2B-5D39BF937C88}"/>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8EB3ECB5-9935-728A-1870-123FA174E460}"/>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77B83436-22BC-A14C-ECB5-1CB1002CC6F8}"/>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B4AF7BEA-6DCE-D80F-1568-0DAF6D48635E}"/>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E7D9DBCB-7442-B080-468F-67512AF2D5A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9D29CE68-40E1-D688-FB3B-75D757D26377}"/>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7" name="正方形/長方形 26">
            <a:extLst>
              <a:ext uri="{FF2B5EF4-FFF2-40B4-BE49-F238E27FC236}">
                <a16:creationId xmlns:a16="http://schemas.microsoft.com/office/drawing/2014/main" id="{FE0E9B84-ABB3-DEA8-2A83-CA597D78B5B7}"/>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実証における</a:t>
            </a:r>
            <a:r>
              <a:rPr kumimoji="1" lang="zh-TW" altLang="en-US" sz="1200" b="1">
                <a:solidFill>
                  <a:schemeClr val="tx2"/>
                </a:solidFill>
                <a:latin typeface="Meiryo UI" panose="020B0604030504040204" pitchFamily="50" charset="-128"/>
                <a:ea typeface="Meiryo UI" panose="020B0604030504040204" pitchFamily="50" charset="-128"/>
              </a:rPr>
              <a:t>申請者（</a:t>
            </a:r>
            <a:r>
              <a:rPr kumimoji="1" lang="ja-JP" altLang="en-US" sz="1200" b="1">
                <a:solidFill>
                  <a:schemeClr val="tx2"/>
                </a:solidFill>
                <a:latin typeface="Meiryo UI" panose="020B0604030504040204" pitchFamily="50" charset="-128"/>
                <a:ea typeface="Meiryo UI" panose="020B0604030504040204" pitchFamily="50" charset="-128"/>
              </a:rPr>
              <a:t>共同申請者</a:t>
            </a:r>
            <a:r>
              <a:rPr kumimoji="1" lang="zh-TW" altLang="en-US"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26" name="表 25">
            <a:extLst>
              <a:ext uri="{FF2B5EF4-FFF2-40B4-BE49-F238E27FC236}">
                <a16:creationId xmlns:a16="http://schemas.microsoft.com/office/drawing/2014/main" id="{A4388735-E70C-E24C-96EB-B7B1090C4D2F}"/>
              </a:ext>
            </a:extLst>
          </p:cNvPr>
          <p:cNvGraphicFramePr>
            <a:graphicFrameLocks noGrp="1"/>
          </p:cNvGraphicFramePr>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5720" indent="0" algn="l" rtl="0" eaLnBrk="1" fontAlgn="ctr" latinLnBrk="0" hangingPunct="1">
                        <a:spcBef>
                          <a:spcPts val="0"/>
                        </a:spcBef>
                        <a:spcAft>
                          <a:spcPts val="0"/>
                        </a:spcAft>
                        <a:buFont typeface="Arial" panose="020B0604020202020204" pitchFamily="34" charset="0"/>
                        <a:buNone/>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Y</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Z</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28" name="正方形/長方形 27">
            <a:extLst>
              <a:ext uri="{FF2B5EF4-FFF2-40B4-BE49-F238E27FC236}">
                <a16:creationId xmlns:a16="http://schemas.microsoft.com/office/drawing/2014/main" id="{BDDD9D91-D1C3-242A-C13C-3012E597CFE3}"/>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Y</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Z</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29" name="正方形/長方形 28">
            <a:extLst>
              <a:ext uri="{FF2B5EF4-FFF2-40B4-BE49-F238E27FC236}">
                <a16:creationId xmlns:a16="http://schemas.microsoft.com/office/drawing/2014/main" id="{0057BAA8-DD49-FD04-BE52-96BE8D88205A}"/>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9" name="正方形/長方形 48">
            <a:extLst>
              <a:ext uri="{FF2B5EF4-FFF2-40B4-BE49-F238E27FC236}">
                <a16:creationId xmlns:a16="http://schemas.microsoft.com/office/drawing/2014/main" id="{ED4F9749-FD0B-206A-B42E-3D49C59D27B4}"/>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50" name="コネクタ: カギ線 49">
            <a:extLst>
              <a:ext uri="{FF2B5EF4-FFF2-40B4-BE49-F238E27FC236}">
                <a16:creationId xmlns:a16="http://schemas.microsoft.com/office/drawing/2014/main" id="{81E133E5-0E12-2828-AA9A-0AC9BC3CFFCF}"/>
              </a:ext>
            </a:extLst>
          </p:cNvPr>
          <p:cNvCxnSpPr>
            <a:cxnSpLocks/>
            <a:stCxn id="28" idx="3"/>
            <a:endCxn id="49"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51" name="直線矢印コネクタ 50">
            <a:extLst>
              <a:ext uri="{FF2B5EF4-FFF2-40B4-BE49-F238E27FC236}">
                <a16:creationId xmlns:a16="http://schemas.microsoft.com/office/drawing/2014/main" id="{032DCB91-AD12-45FE-5E3D-35C2B6FFDA4F}"/>
              </a:ext>
            </a:extLst>
          </p:cNvPr>
          <p:cNvCxnSpPr>
            <a:cxnSpLocks/>
            <a:stCxn id="28" idx="3"/>
            <a:endCxn id="29"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52" name="正方形/長方形 51">
            <a:extLst>
              <a:ext uri="{FF2B5EF4-FFF2-40B4-BE49-F238E27FC236}">
                <a16:creationId xmlns:a16="http://schemas.microsoft.com/office/drawing/2014/main" id="{DC2C8FCD-0F42-912C-F1C4-7FBB1212A3D5}"/>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7F5C9CE6-2EF9-15F0-0A4B-495A80EBD69C}"/>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DF3A87AA-E5E4-4671-7D63-7C0FB4EF9597}"/>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55" name="直線矢印コネクタ 54">
            <a:extLst>
              <a:ext uri="{FF2B5EF4-FFF2-40B4-BE49-F238E27FC236}">
                <a16:creationId xmlns:a16="http://schemas.microsoft.com/office/drawing/2014/main" id="{4FD12867-A359-F5B0-1989-5B5724DC61D0}"/>
              </a:ext>
            </a:extLst>
          </p:cNvPr>
          <p:cNvCxnSpPr>
            <a:cxnSpLocks/>
            <a:stCxn id="53" idx="3"/>
            <a:endCxn id="28"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56" name="正方形/長方形 55">
            <a:extLst>
              <a:ext uri="{FF2B5EF4-FFF2-40B4-BE49-F238E27FC236}">
                <a16:creationId xmlns:a16="http://schemas.microsoft.com/office/drawing/2014/main" id="{2D7C7D57-AE02-63BC-9C7D-FE319CD42652}"/>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F546EE9A-4A48-1058-221F-828E3FE4A84F}"/>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D9E5DBC9-E4E2-0529-3C4F-F427422DBD87}"/>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a:extLst>
              <a:ext uri="{FF2B5EF4-FFF2-40B4-BE49-F238E27FC236}">
                <a16:creationId xmlns:a16="http://schemas.microsoft.com/office/drawing/2014/main" id="{41CA7EE1-6628-4728-5941-8F00FDDEA4FB}"/>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60" name="直線矢印コネクタ 59">
            <a:extLst>
              <a:ext uri="{FF2B5EF4-FFF2-40B4-BE49-F238E27FC236}">
                <a16:creationId xmlns:a16="http://schemas.microsoft.com/office/drawing/2014/main" id="{8D88E98B-09BF-F8DA-0F57-72CCD30C834C}"/>
              </a:ext>
            </a:extLst>
          </p:cNvPr>
          <p:cNvCxnSpPr>
            <a:cxnSpLocks/>
            <a:stCxn id="28" idx="2"/>
            <a:endCxn id="59"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4073268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85A0B2-3A92-26EE-C6B7-7203336E42F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D4078-819B-319F-B032-C2C4FE1C217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8C3FEFA-18B0-331D-9E13-809AE0CE6504}"/>
              </a:ext>
            </a:extLst>
          </p:cNvPr>
          <p:cNvSpPr>
            <a:spLocks noGrp="1"/>
          </p:cNvSpPr>
          <p:nvPr>
            <p:ph type="body" sz="quarter" idx="17"/>
          </p:nvPr>
        </p:nvSpPr>
        <p:spPr/>
        <p:txBody>
          <a:bodyPr/>
          <a:lstStyle/>
          <a:p>
            <a:r>
              <a:rPr kumimoji="1" lang="en-GB" dirty="0"/>
              <a:t>3-6. </a:t>
            </a:r>
            <a:r>
              <a:rPr kumimoji="1" lang="ja-JP" altLang="en-US" dirty="0"/>
              <a:t>実施体制等 </a:t>
            </a:r>
            <a:r>
              <a:rPr kumimoji="1" lang="en-US" altLang="ja-JP" dirty="0"/>
              <a:t>9/9</a:t>
            </a:r>
            <a:endParaRPr kumimoji="1" lang="en-GB" dirty="0"/>
          </a:p>
        </p:txBody>
      </p:sp>
      <p:sp>
        <p:nvSpPr>
          <p:cNvPr id="8" name="正方形/長方形 7">
            <a:extLst>
              <a:ext uri="{FF2B5EF4-FFF2-40B4-BE49-F238E27FC236}">
                <a16:creationId xmlns:a16="http://schemas.microsoft.com/office/drawing/2014/main" id="{1E64D290-7533-6B76-A5FC-E7108325E6D4}"/>
              </a:ext>
            </a:extLst>
          </p:cNvPr>
          <p:cNvSpPr/>
          <p:nvPr/>
        </p:nvSpPr>
        <p:spPr>
          <a:xfrm>
            <a:off x="510768" y="1495322"/>
            <a:ext cx="2952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現地政府・企業等との協力条件・協議状況</a:t>
            </a:r>
          </a:p>
        </p:txBody>
      </p:sp>
      <p:sp>
        <p:nvSpPr>
          <p:cNvPr id="10" name="テキスト プレースホルダー 2">
            <a:extLst>
              <a:ext uri="{FF2B5EF4-FFF2-40B4-BE49-F238E27FC236}">
                <a16:creationId xmlns:a16="http://schemas.microsoft.com/office/drawing/2014/main" id="{077A53EE-A2BB-B1B4-0E53-F99F861F02F9}"/>
              </a:ext>
            </a:extLst>
          </p:cNvPr>
          <p:cNvSpPr txBox="1">
            <a:spLocks/>
          </p:cNvSpPr>
          <p:nvPr/>
        </p:nvSpPr>
        <p:spPr>
          <a:xfrm>
            <a:off x="510770" y="2504661"/>
            <a:ext cx="4291200" cy="3985037"/>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cxnSp>
        <p:nvCxnSpPr>
          <p:cNvPr id="15" name="直線コネクタ 14">
            <a:extLst>
              <a:ext uri="{FF2B5EF4-FFF2-40B4-BE49-F238E27FC236}">
                <a16:creationId xmlns:a16="http://schemas.microsoft.com/office/drawing/2014/main" id="{A9D6758E-AE25-544A-1157-CEE28D3137E8}"/>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6" name="正方形/長方形 15">
            <a:extLst>
              <a:ext uri="{FF2B5EF4-FFF2-40B4-BE49-F238E27FC236}">
                <a16:creationId xmlns:a16="http://schemas.microsoft.com/office/drawing/2014/main" id="{B2E5955A-43AD-89ED-E368-D64FADCF9A30}"/>
              </a:ext>
            </a:extLst>
          </p:cNvPr>
          <p:cNvSpPr/>
          <p:nvPr/>
        </p:nvSpPr>
        <p:spPr>
          <a:xfrm>
            <a:off x="5102509" y="1495322"/>
            <a:ext cx="2952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経済産業省や中央省庁担当課との連携</a:t>
            </a:r>
          </a:p>
        </p:txBody>
      </p:sp>
      <p:sp>
        <p:nvSpPr>
          <p:cNvPr id="17" name="テキスト プレースホルダー 2">
            <a:extLst>
              <a:ext uri="{FF2B5EF4-FFF2-40B4-BE49-F238E27FC236}">
                <a16:creationId xmlns:a16="http://schemas.microsoft.com/office/drawing/2014/main" id="{2A88C718-42D6-0570-0CDF-0FBFE5D18BCA}"/>
              </a:ext>
            </a:extLst>
          </p:cNvPr>
          <p:cNvSpPr txBox="1">
            <a:spLocks/>
          </p:cNvSpPr>
          <p:nvPr/>
        </p:nvSpPr>
        <p:spPr>
          <a:xfrm>
            <a:off x="5104030" y="1849819"/>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171450" indent="-171450">
              <a:buFont typeface="Arial" panose="020B0604020202020204" pitchFamily="34" charset="0"/>
              <a:buChar char="•"/>
            </a:pPr>
            <a:r>
              <a:rPr kumimoji="1" lang="ja-JP" altLang="en-US" sz="1050"/>
              <a:t>部署名：○○省 ○○○局○○○課・室</a:t>
            </a:r>
            <a:endParaRPr kumimoji="1" lang="en-US" altLang="ja-JP" sz="1050"/>
          </a:p>
          <a:p>
            <a:pPr marL="171450" indent="-171450">
              <a:buFont typeface="Arial" panose="020B0604020202020204" pitchFamily="34" charset="0"/>
              <a:buChar char="•"/>
            </a:pPr>
            <a:r>
              <a:rPr kumimoji="1" lang="ja-JP" altLang="en-US" sz="1050"/>
              <a:t>担当者名：</a:t>
            </a:r>
            <a:endParaRPr kumimoji="1" lang="en-US" altLang="ja-JP" sz="1050"/>
          </a:p>
          <a:p>
            <a:pPr marL="171450" indent="-171450">
              <a:buFont typeface="Arial" panose="020B0604020202020204" pitchFamily="34" charset="0"/>
              <a:buChar char="•"/>
            </a:pPr>
            <a:r>
              <a:rPr kumimoji="1" lang="ja-JP" altLang="en-US" sz="1050"/>
              <a:t>連絡先（メールアドレス）：</a:t>
            </a:r>
          </a:p>
          <a:p>
            <a:endParaRPr kumimoji="1" lang="en-US" altLang="ja-JP" sz="1050"/>
          </a:p>
          <a:p>
            <a:endParaRPr kumimoji="1" lang="en-US" altLang="ja-JP" sz="1050"/>
          </a:p>
          <a:p>
            <a:pPr marL="179388" indent="-179388">
              <a:buFont typeface="Arial" panose="020B0604020202020204" pitchFamily="34" charset="0"/>
              <a:buChar char="•"/>
            </a:pPr>
            <a:r>
              <a:rPr kumimoji="1" lang="ja-JP" altLang="en-US" sz="1050"/>
              <a:t>担当課・担当者からのコメント等：</a:t>
            </a:r>
            <a:br>
              <a:rPr kumimoji="1" lang="en-US" altLang="ja-JP" sz="1050"/>
            </a:br>
            <a:r>
              <a:rPr kumimoji="1" lang="en-US" altLang="ja-JP" sz="1050"/>
              <a:t>XXX</a:t>
            </a:r>
            <a:r>
              <a:rPr kumimoji="1" lang="ja-JP" altLang="en-US" sz="1050"/>
              <a:t>・・・</a:t>
            </a:r>
            <a:endParaRPr kumimoji="1" lang="en-US" altLang="ja-JP" sz="1050"/>
          </a:p>
        </p:txBody>
      </p:sp>
      <p:grpSp>
        <p:nvGrpSpPr>
          <p:cNvPr id="73" name="グループ化 72">
            <a:extLst>
              <a:ext uri="{FF2B5EF4-FFF2-40B4-BE49-F238E27FC236}">
                <a16:creationId xmlns:a16="http://schemas.microsoft.com/office/drawing/2014/main" id="{D7A1FAE2-5431-ED58-266E-A5EAB95F4262}"/>
              </a:ext>
            </a:extLst>
          </p:cNvPr>
          <p:cNvGrpSpPr/>
          <p:nvPr/>
        </p:nvGrpSpPr>
        <p:grpSpPr>
          <a:xfrm>
            <a:off x="512779" y="5949"/>
            <a:ext cx="6320145" cy="216000"/>
            <a:chOff x="512779" y="5949"/>
            <a:chExt cx="6320145" cy="216000"/>
          </a:xfrm>
        </p:grpSpPr>
        <p:sp>
          <p:nvSpPr>
            <p:cNvPr id="74" name="正方形/長方形 73">
              <a:extLst>
                <a:ext uri="{FF2B5EF4-FFF2-40B4-BE49-F238E27FC236}">
                  <a16:creationId xmlns:a16="http://schemas.microsoft.com/office/drawing/2014/main" id="{F8E696FD-9540-F84E-53E0-1CE3A83D24BA}"/>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5" name="正方形/長方形 74">
              <a:extLst>
                <a:ext uri="{FF2B5EF4-FFF2-40B4-BE49-F238E27FC236}">
                  <a16:creationId xmlns:a16="http://schemas.microsoft.com/office/drawing/2014/main" id="{4F3122C4-79EC-5DFE-E977-26792F43A1AB}"/>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76" name="正方形/長方形 75">
              <a:extLst>
                <a:ext uri="{FF2B5EF4-FFF2-40B4-BE49-F238E27FC236}">
                  <a16:creationId xmlns:a16="http://schemas.microsoft.com/office/drawing/2014/main" id="{44F3835A-39D0-CA00-C5FD-823229B10FB0}"/>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299A6C22-4FA8-B1B9-7608-39910CE36D31}"/>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dirty="0">
                  <a:solidFill>
                    <a:srgbClr val="575757"/>
                  </a:solidFill>
                  <a:latin typeface="Meiryo UI" panose="020B0604030504040204" pitchFamily="50" charset="-128"/>
                  <a:ea typeface="Meiryo UI" panose="020B0604030504040204" pitchFamily="50" charset="-128"/>
                </a:rPr>
                <a:t>3</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05ABCE0A-354E-9151-8B3A-3E5B96281AFF}"/>
                </a:ext>
              </a:extLst>
            </p:cNvPr>
            <p:cNvSpPr/>
            <p:nvPr/>
          </p:nvSpPr>
          <p:spPr>
            <a:xfrm>
              <a:off x="2113455"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269C5970-0FBF-6AB6-5FC8-9275BC248313}"/>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8008EF20-ABBE-E583-895B-54A12B087A87}"/>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69A6925E-9024-FA8F-4230-217D40C7E8D9}"/>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4F639EC0-ACF3-F695-6D0E-77C43EB122EB}"/>
                </a:ext>
              </a:extLst>
            </p:cNvPr>
            <p:cNvSpPr/>
            <p:nvPr/>
          </p:nvSpPr>
          <p:spPr>
            <a:xfrm>
              <a:off x="3693550"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471C91E4-BC4A-EB69-B1DF-07FEAAB6CB14}"/>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50FDF8B0-5B65-B6A3-242D-69459EFD32EC}"/>
                </a:ext>
              </a:extLst>
            </p:cNvPr>
            <p:cNvSpPr/>
            <p:nvPr/>
          </p:nvSpPr>
          <p:spPr>
            <a:xfrm>
              <a:off x="432558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BC0F7BD2-8B84-39E4-F930-D96C063EDFA1}"/>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F1037377-A4FC-63C9-08E7-04D33591547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3183FC1B-D2B3-953E-3EF8-B12F265F199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C15831A6-EE16-C8FC-9876-6142E3247F27}"/>
                </a:ext>
              </a:extLst>
            </p:cNvPr>
            <p:cNvSpPr/>
            <p:nvPr/>
          </p:nvSpPr>
          <p:spPr>
            <a:xfrm>
              <a:off x="558966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D126773A-BE56-66F7-C292-620174D70AB4}"/>
                </a:ext>
              </a:extLst>
            </p:cNvPr>
            <p:cNvSpPr/>
            <p:nvPr/>
          </p:nvSpPr>
          <p:spPr>
            <a:xfrm>
              <a:off x="5905683"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16</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E513A94F-AFC8-7726-B6FB-1736D1CAEA69}"/>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9153466A-99C6-4496-48D6-5CF86E0A1288}"/>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5" name="テキスト プレースホルダー 2">
            <a:extLst>
              <a:ext uri="{FF2B5EF4-FFF2-40B4-BE49-F238E27FC236}">
                <a16:creationId xmlns:a16="http://schemas.microsoft.com/office/drawing/2014/main" id="{342F35C3-76AA-E535-5515-627593C0B9D5}"/>
              </a:ext>
            </a:extLst>
          </p:cNvPr>
          <p:cNvSpPr txBox="1">
            <a:spLocks/>
          </p:cNvSpPr>
          <p:nvPr/>
        </p:nvSpPr>
        <p:spPr>
          <a:xfrm>
            <a:off x="507596" y="1849820"/>
            <a:ext cx="4291200" cy="965863"/>
          </a:xfrm>
          <a:prstGeom prst="rect">
            <a:avLst/>
          </a:prstGeom>
          <a:solidFill>
            <a:schemeClr val="accent4"/>
          </a:solidFill>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ja-JP" altLang="en-US" sz="1050"/>
              <a:t>□　現地政府・企業との本事業に関連する</a:t>
            </a:r>
            <a:r>
              <a:rPr kumimoji="1" lang="en-US" altLang="ja-JP" sz="1050"/>
              <a:t>MoU</a:t>
            </a:r>
            <a:r>
              <a:rPr kumimoji="1" lang="ja-JP" altLang="en-US" sz="1050"/>
              <a:t>・レター等の写しを提出した</a:t>
            </a:r>
          </a:p>
          <a:p>
            <a:r>
              <a:rPr kumimoji="1" lang="ja-JP" altLang="en-US" sz="1050"/>
              <a:t>□　現地政府・企業との本事業に関連する</a:t>
            </a:r>
            <a:r>
              <a:rPr kumimoji="1" lang="en-US" altLang="ja-JP" sz="1050"/>
              <a:t>MoU</a:t>
            </a:r>
            <a:r>
              <a:rPr kumimoji="1" lang="ja-JP" altLang="en-US" sz="1050"/>
              <a:t>・レター等の写しを、</a:t>
            </a:r>
            <a:r>
              <a:rPr kumimoji="1" lang="en-US" altLang="ja-JP" sz="1050"/>
              <a:t>FS</a:t>
            </a:r>
            <a:r>
              <a:rPr kumimoji="1" lang="ja-JP" altLang="en-US" sz="1050"/>
              <a:t>終了後に</a:t>
            </a:r>
            <a:endParaRPr kumimoji="1" lang="en-US" altLang="ja-JP" sz="1050"/>
          </a:p>
          <a:p>
            <a:r>
              <a:rPr kumimoji="1" lang="en-US" altLang="ja-JP" sz="1050"/>
              <a:t>     </a:t>
            </a:r>
            <a:r>
              <a:rPr kumimoji="1" lang="ja-JP" altLang="en-US" sz="1050"/>
              <a:t>外部有識者で構成される第三者委員会の再審査後、実証事業の承認を</a:t>
            </a:r>
            <a:endParaRPr kumimoji="1" lang="en-US" altLang="ja-JP" sz="1050"/>
          </a:p>
          <a:p>
            <a:r>
              <a:rPr kumimoji="1" lang="en-US" altLang="ja-JP" sz="1050"/>
              <a:t>     </a:t>
            </a:r>
            <a:r>
              <a:rPr kumimoji="1" lang="ja-JP" altLang="en-US" sz="1050"/>
              <a:t>受けた日から</a:t>
            </a:r>
            <a:r>
              <a:rPr kumimoji="1" lang="en-US" altLang="ja-JP" sz="1050"/>
              <a:t>1</a:t>
            </a:r>
            <a:r>
              <a:rPr kumimoji="1" lang="ja-JP" altLang="en-US" sz="1050"/>
              <a:t>年以内に提出する</a:t>
            </a:r>
            <a:endParaRPr kumimoji="1" lang="en-US" altLang="ja-JP" sz="1050"/>
          </a:p>
          <a:p>
            <a:r>
              <a:rPr kumimoji="1" lang="ja-JP" altLang="en-US" sz="1050"/>
              <a:t>　   </a:t>
            </a:r>
            <a:r>
              <a:rPr kumimoji="1" lang="en-US" altLang="ja-JP" sz="1050"/>
              <a:t>【</a:t>
            </a:r>
            <a:r>
              <a:rPr kumimoji="1" lang="ja-JP" altLang="en-US" sz="1050"/>
              <a:t>提出予定日：　　　　　</a:t>
            </a:r>
            <a:r>
              <a:rPr kumimoji="1" lang="en-US" altLang="ja-JP" sz="1050"/>
              <a:t>】</a:t>
            </a:r>
          </a:p>
        </p:txBody>
      </p:sp>
      <p:sp>
        <p:nvSpPr>
          <p:cNvPr id="3" name="正方形/長方形 2">
            <a:extLst>
              <a:ext uri="{FF2B5EF4-FFF2-40B4-BE49-F238E27FC236}">
                <a16:creationId xmlns:a16="http://schemas.microsoft.com/office/drawing/2014/main" id="{415CBCE2-E245-AB3B-10C6-421A6580955F}"/>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1665637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48740BA-7648-13E4-FBC1-422397B17E7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F90A0-53C1-9298-2B47-95044110C762}"/>
              </a:ext>
            </a:extLst>
          </p:cNvPr>
          <p:cNvSpPr>
            <a:spLocks noGrp="1"/>
          </p:cNvSpPr>
          <p:nvPr>
            <p:ph type="body" sz="quarter" idx="13"/>
          </p:nvPr>
        </p:nvSpPr>
        <p:spPr/>
        <p:txBody>
          <a:bodyPr/>
          <a:lstStyle/>
          <a:p>
            <a:r>
              <a:rPr kumimoji="1" lang="ja-JP" altLang="en-US"/>
              <a:t>４</a:t>
            </a:r>
            <a:r>
              <a:rPr kumimoji="1" lang="en-US" altLang="ja-JP"/>
              <a:t>. </a:t>
            </a:r>
            <a:r>
              <a:rPr kumimoji="1" lang="ja-JP" altLang="en-US"/>
              <a:t>想定成果及び商業化計画</a:t>
            </a:r>
            <a:endParaRPr kumimoji="1" lang="en-US" altLang="ja-JP"/>
          </a:p>
        </p:txBody>
      </p:sp>
    </p:spTree>
    <p:extLst>
      <p:ext uri="{BB962C8B-B14F-4D97-AF65-F5344CB8AC3E}">
        <p14:creationId xmlns:p14="http://schemas.microsoft.com/office/powerpoint/2010/main" val="2884261792"/>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正方形/長方形 10">
            <a:extLst>
              <a:ext uri="{FF2B5EF4-FFF2-40B4-BE49-F238E27FC236}">
                <a16:creationId xmlns:a16="http://schemas.microsoft.com/office/drawing/2014/main" id="{28C7BB1C-6074-95BD-8AEC-53B5B09BAD4B}"/>
              </a:ext>
            </a:extLst>
          </p:cNvPr>
          <p:cNvSpPr/>
          <p:nvPr/>
        </p:nvSpPr>
        <p:spPr>
          <a:xfrm>
            <a:off x="2436873" y="1527224"/>
            <a:ext cx="6958348" cy="2952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80975" indent="-180975">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a:t>
            </a:r>
          </a:p>
        </p:txBody>
      </p:sp>
      <p:sp>
        <p:nvSpPr>
          <p:cNvPr id="2" name="テキスト プレースホルダー 1">
            <a:extLst>
              <a:ext uri="{FF2B5EF4-FFF2-40B4-BE49-F238E27FC236}">
                <a16:creationId xmlns:a16="http://schemas.microsoft.com/office/drawing/2014/main" id="{21503F40-E1BF-2EC1-6D0E-4F0858EF5C6B}"/>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6389554E-681D-2874-833D-593F211476E2}"/>
              </a:ext>
            </a:extLst>
          </p:cNvPr>
          <p:cNvSpPr>
            <a:spLocks noGrp="1"/>
          </p:cNvSpPr>
          <p:nvPr>
            <p:ph type="body" sz="quarter" idx="17"/>
          </p:nvPr>
        </p:nvSpPr>
        <p:spPr/>
        <p:txBody>
          <a:bodyPr/>
          <a:lstStyle/>
          <a:p>
            <a:r>
              <a:rPr kumimoji="1" lang="en-GB"/>
              <a:t>4-1. </a:t>
            </a:r>
            <a:r>
              <a:rPr kumimoji="1" lang="ja-JP" altLang="en-US"/>
              <a:t>商業化に向けた取組</a:t>
            </a:r>
            <a:endParaRPr kumimoji="1" lang="en-GB"/>
          </a:p>
        </p:txBody>
      </p:sp>
      <p:sp>
        <p:nvSpPr>
          <p:cNvPr id="3" name="正方形/長方形 2">
            <a:extLst>
              <a:ext uri="{FF2B5EF4-FFF2-40B4-BE49-F238E27FC236}">
                <a16:creationId xmlns:a16="http://schemas.microsoft.com/office/drawing/2014/main" id="{EFA600F8-11D0-4ED8-4E5A-16B68277B259}"/>
              </a:ext>
            </a:extLst>
          </p:cNvPr>
          <p:cNvSpPr/>
          <p:nvPr/>
        </p:nvSpPr>
        <p:spPr>
          <a:xfrm>
            <a:off x="510776" y="2048928"/>
            <a:ext cx="174256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商業化に向けた取組</a:t>
            </a:r>
          </a:p>
        </p:txBody>
      </p:sp>
      <p:sp>
        <p:nvSpPr>
          <p:cNvPr id="20" name="テキスト ボックス 19">
            <a:extLst>
              <a:ext uri="{FF2B5EF4-FFF2-40B4-BE49-F238E27FC236}">
                <a16:creationId xmlns:a16="http://schemas.microsoft.com/office/drawing/2014/main" id="{4911196E-CB17-B1E8-E7BE-4DB16F8A3168}"/>
              </a:ext>
            </a:extLst>
          </p:cNvPr>
          <p:cNvSpPr txBox="1"/>
          <p:nvPr/>
        </p:nvSpPr>
        <p:spPr>
          <a:xfrm>
            <a:off x="512291" y="6021906"/>
            <a:ext cx="8891586" cy="37135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050">
                <a:solidFill>
                  <a:schemeClr val="tx2"/>
                </a:solidFill>
              </a:rPr>
              <a:t>XXX</a:t>
            </a:r>
            <a:r>
              <a:rPr kumimoji="1" lang="ja-JP" altLang="en-US" sz="1050">
                <a:solidFill>
                  <a:schemeClr val="tx2"/>
                </a:solidFill>
              </a:rPr>
              <a:t>（文章による補足はこちらに記載）</a:t>
            </a:r>
            <a:endParaRPr kumimoji="1" lang="en-US" altLang="ja-JP" sz="1050">
              <a:solidFill>
                <a:schemeClr val="tx2"/>
              </a:solidFill>
            </a:endParaRPr>
          </a:p>
        </p:txBody>
      </p:sp>
      <p:sp>
        <p:nvSpPr>
          <p:cNvPr id="48" name="正方形/長方形 47">
            <a:extLst>
              <a:ext uri="{FF2B5EF4-FFF2-40B4-BE49-F238E27FC236}">
                <a16:creationId xmlns:a16="http://schemas.microsoft.com/office/drawing/2014/main" id="{1EFEAC03-2CD2-7605-55A0-ADD223B656B7}"/>
              </a:ext>
            </a:extLst>
          </p:cNvPr>
          <p:cNvSpPr/>
          <p:nvPr/>
        </p:nvSpPr>
        <p:spPr>
          <a:xfrm>
            <a:off x="518468" y="2392482"/>
            <a:ext cx="1304888" cy="39960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実施項目</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A037A6B8-D68A-54DB-29DA-91969B25CB4C}"/>
              </a:ext>
            </a:extLst>
          </p:cNvPr>
          <p:cNvSpPr/>
          <p:nvPr/>
        </p:nvSpPr>
        <p:spPr>
          <a:xfrm>
            <a:off x="518467" y="2838676"/>
            <a:ext cx="1304889" cy="561146"/>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マイルストーン</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F9E9D367-963C-206E-00EC-26AFDD881AF6}"/>
              </a:ext>
            </a:extLst>
          </p:cNvPr>
          <p:cNvSpPr/>
          <p:nvPr/>
        </p:nvSpPr>
        <p:spPr>
          <a:xfrm>
            <a:off x="510776" y="3450931"/>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2" name="正方形/長方形 51">
            <a:extLst>
              <a:ext uri="{FF2B5EF4-FFF2-40B4-BE49-F238E27FC236}">
                <a16:creationId xmlns:a16="http://schemas.microsoft.com/office/drawing/2014/main" id="{70EE2712-ECC9-A3EC-C2BA-71A0B86435B1}"/>
              </a:ext>
            </a:extLst>
          </p:cNvPr>
          <p:cNvSpPr/>
          <p:nvPr/>
        </p:nvSpPr>
        <p:spPr>
          <a:xfrm>
            <a:off x="510776" y="4060821"/>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7" name="正方形/長方形 56">
            <a:extLst>
              <a:ext uri="{FF2B5EF4-FFF2-40B4-BE49-F238E27FC236}">
                <a16:creationId xmlns:a16="http://schemas.microsoft.com/office/drawing/2014/main" id="{9A83C80B-7E26-87A7-9990-E60CB5A05194}"/>
              </a:ext>
            </a:extLst>
          </p:cNvPr>
          <p:cNvSpPr/>
          <p:nvPr/>
        </p:nvSpPr>
        <p:spPr>
          <a:xfrm>
            <a:off x="510776" y="4670711"/>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2" name="正方形/長方形 61">
            <a:extLst>
              <a:ext uri="{FF2B5EF4-FFF2-40B4-BE49-F238E27FC236}">
                <a16:creationId xmlns:a16="http://schemas.microsoft.com/office/drawing/2014/main" id="{DBCCCEB8-BA18-1228-DFD5-ED4102AC711F}"/>
              </a:ext>
            </a:extLst>
          </p:cNvPr>
          <p:cNvSpPr/>
          <p:nvPr/>
        </p:nvSpPr>
        <p:spPr>
          <a:xfrm>
            <a:off x="510776" y="5280600"/>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3" name="矢印: 五方向 62">
            <a:extLst>
              <a:ext uri="{FF2B5EF4-FFF2-40B4-BE49-F238E27FC236}">
                <a16:creationId xmlns:a16="http://schemas.microsoft.com/office/drawing/2014/main" id="{FA439E57-84CF-06D0-2575-BCE117B13524}"/>
              </a:ext>
            </a:extLst>
          </p:cNvPr>
          <p:cNvSpPr/>
          <p:nvPr/>
        </p:nvSpPr>
        <p:spPr>
          <a:xfrm>
            <a:off x="1867829" y="3455010"/>
            <a:ext cx="18288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4" name="矢印: 五方向 63">
            <a:extLst>
              <a:ext uri="{FF2B5EF4-FFF2-40B4-BE49-F238E27FC236}">
                <a16:creationId xmlns:a16="http://schemas.microsoft.com/office/drawing/2014/main" id="{3B5AB7FB-D124-B9CB-E763-0D59BA50E380}"/>
              </a:ext>
            </a:extLst>
          </p:cNvPr>
          <p:cNvSpPr/>
          <p:nvPr/>
        </p:nvSpPr>
        <p:spPr>
          <a:xfrm>
            <a:off x="3746600" y="3719340"/>
            <a:ext cx="12064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5" name="矢印: 五方向 64">
            <a:extLst>
              <a:ext uri="{FF2B5EF4-FFF2-40B4-BE49-F238E27FC236}">
                <a16:creationId xmlns:a16="http://schemas.microsoft.com/office/drawing/2014/main" id="{74F4DA31-6C85-5F59-8801-6EF7E97D08CD}"/>
              </a:ext>
            </a:extLst>
          </p:cNvPr>
          <p:cNvSpPr/>
          <p:nvPr/>
        </p:nvSpPr>
        <p:spPr>
          <a:xfrm>
            <a:off x="4952999" y="4065738"/>
            <a:ext cx="2478197"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6" name="矢印: 五方向 65">
            <a:extLst>
              <a:ext uri="{FF2B5EF4-FFF2-40B4-BE49-F238E27FC236}">
                <a16:creationId xmlns:a16="http://schemas.microsoft.com/office/drawing/2014/main" id="{DA9AE69D-02B4-7441-DB71-1E1BEE266CD6}"/>
              </a:ext>
            </a:extLst>
          </p:cNvPr>
          <p:cNvSpPr/>
          <p:nvPr/>
        </p:nvSpPr>
        <p:spPr>
          <a:xfrm>
            <a:off x="7497383" y="4330356"/>
            <a:ext cx="1804832"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7" name="矢印: 五方向 66">
            <a:extLst>
              <a:ext uri="{FF2B5EF4-FFF2-40B4-BE49-F238E27FC236}">
                <a16:creationId xmlns:a16="http://schemas.microsoft.com/office/drawing/2014/main" id="{8B58E0E4-5930-D6EA-BB89-FEC382E4BC14}"/>
              </a:ext>
            </a:extLst>
          </p:cNvPr>
          <p:cNvSpPr/>
          <p:nvPr/>
        </p:nvSpPr>
        <p:spPr>
          <a:xfrm>
            <a:off x="1867829" y="4673665"/>
            <a:ext cx="18288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8" name="矢印: 五方向 67">
            <a:extLst>
              <a:ext uri="{FF2B5EF4-FFF2-40B4-BE49-F238E27FC236}">
                <a16:creationId xmlns:a16="http://schemas.microsoft.com/office/drawing/2014/main" id="{6509445C-2B32-FC62-C72C-0E7E5DBE9916}"/>
              </a:ext>
            </a:extLst>
          </p:cNvPr>
          <p:cNvSpPr/>
          <p:nvPr/>
        </p:nvSpPr>
        <p:spPr>
          <a:xfrm>
            <a:off x="3746600" y="4937995"/>
            <a:ext cx="12064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9" name="矢印: 五方向 68">
            <a:extLst>
              <a:ext uri="{FF2B5EF4-FFF2-40B4-BE49-F238E27FC236}">
                <a16:creationId xmlns:a16="http://schemas.microsoft.com/office/drawing/2014/main" id="{A6C7F8AC-CC79-EBEB-FF04-F7D7E275AC82}"/>
              </a:ext>
            </a:extLst>
          </p:cNvPr>
          <p:cNvSpPr/>
          <p:nvPr/>
        </p:nvSpPr>
        <p:spPr>
          <a:xfrm>
            <a:off x="4952999" y="5284393"/>
            <a:ext cx="2478197"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70" name="矢印: 五方向 69">
            <a:extLst>
              <a:ext uri="{FF2B5EF4-FFF2-40B4-BE49-F238E27FC236}">
                <a16:creationId xmlns:a16="http://schemas.microsoft.com/office/drawing/2014/main" id="{A0F78C56-2093-0E9E-32F8-C49865A389BB}"/>
              </a:ext>
            </a:extLst>
          </p:cNvPr>
          <p:cNvSpPr/>
          <p:nvPr/>
        </p:nvSpPr>
        <p:spPr>
          <a:xfrm>
            <a:off x="7497383" y="5549011"/>
            <a:ext cx="1804832"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grpSp>
        <p:nvGrpSpPr>
          <p:cNvPr id="76" name="グループ化 75">
            <a:extLst>
              <a:ext uri="{FF2B5EF4-FFF2-40B4-BE49-F238E27FC236}">
                <a16:creationId xmlns:a16="http://schemas.microsoft.com/office/drawing/2014/main" id="{DA8BF11E-39CE-C4D8-8F49-006FB4911AA0}"/>
              </a:ext>
            </a:extLst>
          </p:cNvPr>
          <p:cNvGrpSpPr/>
          <p:nvPr/>
        </p:nvGrpSpPr>
        <p:grpSpPr>
          <a:xfrm>
            <a:off x="2178308" y="2911948"/>
            <a:ext cx="756000" cy="377010"/>
            <a:chOff x="2040381" y="2004284"/>
            <a:chExt cx="756000" cy="377010"/>
          </a:xfrm>
        </p:grpSpPr>
        <p:sp>
          <p:nvSpPr>
            <p:cNvPr id="77" name="コンテンツ プレースホルダー 5">
              <a:extLst>
                <a:ext uri="{FF2B5EF4-FFF2-40B4-BE49-F238E27FC236}">
                  <a16:creationId xmlns:a16="http://schemas.microsoft.com/office/drawing/2014/main" id="{58FE6297-EC3D-A7CA-BF82-F86188701C91}"/>
                </a:ext>
              </a:extLst>
            </p:cNvPr>
            <p:cNvSpPr txBox="1">
              <a:spLocks/>
            </p:cNvSpPr>
            <p:nvPr/>
          </p:nvSpPr>
          <p:spPr>
            <a:xfrm>
              <a:off x="2040381" y="2212724"/>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78" name="二等辺三角形 77">
              <a:extLst>
                <a:ext uri="{FF2B5EF4-FFF2-40B4-BE49-F238E27FC236}">
                  <a16:creationId xmlns:a16="http://schemas.microsoft.com/office/drawing/2014/main" id="{B2C44519-5778-2A00-569E-98613918DA19}"/>
                </a:ext>
              </a:extLst>
            </p:cNvPr>
            <p:cNvSpPr/>
            <p:nvPr/>
          </p:nvSpPr>
          <p:spPr>
            <a:xfrm flipV="1">
              <a:off x="2301016" y="2004284"/>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grpSp>
      <p:grpSp>
        <p:nvGrpSpPr>
          <p:cNvPr id="82" name="グループ化 81">
            <a:extLst>
              <a:ext uri="{FF2B5EF4-FFF2-40B4-BE49-F238E27FC236}">
                <a16:creationId xmlns:a16="http://schemas.microsoft.com/office/drawing/2014/main" id="{460C5BE5-B978-494A-C92A-D2EEDDD150DE}"/>
              </a:ext>
            </a:extLst>
          </p:cNvPr>
          <p:cNvGrpSpPr/>
          <p:nvPr/>
        </p:nvGrpSpPr>
        <p:grpSpPr>
          <a:xfrm>
            <a:off x="5236378" y="2911948"/>
            <a:ext cx="756000" cy="377010"/>
            <a:chOff x="2040381" y="2004284"/>
            <a:chExt cx="756000" cy="377010"/>
          </a:xfrm>
        </p:grpSpPr>
        <p:sp>
          <p:nvSpPr>
            <p:cNvPr id="83" name="コンテンツ プレースホルダー 5">
              <a:extLst>
                <a:ext uri="{FF2B5EF4-FFF2-40B4-BE49-F238E27FC236}">
                  <a16:creationId xmlns:a16="http://schemas.microsoft.com/office/drawing/2014/main" id="{11667DFC-C373-2ECA-31F7-868C69EC57B5}"/>
                </a:ext>
              </a:extLst>
            </p:cNvPr>
            <p:cNvSpPr txBox="1">
              <a:spLocks/>
            </p:cNvSpPr>
            <p:nvPr/>
          </p:nvSpPr>
          <p:spPr>
            <a:xfrm>
              <a:off x="2040381" y="2212724"/>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84" name="二等辺三角形 83">
              <a:extLst>
                <a:ext uri="{FF2B5EF4-FFF2-40B4-BE49-F238E27FC236}">
                  <a16:creationId xmlns:a16="http://schemas.microsoft.com/office/drawing/2014/main" id="{8EF473E7-BEC8-AC85-28C3-794AFDD1E3A8}"/>
                </a:ext>
              </a:extLst>
            </p:cNvPr>
            <p:cNvSpPr/>
            <p:nvPr/>
          </p:nvSpPr>
          <p:spPr>
            <a:xfrm flipV="1">
              <a:off x="2301016" y="2004284"/>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grpSp>
      <p:sp>
        <p:nvSpPr>
          <p:cNvPr id="88" name="矢印: 五方向 87">
            <a:extLst>
              <a:ext uri="{FF2B5EF4-FFF2-40B4-BE49-F238E27FC236}">
                <a16:creationId xmlns:a16="http://schemas.microsoft.com/office/drawing/2014/main" id="{36FB7478-BC5E-B768-8064-8192210B17AB}"/>
              </a:ext>
            </a:extLst>
          </p:cNvPr>
          <p:cNvSpPr/>
          <p:nvPr/>
        </p:nvSpPr>
        <p:spPr>
          <a:xfrm>
            <a:off x="4436832" y="2405348"/>
            <a:ext cx="2386358" cy="36968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bg1"/>
                </a:solidFill>
                <a:latin typeface="Meiryo UI" panose="020B0604030504040204" pitchFamily="50" charset="-128"/>
                <a:ea typeface="Meiryo UI" panose="020B0604030504040204" pitchFamily="50" charset="-128"/>
              </a:rPr>
              <a:t>X</a:t>
            </a:r>
            <a:r>
              <a:rPr kumimoji="1" lang="ja-JP" altLang="en-US" sz="1200" b="1">
                <a:solidFill>
                  <a:schemeClr val="bg1"/>
                </a:solidFill>
                <a:latin typeface="Meiryo UI" panose="020B0604030504040204" pitchFamily="50" charset="-128"/>
                <a:ea typeface="Meiryo UI" panose="020B0604030504040204" pitchFamily="50" charset="-128"/>
              </a:rPr>
              <a:t>年目</a:t>
            </a:r>
          </a:p>
        </p:txBody>
      </p:sp>
      <p:sp>
        <p:nvSpPr>
          <p:cNvPr id="89" name="矢印: 五方向 88">
            <a:extLst>
              <a:ext uri="{FF2B5EF4-FFF2-40B4-BE49-F238E27FC236}">
                <a16:creationId xmlns:a16="http://schemas.microsoft.com/office/drawing/2014/main" id="{E6DD0F9C-0B04-D04C-74DE-026A3510C2F7}"/>
              </a:ext>
            </a:extLst>
          </p:cNvPr>
          <p:cNvSpPr/>
          <p:nvPr/>
        </p:nvSpPr>
        <p:spPr>
          <a:xfrm>
            <a:off x="7005837" y="2405348"/>
            <a:ext cx="2386357" cy="36968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bg1"/>
                </a:solidFill>
                <a:latin typeface="Meiryo UI" panose="020B0604030504040204" pitchFamily="50" charset="-128"/>
                <a:ea typeface="Meiryo UI" panose="020B0604030504040204" pitchFamily="50" charset="-128"/>
              </a:rPr>
              <a:t>X</a:t>
            </a:r>
            <a:r>
              <a:rPr kumimoji="1" lang="ja-JP" altLang="en-US" sz="1200" b="1">
                <a:solidFill>
                  <a:schemeClr val="bg1"/>
                </a:solidFill>
                <a:latin typeface="Meiryo UI" panose="020B0604030504040204" pitchFamily="50" charset="-128"/>
                <a:ea typeface="Meiryo UI" panose="020B0604030504040204" pitchFamily="50" charset="-128"/>
              </a:rPr>
              <a:t>年目</a:t>
            </a:r>
          </a:p>
        </p:txBody>
      </p:sp>
      <p:sp>
        <p:nvSpPr>
          <p:cNvPr id="90" name="矢印: 五方向 89">
            <a:extLst>
              <a:ext uri="{FF2B5EF4-FFF2-40B4-BE49-F238E27FC236}">
                <a16:creationId xmlns:a16="http://schemas.microsoft.com/office/drawing/2014/main" id="{E9F5B333-53A1-6A52-CB48-35F677E65154}"/>
              </a:ext>
            </a:extLst>
          </p:cNvPr>
          <p:cNvSpPr/>
          <p:nvPr/>
        </p:nvSpPr>
        <p:spPr>
          <a:xfrm>
            <a:off x="1867830" y="2405348"/>
            <a:ext cx="2386355" cy="36968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bg1"/>
                </a:solidFill>
                <a:latin typeface="Meiryo UI" panose="020B0604030504040204" pitchFamily="50" charset="-128"/>
                <a:ea typeface="Meiryo UI" panose="020B0604030504040204" pitchFamily="50" charset="-128"/>
              </a:rPr>
              <a:t>実証終了後</a:t>
            </a:r>
            <a:r>
              <a:rPr kumimoji="1" lang="en-US" altLang="ja-JP" sz="1200" b="1" dirty="0">
                <a:solidFill>
                  <a:schemeClr val="bg1"/>
                </a:solidFill>
                <a:latin typeface="Meiryo UI" panose="020B0604030504040204" pitchFamily="50" charset="-128"/>
                <a:ea typeface="Meiryo UI" panose="020B0604030504040204" pitchFamily="50" charset="-128"/>
              </a:rPr>
              <a:t>1</a:t>
            </a:r>
            <a:r>
              <a:rPr kumimoji="1" lang="ja-JP" altLang="en-US" sz="1200" b="1" dirty="0">
                <a:solidFill>
                  <a:schemeClr val="bg1"/>
                </a:solidFill>
                <a:latin typeface="Meiryo UI" panose="020B0604030504040204" pitchFamily="50" charset="-128"/>
                <a:ea typeface="Meiryo UI" panose="020B0604030504040204" pitchFamily="50" charset="-128"/>
              </a:rPr>
              <a:t>年目</a:t>
            </a:r>
          </a:p>
        </p:txBody>
      </p:sp>
      <p:sp>
        <p:nvSpPr>
          <p:cNvPr id="12" name="正方形/長方形 11">
            <a:extLst>
              <a:ext uri="{FF2B5EF4-FFF2-40B4-BE49-F238E27FC236}">
                <a16:creationId xmlns:a16="http://schemas.microsoft.com/office/drawing/2014/main" id="{DDBE1799-4263-CC2A-5EF7-1AD9062F74E6}"/>
              </a:ext>
            </a:extLst>
          </p:cNvPr>
          <p:cNvSpPr/>
          <p:nvPr/>
        </p:nvSpPr>
        <p:spPr>
          <a:xfrm>
            <a:off x="510777" y="1527224"/>
            <a:ext cx="1742566" cy="2952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tx2"/>
                </a:solidFill>
                <a:latin typeface="Meiryo UI" panose="020B0604030504040204" pitchFamily="50" charset="-128"/>
                <a:ea typeface="Meiryo UI" panose="020B0604030504040204" pitchFamily="50" charset="-128"/>
              </a:rPr>
              <a:t>商業化達成目標時期</a:t>
            </a:r>
            <a:endParaRPr kumimoji="1" lang="ja-JP" altLang="en-US" sz="1200" b="1">
              <a:solidFill>
                <a:schemeClr val="tx2"/>
              </a:solidFill>
              <a:latin typeface="Meiryo UI" panose="020B0604030504040204" pitchFamily="50" charset="-128"/>
              <a:ea typeface="Meiryo UI" panose="020B0604030504040204" pitchFamily="50" charset="-128"/>
            </a:endParaRPr>
          </a:p>
        </p:txBody>
      </p:sp>
      <p:grpSp>
        <p:nvGrpSpPr>
          <p:cNvPr id="61" name="グループ化 60">
            <a:extLst>
              <a:ext uri="{FF2B5EF4-FFF2-40B4-BE49-F238E27FC236}">
                <a16:creationId xmlns:a16="http://schemas.microsoft.com/office/drawing/2014/main" id="{63B3D74D-9164-D29B-648D-9F73C106E154}"/>
              </a:ext>
            </a:extLst>
          </p:cNvPr>
          <p:cNvGrpSpPr/>
          <p:nvPr/>
        </p:nvGrpSpPr>
        <p:grpSpPr>
          <a:xfrm>
            <a:off x="512779" y="5949"/>
            <a:ext cx="6320145" cy="216000"/>
            <a:chOff x="512779" y="5949"/>
            <a:chExt cx="6320145" cy="216000"/>
          </a:xfrm>
        </p:grpSpPr>
        <p:sp>
          <p:nvSpPr>
            <p:cNvPr id="71" name="正方形/長方形 70">
              <a:extLst>
                <a:ext uri="{FF2B5EF4-FFF2-40B4-BE49-F238E27FC236}">
                  <a16:creationId xmlns:a16="http://schemas.microsoft.com/office/drawing/2014/main" id="{97EEB55D-AE6D-ED58-ABAA-3BC6CD6BBD76}"/>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2" name="正方形/長方形 71">
              <a:extLst>
                <a:ext uri="{FF2B5EF4-FFF2-40B4-BE49-F238E27FC236}">
                  <a16:creationId xmlns:a16="http://schemas.microsoft.com/office/drawing/2014/main" id="{10EBC53E-D0C2-4882-5680-7209B46D6066}"/>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73" name="正方形/長方形 72">
              <a:extLst>
                <a:ext uri="{FF2B5EF4-FFF2-40B4-BE49-F238E27FC236}">
                  <a16:creationId xmlns:a16="http://schemas.microsoft.com/office/drawing/2014/main" id="{EBC83A9D-8DD4-39A2-6FFE-21C683FB8BE3}"/>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EC63C0FE-4CD6-2487-79CC-AE831EC49E69}"/>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5" name="正方形/長方形 74">
              <a:extLst>
                <a:ext uri="{FF2B5EF4-FFF2-40B4-BE49-F238E27FC236}">
                  <a16:creationId xmlns:a16="http://schemas.microsoft.com/office/drawing/2014/main" id="{2E11FFC3-EA40-7D1D-DE2E-8D32FB721D6F}"/>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2B35551F-F4F4-D8A8-3B6A-CA22152203ED}"/>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CFF58752-0D13-B986-70F3-08413BB6356E}"/>
                </a:ext>
              </a:extLst>
            </p:cNvPr>
            <p:cNvSpPr/>
            <p:nvPr/>
          </p:nvSpPr>
          <p:spPr>
            <a:xfrm>
              <a:off x="2745493"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6</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6E6B18CB-81D7-9E35-C94F-BFD9E46661BB}"/>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C2AF8044-C619-8E2F-1E54-D6175C8DAA01}"/>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36540141-B10B-6C35-0824-A688CE2A0398}"/>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704695CE-00F5-4842-06C2-D599A81E9007}"/>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04AFCC8A-B07F-F9E8-D709-BEB262DE0B3B}"/>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098DF142-5B02-1321-D6CE-83222946B1E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C1C5C08D-E8BA-A0F6-D657-FE3B82C12FF4}"/>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606CCB5B-928D-E7B8-4446-8FFEEEC027AF}"/>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AE025CC5-B4B6-F853-75C2-83ACE6338A35}"/>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1B8DBE6D-5944-49B3-A012-6706C1D73F71}"/>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743450FE-A5B7-D956-4A09-6E1B76DD6F28}"/>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4BDC2650-A2D6-75B3-3111-35981D23B329}"/>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5" name="正方形/長方形 4">
            <a:extLst>
              <a:ext uri="{FF2B5EF4-FFF2-40B4-BE49-F238E27FC236}">
                <a16:creationId xmlns:a16="http://schemas.microsoft.com/office/drawing/2014/main" id="{533019E9-6F3D-2CED-990C-1755B199C394}"/>
              </a:ext>
            </a:extLst>
          </p:cNvPr>
          <p:cNvSpPr/>
          <p:nvPr/>
        </p:nvSpPr>
        <p:spPr>
          <a:xfrm>
            <a:off x="8778588" y="1886117"/>
            <a:ext cx="1284514" cy="29566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en-US" altLang="ja-JP" sz="1050">
                <a:solidFill>
                  <a:schemeClr val="tx1"/>
                </a:solidFill>
                <a:latin typeface="Meiryo UI" panose="020B0604030504040204" pitchFamily="50" charset="-128"/>
                <a:ea typeface="Meiryo UI" panose="020B0604030504040204" pitchFamily="50" charset="-128"/>
              </a:rPr>
              <a:t>X</a:t>
            </a:r>
            <a:r>
              <a:rPr kumimoji="1" lang="ja-JP" altLang="en-US" sz="1050">
                <a:solidFill>
                  <a:schemeClr val="tx1"/>
                </a:solidFill>
                <a:latin typeface="Meiryo UI" panose="020B0604030504040204" pitchFamily="50" charset="-128"/>
                <a:ea typeface="Meiryo UI" panose="020B0604030504040204" pitchFamily="50" charset="-128"/>
              </a:rPr>
              <a:t>年目</a:t>
            </a:r>
            <a:br>
              <a:rPr kumimoji="1" lang="en-US" altLang="ja-JP" sz="1050">
                <a:solidFill>
                  <a:schemeClr val="tx1"/>
                </a:solidFill>
                <a:latin typeface="Meiryo UI" panose="020B0604030504040204" pitchFamily="50" charset="-128"/>
                <a:ea typeface="Meiryo UI" panose="020B0604030504040204" pitchFamily="50" charset="-128"/>
              </a:rPr>
            </a:br>
            <a:r>
              <a:rPr kumimoji="1" lang="ja-JP" altLang="en-US" sz="1050">
                <a:solidFill>
                  <a:schemeClr val="tx1"/>
                </a:solidFill>
                <a:latin typeface="Meiryo UI" panose="020B0604030504040204" pitchFamily="50" charset="-128"/>
                <a:ea typeface="Meiryo UI" panose="020B0604030504040204" pitchFamily="50" charset="-128"/>
              </a:rPr>
              <a:t>（</a:t>
            </a:r>
            <a:r>
              <a:rPr kumimoji="1" lang="en-US" altLang="ja-JP" sz="1050">
                <a:solidFill>
                  <a:schemeClr val="tx1"/>
                </a:solidFill>
                <a:latin typeface="Meiryo UI" panose="020B0604030504040204" pitchFamily="50" charset="-128"/>
                <a:ea typeface="Meiryo UI" panose="020B0604030504040204" pitchFamily="50" charset="-128"/>
              </a:rPr>
              <a:t>XXXX</a:t>
            </a:r>
            <a:r>
              <a:rPr kumimoji="1" lang="ja-JP" altLang="en-US" sz="1050">
                <a:solidFill>
                  <a:schemeClr val="tx1"/>
                </a:solidFill>
                <a:latin typeface="Meiryo UI" panose="020B0604030504040204" pitchFamily="50" charset="-128"/>
                <a:ea typeface="Meiryo UI" panose="020B0604030504040204" pitchFamily="50" charset="-128"/>
              </a:rPr>
              <a:t>年）</a:t>
            </a:r>
            <a:endParaRPr kumimoji="1" lang="en-US" altLang="ja-JP" sz="1050">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050">
                <a:solidFill>
                  <a:schemeClr val="tx1"/>
                </a:solidFill>
                <a:latin typeface="Meiryo UI" panose="020B0604030504040204" pitchFamily="50" charset="-128"/>
                <a:ea typeface="Meiryo UI" panose="020B0604030504040204" pitchFamily="50" charset="-128"/>
              </a:rPr>
              <a:t>商業化</a:t>
            </a:r>
          </a:p>
        </p:txBody>
      </p:sp>
      <p:sp>
        <p:nvSpPr>
          <p:cNvPr id="6" name="二等辺三角形 5">
            <a:extLst>
              <a:ext uri="{FF2B5EF4-FFF2-40B4-BE49-F238E27FC236}">
                <a16:creationId xmlns:a16="http://schemas.microsoft.com/office/drawing/2014/main" id="{24AA6609-9C58-4C52-A2DA-3400AABE5A4E}"/>
              </a:ext>
            </a:extLst>
          </p:cNvPr>
          <p:cNvSpPr/>
          <p:nvPr/>
        </p:nvSpPr>
        <p:spPr>
          <a:xfrm flipV="1">
            <a:off x="9348862" y="2321154"/>
            <a:ext cx="234730" cy="168570"/>
          </a:xfrm>
          <a:prstGeom prst="triangle">
            <a:avLst/>
          </a:prstGeom>
          <a:solidFill>
            <a:schemeClr val="accent1"/>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Tree>
    <p:extLst>
      <p:ext uri="{BB962C8B-B14F-4D97-AF65-F5344CB8AC3E}">
        <p14:creationId xmlns:p14="http://schemas.microsoft.com/office/powerpoint/2010/main" val="24545181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7D8900B-2319-459D-C744-9EE5ACA7386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47B9D2F-5736-7BD0-1E81-2FC20FB12AD5}"/>
              </a:ext>
            </a:extLst>
          </p:cNvPr>
          <p:cNvSpPr>
            <a:spLocks noGrp="1"/>
          </p:cNvSpPr>
          <p:nvPr>
            <p:ph type="body" sz="quarter" idx="15"/>
          </p:nvPr>
        </p:nvSpPr>
        <p:spPr/>
        <p:txBody>
          <a:bodyPr/>
          <a:lstStyle/>
          <a:p>
            <a:r>
              <a:rPr kumimoji="1" lang="ja-JP" altLang="en-US"/>
              <a:t>目次</a:t>
            </a:r>
            <a:endParaRPr kumimoji="1" lang="en-GB"/>
          </a:p>
        </p:txBody>
      </p:sp>
      <p:sp>
        <p:nvSpPr>
          <p:cNvPr id="4" name="テキスト プレースホルダー 3">
            <a:extLst>
              <a:ext uri="{FF2B5EF4-FFF2-40B4-BE49-F238E27FC236}">
                <a16:creationId xmlns:a16="http://schemas.microsoft.com/office/drawing/2014/main" id="{2412BDAF-B1E3-EFB5-9444-8087A49AF26E}"/>
              </a:ext>
            </a:extLst>
          </p:cNvPr>
          <p:cNvSpPr>
            <a:spLocks noGrp="1"/>
          </p:cNvSpPr>
          <p:nvPr>
            <p:ph type="body" sz="quarter" idx="17"/>
          </p:nvPr>
        </p:nvSpPr>
        <p:spPr/>
        <p:txBody>
          <a:bodyPr/>
          <a:lstStyle/>
          <a:p>
            <a:r>
              <a:rPr kumimoji="1" lang="ja-JP" altLang="en-US"/>
              <a:t>様式</a:t>
            </a:r>
            <a:r>
              <a:rPr kumimoji="1" lang="en-US" altLang="ja-JP"/>
              <a:t>2 </a:t>
            </a:r>
            <a:r>
              <a:rPr kumimoji="1" lang="ja-JP" altLang="en-US"/>
              <a:t>事業計画書</a:t>
            </a:r>
          </a:p>
        </p:txBody>
      </p:sp>
      <p:sp>
        <p:nvSpPr>
          <p:cNvPr id="6" name="テキスト プレースホルダー 5">
            <a:extLst>
              <a:ext uri="{FF2B5EF4-FFF2-40B4-BE49-F238E27FC236}">
                <a16:creationId xmlns:a16="http://schemas.microsoft.com/office/drawing/2014/main" id="{11658082-36F6-F42D-8448-C9B86B8A07EB}"/>
              </a:ext>
            </a:extLst>
          </p:cNvPr>
          <p:cNvSpPr>
            <a:spLocks noGrp="1"/>
          </p:cNvSpPr>
          <p:nvPr>
            <p:ph type="body" sz="quarter" idx="16"/>
          </p:nvPr>
        </p:nvSpPr>
        <p:spPr/>
        <p:txBody>
          <a:bodyPr/>
          <a:lstStyle/>
          <a:p>
            <a:pPr marL="342900" indent="-342900">
              <a:spcBef>
                <a:spcPts val="600"/>
              </a:spcBef>
              <a:buFont typeface="+mj-lt"/>
              <a:buAutoNum type="arabicPeriod"/>
            </a:pPr>
            <a:r>
              <a:rPr lang="ja-JP" altLang="en-US" b="1" dirty="0"/>
              <a:t>事業計画サマリ</a:t>
            </a:r>
            <a:endParaRPr lang="en-US" altLang="ja-JP" b="1" dirty="0"/>
          </a:p>
          <a:p>
            <a:pPr marL="342900" indent="-342900">
              <a:spcBef>
                <a:spcPts val="600"/>
              </a:spcBef>
              <a:buFont typeface="+mj-lt"/>
              <a:buAutoNum type="arabicPeriod"/>
            </a:pPr>
            <a:r>
              <a:rPr lang="ja-JP" altLang="en-US" b="1" dirty="0"/>
              <a:t>経営戦略及び補助事業の位置づけ</a:t>
            </a:r>
            <a:endParaRPr lang="en-US" altLang="ja-JP" b="1" dirty="0"/>
          </a:p>
          <a:p>
            <a:pPr marL="446088" lvl="1" indent="-216000"/>
            <a:r>
              <a:rPr lang="en-US" altLang="ja-JP" sz="1400" dirty="0"/>
              <a:t>2-1.</a:t>
            </a:r>
            <a:r>
              <a:rPr lang="ja-JP" altLang="en-US" sz="1400" dirty="0"/>
              <a:t> 長期成長ビジョン及び海外展開戦略</a:t>
            </a:r>
            <a:endParaRPr lang="en-US" altLang="ja-JP" sz="1400" dirty="0"/>
          </a:p>
          <a:p>
            <a:pPr marL="446088" lvl="1" indent="-216000"/>
            <a:r>
              <a:rPr lang="en-US" altLang="ja-JP" sz="1400" dirty="0"/>
              <a:t>2-2. </a:t>
            </a:r>
            <a:r>
              <a:rPr lang="ja-JP" altLang="en-US" sz="1400" dirty="0"/>
              <a:t>経営戦略における補助事業の位置づけ</a:t>
            </a:r>
          </a:p>
          <a:p>
            <a:pPr marL="342900" indent="-342900">
              <a:spcBef>
                <a:spcPts val="600"/>
              </a:spcBef>
              <a:buFont typeface="+mj-lt"/>
              <a:buAutoNum type="arabicPeriod"/>
            </a:pPr>
            <a:r>
              <a:rPr lang="ja-JP" altLang="en-US" b="1" dirty="0"/>
              <a:t>補助事業の内容</a:t>
            </a:r>
          </a:p>
          <a:p>
            <a:pPr marL="446088" lvl="1" indent="-216000"/>
            <a:r>
              <a:rPr lang="en-US" altLang="ja-JP" sz="1400" dirty="0"/>
              <a:t>3-1. FS</a:t>
            </a:r>
            <a:r>
              <a:rPr lang="ja-JP" altLang="en-US" sz="1400" dirty="0"/>
              <a:t>事業・実証事業のねらい</a:t>
            </a:r>
            <a:endParaRPr lang="en-US" altLang="ja-JP" sz="1400" dirty="0"/>
          </a:p>
          <a:p>
            <a:pPr marL="446088" lvl="1" indent="-216000"/>
            <a:r>
              <a:rPr lang="en-US" altLang="ja-JP" sz="1400" dirty="0"/>
              <a:t>3-2. </a:t>
            </a:r>
            <a:r>
              <a:rPr lang="ja-JP" altLang="en-US" sz="1400" dirty="0"/>
              <a:t>実施内容</a:t>
            </a:r>
            <a:endParaRPr lang="en-US" altLang="ja-JP" sz="1400" dirty="0"/>
          </a:p>
          <a:p>
            <a:pPr marL="446088" lvl="1" indent="-216000"/>
            <a:r>
              <a:rPr lang="en-US" altLang="ja-JP" sz="1400" dirty="0"/>
              <a:t>3-3.</a:t>
            </a:r>
            <a:r>
              <a:rPr lang="ja-JP" altLang="en-US" sz="1400" dirty="0"/>
              <a:t> 実施スケジュール</a:t>
            </a:r>
            <a:endParaRPr lang="en-US" altLang="ja-JP" sz="1400" dirty="0"/>
          </a:p>
          <a:p>
            <a:pPr marL="446088" lvl="1" indent="-216000"/>
            <a:r>
              <a:rPr lang="en-US" altLang="ja-JP" sz="1400" dirty="0"/>
              <a:t>3-4. </a:t>
            </a:r>
            <a:r>
              <a:rPr lang="ja-JP" altLang="en-US" sz="1400" dirty="0"/>
              <a:t>内部環境の分析</a:t>
            </a:r>
            <a:endParaRPr lang="en-US" altLang="ja-JP" sz="1400" dirty="0"/>
          </a:p>
          <a:p>
            <a:pPr marL="446088" lvl="1" indent="-216000"/>
            <a:r>
              <a:rPr lang="en-US" altLang="ja-JP" sz="1400" dirty="0"/>
              <a:t>3-5. </a:t>
            </a:r>
            <a:r>
              <a:rPr lang="ja-JP" altLang="en-US" sz="1400" dirty="0"/>
              <a:t>外部環境の分析</a:t>
            </a:r>
            <a:endParaRPr lang="en-US" altLang="ja-JP" sz="1400" dirty="0"/>
          </a:p>
          <a:p>
            <a:pPr marL="446088" lvl="1" indent="-216000"/>
            <a:r>
              <a:rPr lang="en-US" altLang="ja-JP" sz="1400" dirty="0"/>
              <a:t>3-6. </a:t>
            </a:r>
            <a:r>
              <a:rPr lang="ja-JP" altLang="en-US" sz="1400" dirty="0"/>
              <a:t>実施体制等</a:t>
            </a:r>
            <a:endParaRPr lang="en-US" altLang="ja-JP" sz="1400" dirty="0"/>
          </a:p>
          <a:p>
            <a:pPr marL="342900" indent="-342900">
              <a:spcBef>
                <a:spcPts val="600"/>
              </a:spcBef>
              <a:buFont typeface="+mj-lt"/>
              <a:buAutoNum type="arabicPeriod"/>
            </a:pPr>
            <a:r>
              <a:rPr lang="ja-JP" altLang="en-US" b="1" dirty="0"/>
              <a:t>想定成果及び商業化計画</a:t>
            </a:r>
          </a:p>
          <a:p>
            <a:pPr marL="446088" lvl="1" indent="-215900"/>
            <a:r>
              <a:rPr lang="en-US" altLang="ja-JP" sz="1400" dirty="0"/>
              <a:t>4-1.</a:t>
            </a:r>
            <a:r>
              <a:rPr lang="ja-JP" altLang="en-US" sz="1400" dirty="0"/>
              <a:t> 商業化に向けた取組</a:t>
            </a:r>
            <a:endParaRPr lang="en-US" altLang="ja-JP" sz="1400" dirty="0"/>
          </a:p>
          <a:p>
            <a:pPr marL="446088" lvl="1" indent="-215900"/>
            <a:r>
              <a:rPr lang="en-US" altLang="ja-JP" sz="1400" dirty="0"/>
              <a:t>4-2. </a:t>
            </a:r>
            <a:r>
              <a:rPr kumimoji="1" lang="ja-JP" altLang="en-US" sz="1400" dirty="0"/>
              <a:t>想定される成果</a:t>
            </a:r>
            <a:endParaRPr lang="en-US" altLang="ja-JP" sz="1400" dirty="0"/>
          </a:p>
          <a:p>
            <a:pPr marL="446088" lvl="1" indent="-215900"/>
            <a:r>
              <a:rPr lang="en-US" altLang="ja-JP" sz="1400" dirty="0"/>
              <a:t>4-3. </a:t>
            </a:r>
            <a:r>
              <a:rPr kumimoji="1" lang="ja-JP" altLang="en-US" sz="1400" dirty="0"/>
              <a:t>ビジネスモデル</a:t>
            </a:r>
            <a:endParaRPr lang="en-US" altLang="ja-JP" sz="1400" dirty="0"/>
          </a:p>
          <a:p>
            <a:pPr marL="446088" lvl="1" indent="-215900"/>
            <a:r>
              <a:rPr lang="en-US" altLang="ja-JP" sz="1400" dirty="0"/>
              <a:t>4-4. </a:t>
            </a:r>
            <a:r>
              <a:rPr lang="ja-JP" altLang="en-US" sz="1400" dirty="0"/>
              <a:t>想定される裨益効果</a:t>
            </a:r>
          </a:p>
          <a:p>
            <a:pPr marL="342900" indent="-342900">
              <a:spcBef>
                <a:spcPts val="600"/>
              </a:spcBef>
              <a:buFont typeface="+mj-lt"/>
              <a:buAutoNum type="arabicPeriod"/>
            </a:pPr>
            <a:r>
              <a:rPr lang="ja-JP" altLang="en-US" b="1" dirty="0"/>
              <a:t>自由記載・その他</a:t>
            </a:r>
          </a:p>
          <a:p>
            <a:pPr marL="342900" indent="-342900">
              <a:spcBef>
                <a:spcPts val="600"/>
              </a:spcBef>
              <a:buFont typeface="+mj-lt"/>
              <a:buAutoNum type="arabicPeriod"/>
            </a:pPr>
            <a:r>
              <a:rPr lang="ja-JP" altLang="en-US" b="1" dirty="0"/>
              <a:t>申請者概要</a:t>
            </a:r>
            <a:endParaRPr lang="en-US" altLang="ja-JP" b="1" dirty="0"/>
          </a:p>
        </p:txBody>
      </p:sp>
    </p:spTree>
    <p:extLst>
      <p:ext uri="{BB962C8B-B14F-4D97-AF65-F5344CB8AC3E}">
        <p14:creationId xmlns:p14="http://schemas.microsoft.com/office/powerpoint/2010/main" val="131351524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B79C6EC-89F8-E049-AEC0-9A913D7E438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2200FCAE-E4F5-073D-5856-F6FB7CF2ADFF}"/>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8A2A1667-6044-6EB7-1A04-0F59BA132959}"/>
              </a:ext>
            </a:extLst>
          </p:cNvPr>
          <p:cNvSpPr>
            <a:spLocks noGrp="1"/>
          </p:cNvSpPr>
          <p:nvPr>
            <p:ph type="body" sz="quarter" idx="17"/>
          </p:nvPr>
        </p:nvSpPr>
        <p:spPr/>
        <p:txBody>
          <a:bodyPr/>
          <a:lstStyle/>
          <a:p>
            <a:r>
              <a:rPr kumimoji="1" lang="en-GB" altLang="ja-JP"/>
              <a:t>4-2. </a:t>
            </a:r>
            <a:r>
              <a:rPr kumimoji="1" lang="ja-JP" altLang="en-US"/>
              <a:t>想定される成果</a:t>
            </a:r>
            <a:endParaRPr kumimoji="1" lang="en-GB" altLang="ja-JP"/>
          </a:p>
        </p:txBody>
      </p:sp>
      <p:sp>
        <p:nvSpPr>
          <p:cNvPr id="9" name="正方形/長方形 8">
            <a:extLst>
              <a:ext uri="{FF2B5EF4-FFF2-40B4-BE49-F238E27FC236}">
                <a16:creationId xmlns:a16="http://schemas.microsoft.com/office/drawing/2014/main" id="{893885B2-3FAE-53A0-92A2-3FB1153BBCEB}"/>
              </a:ext>
            </a:extLst>
          </p:cNvPr>
          <p:cNvSpPr/>
          <p:nvPr/>
        </p:nvSpPr>
        <p:spPr>
          <a:xfrm>
            <a:off x="689845" y="2280627"/>
            <a:ext cx="1050886" cy="942341"/>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tx2"/>
                </a:solidFill>
                <a:latin typeface="Meiryo UI" panose="020B0604030504040204" pitchFamily="50" charset="-128"/>
                <a:ea typeface="Meiryo UI" panose="020B0604030504040204" pitchFamily="50" charset="-128"/>
              </a:rPr>
              <a:t>事業状況（想定）</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1B3F7AAF-3C44-37E9-28E2-F1FDD1D604C3}"/>
              </a:ext>
            </a:extLst>
          </p:cNvPr>
          <p:cNvSpPr/>
          <p:nvPr/>
        </p:nvSpPr>
        <p:spPr>
          <a:xfrm>
            <a:off x="204705" y="2280627"/>
            <a:ext cx="390099" cy="1707181"/>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定性面</a:t>
            </a:r>
          </a:p>
        </p:txBody>
      </p:sp>
      <p:sp>
        <p:nvSpPr>
          <p:cNvPr id="11" name="正方形/長方形 10">
            <a:extLst>
              <a:ext uri="{FF2B5EF4-FFF2-40B4-BE49-F238E27FC236}">
                <a16:creationId xmlns:a16="http://schemas.microsoft.com/office/drawing/2014/main" id="{BF1B3F9A-D4CB-23A5-A442-B1ED08121589}"/>
              </a:ext>
            </a:extLst>
          </p:cNvPr>
          <p:cNvSpPr/>
          <p:nvPr/>
        </p:nvSpPr>
        <p:spPr>
          <a:xfrm>
            <a:off x="204705" y="4149421"/>
            <a:ext cx="390099" cy="23969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定量面</a:t>
            </a:r>
          </a:p>
        </p:txBody>
      </p:sp>
      <p:sp>
        <p:nvSpPr>
          <p:cNvPr id="16" name="正方形/長方形 15">
            <a:extLst>
              <a:ext uri="{FF2B5EF4-FFF2-40B4-BE49-F238E27FC236}">
                <a16:creationId xmlns:a16="http://schemas.microsoft.com/office/drawing/2014/main" id="{13388DFD-FA38-244A-F022-67A4090826C1}"/>
              </a:ext>
            </a:extLst>
          </p:cNvPr>
          <p:cNvSpPr/>
          <p:nvPr/>
        </p:nvSpPr>
        <p:spPr>
          <a:xfrm>
            <a:off x="689845" y="3280803"/>
            <a:ext cx="1050886" cy="70831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a:t>
            </a:r>
            <a:br>
              <a:rPr kumimoji="1" lang="en-US" altLang="ja-JP" sz="1200" b="1">
                <a:solidFill>
                  <a:schemeClr val="tx2"/>
                </a:solidFill>
                <a:latin typeface="Meiryo UI" panose="020B0604030504040204" pitchFamily="50" charset="-128"/>
                <a:ea typeface="Meiryo UI" panose="020B0604030504040204" pitchFamily="50" charset="-128"/>
              </a:rPr>
            </a:br>
            <a:r>
              <a:rPr kumimoji="1" lang="ja-JP" altLang="en-US" sz="1200" b="1">
                <a:solidFill>
                  <a:schemeClr val="tx2"/>
                </a:solidFill>
                <a:latin typeface="Meiryo UI" panose="020B0604030504040204" pitchFamily="50" charset="-128"/>
                <a:ea typeface="Meiryo UI" panose="020B0604030504040204" pitchFamily="50" charset="-128"/>
              </a:rPr>
              <a:t>展開国名</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（想定）</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57E0B15F-2619-8004-0A98-0DEBBC5E755E}"/>
              </a:ext>
            </a:extLst>
          </p:cNvPr>
          <p:cNvSpPr/>
          <p:nvPr/>
        </p:nvSpPr>
        <p:spPr>
          <a:xfrm>
            <a:off x="689845" y="4145242"/>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受注件数</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6F4A45A5-8B46-9A7D-AF97-7880BF348593}"/>
              </a:ext>
            </a:extLst>
          </p:cNvPr>
          <p:cNvSpPr/>
          <p:nvPr/>
        </p:nvSpPr>
        <p:spPr>
          <a:xfrm>
            <a:off x="689845" y="4761980"/>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補助対象事業の売上</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a:solidFill>
                  <a:schemeClr val="tx2"/>
                </a:solidFill>
                <a:latin typeface="Meiryo UI" panose="020B0604030504040204" pitchFamily="50" charset="-128"/>
                <a:ea typeface="Meiryo UI" panose="020B0604030504040204" pitchFamily="50" charset="-128"/>
              </a:rPr>
              <a:t>単位：百万円</a:t>
            </a:r>
            <a:endParaRPr kumimoji="1" lang="en-US" altLang="ja-JP" sz="1100">
              <a:solidFill>
                <a:schemeClr val="tx2"/>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A70C6125-5832-AFA6-DB9A-79C689E58643}"/>
              </a:ext>
            </a:extLst>
          </p:cNvPr>
          <p:cNvSpPr/>
          <p:nvPr/>
        </p:nvSpPr>
        <p:spPr>
          <a:xfrm>
            <a:off x="689845" y="5374538"/>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補助対象事業の営業利益</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a:solidFill>
                  <a:schemeClr val="tx2"/>
                </a:solidFill>
                <a:latin typeface="Meiryo UI" panose="020B0604030504040204" pitchFamily="50" charset="-128"/>
                <a:ea typeface="Meiryo UI" panose="020B0604030504040204" pitchFamily="50" charset="-128"/>
              </a:rPr>
              <a:t>単位：百万円</a:t>
            </a:r>
            <a:endParaRPr kumimoji="1" lang="en-US" altLang="ja-JP" sz="1100">
              <a:solidFill>
                <a:schemeClr val="tx2"/>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992E31A1-C80D-AEF5-19E7-354E4107C889}"/>
              </a:ext>
            </a:extLst>
          </p:cNvPr>
          <p:cNvSpPr/>
          <p:nvPr/>
        </p:nvSpPr>
        <p:spPr>
          <a:xfrm>
            <a:off x="689845" y="5987096"/>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市場シェア</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6" name="矢印: 五方向 5">
            <a:extLst>
              <a:ext uri="{FF2B5EF4-FFF2-40B4-BE49-F238E27FC236}">
                <a16:creationId xmlns:a16="http://schemas.microsoft.com/office/drawing/2014/main" id="{75D135D1-6E90-7915-7148-A20E33FECF54}"/>
              </a:ext>
            </a:extLst>
          </p:cNvPr>
          <p:cNvSpPr/>
          <p:nvPr/>
        </p:nvSpPr>
        <p:spPr>
          <a:xfrm>
            <a:off x="1835772" y="1751538"/>
            <a:ext cx="2490073" cy="40049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商業化から</a:t>
            </a:r>
            <a:r>
              <a:rPr kumimoji="1" lang="en-US" altLang="ja-JP" sz="1200" b="1">
                <a:solidFill>
                  <a:schemeClr val="bg1"/>
                </a:solidFill>
                <a:latin typeface="Meiryo UI" panose="020B0604030504040204" pitchFamily="50" charset="-128"/>
                <a:ea typeface="Meiryo UI" panose="020B0604030504040204" pitchFamily="50" charset="-128"/>
              </a:rPr>
              <a:t>1</a:t>
            </a:r>
            <a:r>
              <a:rPr kumimoji="1" lang="ja-JP" altLang="en-US" sz="1200" b="1">
                <a:solidFill>
                  <a:schemeClr val="bg1"/>
                </a:solidFill>
                <a:latin typeface="Meiryo UI" panose="020B0604030504040204" pitchFamily="50" charset="-128"/>
                <a:ea typeface="Meiryo UI" panose="020B0604030504040204" pitchFamily="50" charset="-128"/>
              </a:rPr>
              <a:t>年後</a:t>
            </a:r>
          </a:p>
        </p:txBody>
      </p:sp>
      <p:sp>
        <p:nvSpPr>
          <p:cNvPr id="7" name="矢印: 五方向 6">
            <a:extLst>
              <a:ext uri="{FF2B5EF4-FFF2-40B4-BE49-F238E27FC236}">
                <a16:creationId xmlns:a16="http://schemas.microsoft.com/office/drawing/2014/main" id="{796FD7DA-9B0E-845D-D863-90135ADD66D7}"/>
              </a:ext>
            </a:extLst>
          </p:cNvPr>
          <p:cNvSpPr/>
          <p:nvPr/>
        </p:nvSpPr>
        <p:spPr>
          <a:xfrm>
            <a:off x="4436286" y="1751538"/>
            <a:ext cx="2490073" cy="40049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商業化から</a:t>
            </a:r>
            <a:r>
              <a:rPr kumimoji="1" lang="en-US" altLang="ja-JP" sz="1200" b="1">
                <a:solidFill>
                  <a:schemeClr val="bg1"/>
                </a:solidFill>
                <a:latin typeface="Meiryo UI" panose="020B0604030504040204" pitchFamily="50" charset="-128"/>
                <a:ea typeface="Meiryo UI" panose="020B0604030504040204" pitchFamily="50" charset="-128"/>
              </a:rPr>
              <a:t>3</a:t>
            </a:r>
            <a:r>
              <a:rPr kumimoji="1" lang="ja-JP" altLang="en-US" sz="1200" b="1">
                <a:solidFill>
                  <a:schemeClr val="bg1"/>
                </a:solidFill>
                <a:latin typeface="Meiryo UI" panose="020B0604030504040204" pitchFamily="50" charset="-128"/>
                <a:ea typeface="Meiryo UI" panose="020B0604030504040204" pitchFamily="50" charset="-128"/>
              </a:rPr>
              <a:t>年後</a:t>
            </a:r>
          </a:p>
        </p:txBody>
      </p:sp>
      <p:sp>
        <p:nvSpPr>
          <p:cNvPr id="8" name="矢印: 五方向 7">
            <a:extLst>
              <a:ext uri="{FF2B5EF4-FFF2-40B4-BE49-F238E27FC236}">
                <a16:creationId xmlns:a16="http://schemas.microsoft.com/office/drawing/2014/main" id="{ADF322C3-BA5D-BF5E-75E5-BA2706DE5583}"/>
              </a:ext>
            </a:extLst>
          </p:cNvPr>
          <p:cNvSpPr/>
          <p:nvPr/>
        </p:nvSpPr>
        <p:spPr>
          <a:xfrm>
            <a:off x="7036801" y="1751538"/>
            <a:ext cx="2490073" cy="40049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商業化から</a:t>
            </a:r>
            <a:r>
              <a:rPr kumimoji="1" lang="en-US" altLang="ja-JP" sz="1200" b="1">
                <a:solidFill>
                  <a:schemeClr val="bg1"/>
                </a:solidFill>
                <a:latin typeface="Meiryo UI" panose="020B0604030504040204" pitchFamily="50" charset="-128"/>
                <a:ea typeface="Meiryo UI" panose="020B0604030504040204" pitchFamily="50" charset="-128"/>
              </a:rPr>
              <a:t>5</a:t>
            </a:r>
            <a:r>
              <a:rPr kumimoji="1" lang="ja-JP" altLang="en-US" sz="1200" b="1">
                <a:solidFill>
                  <a:schemeClr val="bg1"/>
                </a:solidFill>
                <a:latin typeface="Meiryo UI" panose="020B0604030504040204" pitchFamily="50" charset="-128"/>
                <a:ea typeface="Meiryo UI" panose="020B0604030504040204" pitchFamily="50" charset="-128"/>
              </a:rPr>
              <a:t>年後</a:t>
            </a:r>
          </a:p>
        </p:txBody>
      </p:sp>
      <p:sp>
        <p:nvSpPr>
          <p:cNvPr id="13" name="正方形/長方形 12">
            <a:extLst>
              <a:ext uri="{FF2B5EF4-FFF2-40B4-BE49-F238E27FC236}">
                <a16:creationId xmlns:a16="http://schemas.microsoft.com/office/drawing/2014/main" id="{8A73BE8E-21C2-AB8D-6107-C7F70AF38403}"/>
              </a:ext>
            </a:extLst>
          </p:cNvPr>
          <p:cNvSpPr/>
          <p:nvPr/>
        </p:nvSpPr>
        <p:spPr>
          <a:xfrm>
            <a:off x="1835773" y="2280627"/>
            <a:ext cx="2490072" cy="942341"/>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4" name="正方形/長方形 13">
            <a:extLst>
              <a:ext uri="{FF2B5EF4-FFF2-40B4-BE49-F238E27FC236}">
                <a16:creationId xmlns:a16="http://schemas.microsoft.com/office/drawing/2014/main" id="{CBD71FAA-34AF-D618-B839-6F5005C45848}"/>
              </a:ext>
            </a:extLst>
          </p:cNvPr>
          <p:cNvSpPr/>
          <p:nvPr/>
        </p:nvSpPr>
        <p:spPr>
          <a:xfrm>
            <a:off x="4436288" y="2280627"/>
            <a:ext cx="2490072" cy="942341"/>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5" name="正方形/長方形 14">
            <a:extLst>
              <a:ext uri="{FF2B5EF4-FFF2-40B4-BE49-F238E27FC236}">
                <a16:creationId xmlns:a16="http://schemas.microsoft.com/office/drawing/2014/main" id="{13182970-73B5-41A3-1D1E-6E0A2E99AAA0}"/>
              </a:ext>
            </a:extLst>
          </p:cNvPr>
          <p:cNvSpPr/>
          <p:nvPr/>
        </p:nvSpPr>
        <p:spPr>
          <a:xfrm>
            <a:off x="7036801" y="2280627"/>
            <a:ext cx="2490072" cy="942341"/>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8" name="正方形/長方形 17">
            <a:extLst>
              <a:ext uri="{FF2B5EF4-FFF2-40B4-BE49-F238E27FC236}">
                <a16:creationId xmlns:a16="http://schemas.microsoft.com/office/drawing/2014/main" id="{09CB9B80-9681-0D22-6E4A-12F62E5A3414}"/>
              </a:ext>
            </a:extLst>
          </p:cNvPr>
          <p:cNvSpPr/>
          <p:nvPr/>
        </p:nvSpPr>
        <p:spPr>
          <a:xfrm>
            <a:off x="1835772" y="3279494"/>
            <a:ext cx="2490072" cy="708314"/>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9" name="正方形/長方形 18">
            <a:extLst>
              <a:ext uri="{FF2B5EF4-FFF2-40B4-BE49-F238E27FC236}">
                <a16:creationId xmlns:a16="http://schemas.microsoft.com/office/drawing/2014/main" id="{F2D951CC-37B0-F341-9180-E836A687D7C6}"/>
              </a:ext>
            </a:extLst>
          </p:cNvPr>
          <p:cNvSpPr/>
          <p:nvPr/>
        </p:nvSpPr>
        <p:spPr>
          <a:xfrm>
            <a:off x="4436288" y="3279494"/>
            <a:ext cx="2490072" cy="708314"/>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0" name="正方形/長方形 19">
            <a:extLst>
              <a:ext uri="{FF2B5EF4-FFF2-40B4-BE49-F238E27FC236}">
                <a16:creationId xmlns:a16="http://schemas.microsoft.com/office/drawing/2014/main" id="{A0AD2BE9-64F8-62A4-D9D6-150D5453D92F}"/>
              </a:ext>
            </a:extLst>
          </p:cNvPr>
          <p:cNvSpPr/>
          <p:nvPr/>
        </p:nvSpPr>
        <p:spPr>
          <a:xfrm>
            <a:off x="7036801" y="3279494"/>
            <a:ext cx="2490072" cy="708314"/>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7" name="正方形/長方形 26">
            <a:extLst>
              <a:ext uri="{FF2B5EF4-FFF2-40B4-BE49-F238E27FC236}">
                <a16:creationId xmlns:a16="http://schemas.microsoft.com/office/drawing/2014/main" id="{01B44C8D-4E2F-27A2-AE1D-3AD33A53C756}"/>
              </a:ext>
            </a:extLst>
          </p:cNvPr>
          <p:cNvSpPr/>
          <p:nvPr/>
        </p:nvSpPr>
        <p:spPr>
          <a:xfrm>
            <a:off x="1835772" y="4145242"/>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4A1CE4D4-98C9-E23E-306B-3C168F68508A}"/>
              </a:ext>
            </a:extLst>
          </p:cNvPr>
          <p:cNvSpPr/>
          <p:nvPr/>
        </p:nvSpPr>
        <p:spPr>
          <a:xfrm>
            <a:off x="4436286" y="4145242"/>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9" name="正方形/長方形 28">
            <a:extLst>
              <a:ext uri="{FF2B5EF4-FFF2-40B4-BE49-F238E27FC236}">
                <a16:creationId xmlns:a16="http://schemas.microsoft.com/office/drawing/2014/main" id="{19FE1075-5890-5315-4CD2-7821248592DF}"/>
              </a:ext>
            </a:extLst>
          </p:cNvPr>
          <p:cNvSpPr/>
          <p:nvPr/>
        </p:nvSpPr>
        <p:spPr>
          <a:xfrm>
            <a:off x="7036799" y="4145242"/>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1" name="正方形/長方形 30">
            <a:extLst>
              <a:ext uri="{FF2B5EF4-FFF2-40B4-BE49-F238E27FC236}">
                <a16:creationId xmlns:a16="http://schemas.microsoft.com/office/drawing/2014/main" id="{593EBE4E-6AAD-831D-A527-BDF1CBF6E9AD}"/>
              </a:ext>
            </a:extLst>
          </p:cNvPr>
          <p:cNvSpPr/>
          <p:nvPr/>
        </p:nvSpPr>
        <p:spPr>
          <a:xfrm>
            <a:off x="1835772" y="4761980"/>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百万円</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9EEBE8A0-EFC0-34A4-CD63-1B8F15C1DFDC}"/>
              </a:ext>
            </a:extLst>
          </p:cNvPr>
          <p:cNvSpPr/>
          <p:nvPr/>
        </p:nvSpPr>
        <p:spPr>
          <a:xfrm>
            <a:off x="4436286" y="4761980"/>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百万円</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E0EDA912-66A2-4601-1A92-D4B7F1FCC208}"/>
              </a:ext>
            </a:extLst>
          </p:cNvPr>
          <p:cNvSpPr/>
          <p:nvPr/>
        </p:nvSpPr>
        <p:spPr>
          <a:xfrm>
            <a:off x="7036799" y="4761980"/>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百万円</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FFA539F9-2672-48FB-17B0-56D1C63A6B44}"/>
              </a:ext>
            </a:extLst>
          </p:cNvPr>
          <p:cNvSpPr/>
          <p:nvPr/>
        </p:nvSpPr>
        <p:spPr>
          <a:xfrm>
            <a:off x="1835772" y="5374538"/>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百万円</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3B58BBDA-30C1-656F-03F8-4D7789091B2F}"/>
              </a:ext>
            </a:extLst>
          </p:cNvPr>
          <p:cNvSpPr/>
          <p:nvPr/>
        </p:nvSpPr>
        <p:spPr>
          <a:xfrm>
            <a:off x="4436286" y="5374538"/>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百万円</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3BDCB22E-77E2-8B8C-462A-92DF70BEE28F}"/>
              </a:ext>
            </a:extLst>
          </p:cNvPr>
          <p:cNvSpPr/>
          <p:nvPr/>
        </p:nvSpPr>
        <p:spPr>
          <a:xfrm>
            <a:off x="7036799" y="5374538"/>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百万円</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F98B1C2E-BD19-7081-F18B-114CAC40F723}"/>
              </a:ext>
            </a:extLst>
          </p:cNvPr>
          <p:cNvSpPr/>
          <p:nvPr/>
        </p:nvSpPr>
        <p:spPr>
          <a:xfrm>
            <a:off x="1835772" y="5987096"/>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5966654A-148A-E230-D0C9-333411E31966}"/>
              </a:ext>
            </a:extLst>
          </p:cNvPr>
          <p:cNvSpPr/>
          <p:nvPr/>
        </p:nvSpPr>
        <p:spPr>
          <a:xfrm>
            <a:off x="4436286" y="5987096"/>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3" name="正方形/長方形 42">
            <a:extLst>
              <a:ext uri="{FF2B5EF4-FFF2-40B4-BE49-F238E27FC236}">
                <a16:creationId xmlns:a16="http://schemas.microsoft.com/office/drawing/2014/main" id="{7EA7DA1E-E375-8D0E-3477-18B2C090793A}"/>
              </a:ext>
            </a:extLst>
          </p:cNvPr>
          <p:cNvSpPr/>
          <p:nvPr/>
        </p:nvSpPr>
        <p:spPr>
          <a:xfrm>
            <a:off x="7036799" y="5987096"/>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grpSp>
        <p:nvGrpSpPr>
          <p:cNvPr id="77" name="グループ化 76">
            <a:extLst>
              <a:ext uri="{FF2B5EF4-FFF2-40B4-BE49-F238E27FC236}">
                <a16:creationId xmlns:a16="http://schemas.microsoft.com/office/drawing/2014/main" id="{C447018A-C71C-8439-EE16-4F1822C835A7}"/>
              </a:ext>
            </a:extLst>
          </p:cNvPr>
          <p:cNvGrpSpPr/>
          <p:nvPr/>
        </p:nvGrpSpPr>
        <p:grpSpPr>
          <a:xfrm>
            <a:off x="512779" y="5949"/>
            <a:ext cx="6320145" cy="216000"/>
            <a:chOff x="512779" y="5949"/>
            <a:chExt cx="6320145" cy="216000"/>
          </a:xfrm>
        </p:grpSpPr>
        <p:sp>
          <p:nvSpPr>
            <p:cNvPr id="78" name="正方形/長方形 77">
              <a:extLst>
                <a:ext uri="{FF2B5EF4-FFF2-40B4-BE49-F238E27FC236}">
                  <a16:creationId xmlns:a16="http://schemas.microsoft.com/office/drawing/2014/main" id="{AA65D886-BD5F-9267-C0C4-EB6CAEC9120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9" name="正方形/長方形 78">
              <a:extLst>
                <a:ext uri="{FF2B5EF4-FFF2-40B4-BE49-F238E27FC236}">
                  <a16:creationId xmlns:a16="http://schemas.microsoft.com/office/drawing/2014/main" id="{82C2D3B1-AA24-5DFB-9652-C782AAD96D8E}"/>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0" name="正方形/長方形 79">
              <a:extLst>
                <a:ext uri="{FF2B5EF4-FFF2-40B4-BE49-F238E27FC236}">
                  <a16:creationId xmlns:a16="http://schemas.microsoft.com/office/drawing/2014/main" id="{9D5CA179-C300-D673-5DC7-194B7C2AAD58}"/>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D15043C4-3A65-B311-587A-D7DFC86D5254}"/>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C119AE31-F6DF-00EE-9217-968D410440DC}"/>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786A80B8-1794-3EE9-ED27-E984B6D00753}"/>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19F01C64-BE5D-421F-7E28-49BC219EBE5F}"/>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A2FDEEDF-8478-46FA-1153-1B9EEBD71411}"/>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5C20315C-A775-A02D-8953-D8698F905DD5}"/>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F09FA4D1-BDDD-D216-12D3-FAD551AA815D}"/>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97A00F9D-27BD-2C71-5444-56A822A58F55}"/>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0A93E3DB-8F4F-7A39-58C2-C1A229448297}"/>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091FCFFE-0B44-965B-5329-717F5076EC32}"/>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87CBECFF-9F62-7417-E874-9DF1AAEB2825}"/>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B04CFC5C-FB1A-0106-C077-CDDB0151669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28433007-B935-043C-9090-2E588AD394E1}"/>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10E2E76C-5A84-55BF-E21F-EA5D1395A080}"/>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6CE7DB0D-07FD-85BF-2A56-62CFA13A8C43}"/>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A164E96B-3AF7-335F-3DB9-24C64D941BF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2" name="正方形/長方形 21">
            <a:extLst>
              <a:ext uri="{FF2B5EF4-FFF2-40B4-BE49-F238E27FC236}">
                <a16:creationId xmlns:a16="http://schemas.microsoft.com/office/drawing/2014/main" id="{5216D880-ACC4-83D3-0EF3-3D3AC9A02484}"/>
              </a:ext>
            </a:extLst>
          </p:cNvPr>
          <p:cNvSpPr/>
          <p:nvPr/>
        </p:nvSpPr>
        <p:spPr>
          <a:xfrm>
            <a:off x="204704" y="1335045"/>
            <a:ext cx="378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本補助事業を通じた収支計画・事業の成長可能性</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7102507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080765A-6D72-84F5-5C6F-78A0F063481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4610F79-7E27-986D-1DD8-FA617EE4B7D0}"/>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6265A03F-264E-1F45-4910-EE9E85F813F2}"/>
              </a:ext>
            </a:extLst>
          </p:cNvPr>
          <p:cNvSpPr>
            <a:spLocks noGrp="1"/>
          </p:cNvSpPr>
          <p:nvPr>
            <p:ph type="body" sz="quarter" idx="17"/>
          </p:nvPr>
        </p:nvSpPr>
        <p:spPr/>
        <p:txBody>
          <a:bodyPr/>
          <a:lstStyle/>
          <a:p>
            <a:r>
              <a:rPr kumimoji="1" lang="en-GB"/>
              <a:t>4-3. </a:t>
            </a:r>
            <a:r>
              <a:rPr kumimoji="1" lang="ja-JP" altLang="en-US"/>
              <a:t>ビジネスモデル</a:t>
            </a:r>
            <a:endParaRPr kumimoji="1" lang="en-GB"/>
          </a:p>
        </p:txBody>
      </p:sp>
      <p:sp>
        <p:nvSpPr>
          <p:cNvPr id="10" name="正方形/長方形 9">
            <a:extLst>
              <a:ext uri="{FF2B5EF4-FFF2-40B4-BE49-F238E27FC236}">
                <a16:creationId xmlns:a16="http://schemas.microsoft.com/office/drawing/2014/main" id="{FD90ED6B-385C-222B-2C8A-06BF00096870}"/>
              </a:ext>
            </a:extLst>
          </p:cNvPr>
          <p:cNvSpPr/>
          <p:nvPr/>
        </p:nvSpPr>
        <p:spPr>
          <a:xfrm>
            <a:off x="510776" y="1484313"/>
            <a:ext cx="236148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商業化の際の想定ビジネスモデル</a:t>
            </a:r>
          </a:p>
        </p:txBody>
      </p:sp>
      <p:sp>
        <p:nvSpPr>
          <p:cNvPr id="7" name="テキスト ボックス 6">
            <a:extLst>
              <a:ext uri="{FF2B5EF4-FFF2-40B4-BE49-F238E27FC236}">
                <a16:creationId xmlns:a16="http://schemas.microsoft.com/office/drawing/2014/main" id="{C57275B2-CAC0-B49B-B409-23A165768FD8}"/>
              </a:ext>
            </a:extLst>
          </p:cNvPr>
          <p:cNvSpPr txBox="1"/>
          <p:nvPr/>
        </p:nvSpPr>
        <p:spPr>
          <a:xfrm>
            <a:off x="510776" y="2402599"/>
            <a:ext cx="422476"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利用者</a:t>
            </a:r>
          </a:p>
        </p:txBody>
      </p:sp>
      <p:sp>
        <p:nvSpPr>
          <p:cNvPr id="8" name="テキスト ボックス 7">
            <a:extLst>
              <a:ext uri="{FF2B5EF4-FFF2-40B4-BE49-F238E27FC236}">
                <a16:creationId xmlns:a16="http://schemas.microsoft.com/office/drawing/2014/main" id="{B8FBD01B-F47F-6E03-CFD1-62268B9A55F3}"/>
              </a:ext>
            </a:extLst>
          </p:cNvPr>
          <p:cNvSpPr txBox="1"/>
          <p:nvPr/>
        </p:nvSpPr>
        <p:spPr>
          <a:xfrm>
            <a:off x="510776" y="3752143"/>
            <a:ext cx="422476" cy="120955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提供者・設備</a:t>
            </a:r>
          </a:p>
        </p:txBody>
      </p:sp>
      <p:sp>
        <p:nvSpPr>
          <p:cNvPr id="9" name="テキスト ボックス 8">
            <a:extLst>
              <a:ext uri="{FF2B5EF4-FFF2-40B4-BE49-F238E27FC236}">
                <a16:creationId xmlns:a16="http://schemas.microsoft.com/office/drawing/2014/main" id="{9E4394FF-E4A4-08AD-A419-B7E940589F1B}"/>
              </a:ext>
            </a:extLst>
          </p:cNvPr>
          <p:cNvSpPr txBox="1"/>
          <p:nvPr/>
        </p:nvSpPr>
        <p:spPr>
          <a:xfrm>
            <a:off x="510776" y="5224259"/>
            <a:ext cx="422476" cy="151935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事業パートナー</a:t>
            </a:r>
          </a:p>
        </p:txBody>
      </p:sp>
      <p:sp>
        <p:nvSpPr>
          <p:cNvPr id="11" name="テキスト ボックス 10">
            <a:extLst>
              <a:ext uri="{FF2B5EF4-FFF2-40B4-BE49-F238E27FC236}">
                <a16:creationId xmlns:a16="http://schemas.microsoft.com/office/drawing/2014/main" id="{EDB8D32C-44C9-2388-1DE1-1A299CED36D3}"/>
              </a:ext>
            </a:extLst>
          </p:cNvPr>
          <p:cNvSpPr txBox="1"/>
          <p:nvPr/>
        </p:nvSpPr>
        <p:spPr>
          <a:xfrm>
            <a:off x="1674562" y="1975966"/>
            <a:ext cx="1699024"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日本</a:t>
            </a:r>
          </a:p>
        </p:txBody>
      </p:sp>
      <p:sp>
        <p:nvSpPr>
          <p:cNvPr id="12" name="テキスト ボックス 11">
            <a:extLst>
              <a:ext uri="{FF2B5EF4-FFF2-40B4-BE49-F238E27FC236}">
                <a16:creationId xmlns:a16="http://schemas.microsoft.com/office/drawing/2014/main" id="{B713CA00-60FA-7A4E-D0C1-7C13D22B6B0A}"/>
              </a:ext>
            </a:extLst>
          </p:cNvPr>
          <p:cNvSpPr txBox="1"/>
          <p:nvPr/>
        </p:nvSpPr>
        <p:spPr>
          <a:xfrm>
            <a:off x="6126145" y="1975966"/>
            <a:ext cx="214397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b="1">
                <a:solidFill>
                  <a:schemeClr val="tx2"/>
                </a:solidFill>
              </a:rPr>
              <a:t>XXX</a:t>
            </a:r>
            <a:r>
              <a:rPr kumimoji="1" lang="ja-JP" altLang="en-US" sz="1400" b="1">
                <a:solidFill>
                  <a:schemeClr val="tx2"/>
                </a:solidFill>
              </a:rPr>
              <a:t>国</a:t>
            </a:r>
          </a:p>
        </p:txBody>
      </p:sp>
      <p:sp>
        <p:nvSpPr>
          <p:cNvPr id="13" name="正方形/長方形 12">
            <a:extLst>
              <a:ext uri="{FF2B5EF4-FFF2-40B4-BE49-F238E27FC236}">
                <a16:creationId xmlns:a16="http://schemas.microsoft.com/office/drawing/2014/main" id="{05495114-8E96-CC34-390F-2718F3C8CD66}"/>
              </a:ext>
            </a:extLst>
          </p:cNvPr>
          <p:cNvSpPr/>
          <p:nvPr/>
        </p:nvSpPr>
        <p:spPr>
          <a:xfrm>
            <a:off x="1471570" y="4118125"/>
            <a:ext cx="1218526" cy="549046"/>
          </a:xfrm>
          <a:prstGeom prst="rect">
            <a:avLst/>
          </a:prstGeom>
          <a:solidFill>
            <a:srgbClr val="33CCFF"/>
          </a:solidFill>
          <a:ln w="1905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2DDE0F2C-32B9-7406-57D6-BA0ED1D2D4F0}"/>
              </a:ext>
            </a:extLst>
          </p:cNvPr>
          <p:cNvSpPr/>
          <p:nvPr/>
        </p:nvSpPr>
        <p:spPr>
          <a:xfrm>
            <a:off x="5214194"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9FE9D2B9-3408-6684-CFA9-82A4C89B3745}"/>
              </a:ext>
            </a:extLst>
          </p:cNvPr>
          <p:cNvSpPr/>
          <p:nvPr/>
        </p:nvSpPr>
        <p:spPr>
          <a:xfrm>
            <a:off x="7765492"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C7492FCF-5292-3B61-D508-CADF8F60CDA4}"/>
              </a:ext>
            </a:extLst>
          </p:cNvPr>
          <p:cNvSpPr/>
          <p:nvPr/>
        </p:nvSpPr>
        <p:spPr>
          <a:xfrm>
            <a:off x="5214194" y="4118125"/>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D88DD470-3589-CE66-F173-3069F4A42587}"/>
              </a:ext>
            </a:extLst>
          </p:cNvPr>
          <p:cNvSpPr/>
          <p:nvPr/>
        </p:nvSpPr>
        <p:spPr>
          <a:xfrm>
            <a:off x="5214194"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A6DCE16A-7577-2171-7998-6B4F18FDD9D2}"/>
              </a:ext>
            </a:extLst>
          </p:cNvPr>
          <p:cNvSpPr/>
          <p:nvPr/>
        </p:nvSpPr>
        <p:spPr>
          <a:xfrm>
            <a:off x="7917702"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grpSp>
        <p:nvGrpSpPr>
          <p:cNvPr id="28" name="グループ化 27">
            <a:extLst>
              <a:ext uri="{FF2B5EF4-FFF2-40B4-BE49-F238E27FC236}">
                <a16:creationId xmlns:a16="http://schemas.microsoft.com/office/drawing/2014/main" id="{1F59CC81-3FF9-6F26-106B-F628080F5F22}"/>
              </a:ext>
            </a:extLst>
          </p:cNvPr>
          <p:cNvGrpSpPr/>
          <p:nvPr/>
        </p:nvGrpSpPr>
        <p:grpSpPr>
          <a:xfrm>
            <a:off x="510776" y="1974627"/>
            <a:ext cx="8884448" cy="4768988"/>
            <a:chOff x="510776" y="1930400"/>
            <a:chExt cx="8884448" cy="4768988"/>
          </a:xfrm>
        </p:grpSpPr>
        <p:cxnSp>
          <p:nvCxnSpPr>
            <p:cNvPr id="19" name="直線コネクタ 18">
              <a:extLst>
                <a:ext uri="{FF2B5EF4-FFF2-40B4-BE49-F238E27FC236}">
                  <a16:creationId xmlns:a16="http://schemas.microsoft.com/office/drawing/2014/main" id="{CCB094D4-6795-A8FB-84F6-B5D0FCEE6B3D}"/>
                </a:ext>
              </a:extLst>
            </p:cNvPr>
            <p:cNvCxnSpPr>
              <a:cxnSpLocks/>
            </p:cNvCxnSpPr>
            <p:nvPr/>
          </p:nvCxnSpPr>
          <p:spPr>
            <a:xfrm>
              <a:off x="4338522" y="1930400"/>
              <a:ext cx="0" cy="4768988"/>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23" name="直線コネクタ 22">
              <a:extLst>
                <a:ext uri="{FF2B5EF4-FFF2-40B4-BE49-F238E27FC236}">
                  <a16:creationId xmlns:a16="http://schemas.microsoft.com/office/drawing/2014/main" id="{D5B03C3E-3043-DD53-B168-40BFB54E68C4}"/>
                </a:ext>
              </a:extLst>
            </p:cNvPr>
            <p:cNvCxnSpPr>
              <a:cxnSpLocks/>
            </p:cNvCxnSpPr>
            <p:nvPr/>
          </p:nvCxnSpPr>
          <p:spPr>
            <a:xfrm>
              <a:off x="510776" y="5090725"/>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27" name="直線コネクタ 26">
              <a:extLst>
                <a:ext uri="{FF2B5EF4-FFF2-40B4-BE49-F238E27FC236}">
                  <a16:creationId xmlns:a16="http://schemas.microsoft.com/office/drawing/2014/main" id="{9D84A393-738A-7091-5549-081E856255B0}"/>
                </a:ext>
              </a:extLst>
            </p:cNvPr>
            <p:cNvCxnSpPr>
              <a:cxnSpLocks/>
            </p:cNvCxnSpPr>
            <p:nvPr/>
          </p:nvCxnSpPr>
          <p:spPr>
            <a:xfrm>
              <a:off x="510776" y="3496312"/>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cxnSp>
        <p:nvCxnSpPr>
          <p:cNvPr id="30" name="直線矢印コネクタ 29">
            <a:extLst>
              <a:ext uri="{FF2B5EF4-FFF2-40B4-BE49-F238E27FC236}">
                <a16:creationId xmlns:a16="http://schemas.microsoft.com/office/drawing/2014/main" id="{3BA6AE74-5377-39EF-236E-78408FFCCD9D}"/>
              </a:ext>
            </a:extLst>
          </p:cNvPr>
          <p:cNvCxnSpPr>
            <a:cxnSpLocks/>
          </p:cNvCxnSpPr>
          <p:nvPr/>
        </p:nvCxnSpPr>
        <p:spPr>
          <a:xfrm>
            <a:off x="2872258" y="4356761"/>
            <a:ext cx="2204776" cy="0"/>
          </a:xfrm>
          <a:prstGeom prst="straightConnector1">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6" name="直線矢印コネクタ 35">
            <a:extLst>
              <a:ext uri="{FF2B5EF4-FFF2-40B4-BE49-F238E27FC236}">
                <a16:creationId xmlns:a16="http://schemas.microsoft.com/office/drawing/2014/main" id="{265B2662-B727-C7F4-2DB3-A805E9667E8C}"/>
              </a:ext>
            </a:extLst>
          </p:cNvPr>
          <p:cNvCxnSpPr>
            <a:cxnSpLocks/>
          </p:cNvCxnSpPr>
          <p:nvPr/>
        </p:nvCxnSpPr>
        <p:spPr>
          <a:xfrm flipV="1">
            <a:off x="2502675" y="2678585"/>
            <a:ext cx="2407920" cy="1134187"/>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9" name="直線矢印コネクタ 38">
            <a:extLst>
              <a:ext uri="{FF2B5EF4-FFF2-40B4-BE49-F238E27FC236}">
                <a16:creationId xmlns:a16="http://schemas.microsoft.com/office/drawing/2014/main" id="{7056D777-54B8-A0F5-43D6-87E1B6B43CA4}"/>
              </a:ext>
            </a:extLst>
          </p:cNvPr>
          <p:cNvCxnSpPr>
            <a:cxnSpLocks/>
          </p:cNvCxnSpPr>
          <p:nvPr/>
        </p:nvCxnSpPr>
        <p:spPr>
          <a:xfrm flipH="1">
            <a:off x="2524074" y="2828329"/>
            <a:ext cx="2386521" cy="1117979"/>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3" name="直線矢印コネクタ 42">
            <a:extLst>
              <a:ext uri="{FF2B5EF4-FFF2-40B4-BE49-F238E27FC236}">
                <a16:creationId xmlns:a16="http://schemas.microsoft.com/office/drawing/2014/main" id="{B1FD23FD-D928-994C-3488-FF49DDC0F7CD}"/>
              </a:ext>
            </a:extLst>
          </p:cNvPr>
          <p:cNvCxnSpPr>
            <a:cxnSpLocks/>
          </p:cNvCxnSpPr>
          <p:nvPr/>
        </p:nvCxnSpPr>
        <p:spPr>
          <a:xfrm>
            <a:off x="6172789" y="1484313"/>
            <a:ext cx="565994"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46" name="テキスト ボックス 45">
            <a:extLst>
              <a:ext uri="{FF2B5EF4-FFF2-40B4-BE49-F238E27FC236}">
                <a16:creationId xmlns:a16="http://schemas.microsoft.com/office/drawing/2014/main" id="{CC3695EC-88B4-2F61-487F-822C3D0A7665}"/>
              </a:ext>
            </a:extLst>
          </p:cNvPr>
          <p:cNvSpPr txBox="1"/>
          <p:nvPr/>
        </p:nvSpPr>
        <p:spPr>
          <a:xfrm>
            <a:off x="6713915"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サービス／モノの流れ</a:t>
            </a:r>
          </a:p>
        </p:txBody>
      </p:sp>
      <p:cxnSp>
        <p:nvCxnSpPr>
          <p:cNvPr id="47" name="直線矢印コネクタ 46">
            <a:extLst>
              <a:ext uri="{FF2B5EF4-FFF2-40B4-BE49-F238E27FC236}">
                <a16:creationId xmlns:a16="http://schemas.microsoft.com/office/drawing/2014/main" id="{03A15FDD-3F86-0719-1D3C-90E8DBD49409}"/>
              </a:ext>
            </a:extLst>
          </p:cNvPr>
          <p:cNvCxnSpPr>
            <a:cxnSpLocks/>
          </p:cNvCxnSpPr>
          <p:nvPr/>
        </p:nvCxnSpPr>
        <p:spPr>
          <a:xfrm>
            <a:off x="8307025" y="1484313"/>
            <a:ext cx="565994"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48" name="テキスト ボックス 47">
            <a:extLst>
              <a:ext uri="{FF2B5EF4-FFF2-40B4-BE49-F238E27FC236}">
                <a16:creationId xmlns:a16="http://schemas.microsoft.com/office/drawing/2014/main" id="{3A9A6D0F-9622-19CC-A283-F881B8976BB9}"/>
              </a:ext>
            </a:extLst>
          </p:cNvPr>
          <p:cNvSpPr txBox="1"/>
          <p:nvPr/>
        </p:nvSpPr>
        <p:spPr>
          <a:xfrm>
            <a:off x="8848151" y="1320524"/>
            <a:ext cx="861115"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カネの流れ</a:t>
            </a:r>
          </a:p>
        </p:txBody>
      </p:sp>
      <p:cxnSp>
        <p:nvCxnSpPr>
          <p:cNvPr id="49" name="直線矢印コネクタ 48">
            <a:extLst>
              <a:ext uri="{FF2B5EF4-FFF2-40B4-BE49-F238E27FC236}">
                <a16:creationId xmlns:a16="http://schemas.microsoft.com/office/drawing/2014/main" id="{0DAC39B6-AA1E-E517-0984-63FC245E4C2E}"/>
              </a:ext>
            </a:extLst>
          </p:cNvPr>
          <p:cNvCxnSpPr>
            <a:cxnSpLocks/>
          </p:cNvCxnSpPr>
          <p:nvPr/>
        </p:nvCxnSpPr>
        <p:spPr>
          <a:xfrm>
            <a:off x="6609020" y="2678585"/>
            <a:ext cx="1081328"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024DC091-0DBE-EFBF-AD59-F1E9EA80CEA4}"/>
              </a:ext>
            </a:extLst>
          </p:cNvPr>
          <p:cNvCxnSpPr>
            <a:cxnSpLocks/>
          </p:cNvCxnSpPr>
          <p:nvPr/>
        </p:nvCxnSpPr>
        <p:spPr>
          <a:xfrm flipH="1">
            <a:off x="6563360" y="2828329"/>
            <a:ext cx="1058965"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56" name="テキスト ボックス 55">
            <a:extLst>
              <a:ext uri="{FF2B5EF4-FFF2-40B4-BE49-F238E27FC236}">
                <a16:creationId xmlns:a16="http://schemas.microsoft.com/office/drawing/2014/main" id="{CAF48745-9050-211D-4DE8-008782D81BB1}"/>
              </a:ext>
            </a:extLst>
          </p:cNvPr>
          <p:cNvSpPr txBox="1"/>
          <p:nvPr/>
        </p:nvSpPr>
        <p:spPr>
          <a:xfrm>
            <a:off x="3974646" y="3310328"/>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57" name="テキスト ボックス 56">
            <a:extLst>
              <a:ext uri="{FF2B5EF4-FFF2-40B4-BE49-F238E27FC236}">
                <a16:creationId xmlns:a16="http://schemas.microsoft.com/office/drawing/2014/main" id="{36CC5BE7-3177-73F4-0278-6AFC4C983FE3}"/>
              </a:ext>
            </a:extLst>
          </p:cNvPr>
          <p:cNvSpPr txBox="1"/>
          <p:nvPr/>
        </p:nvSpPr>
        <p:spPr>
          <a:xfrm>
            <a:off x="3311312" y="2960792"/>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58" name="テキスト ボックス 57">
            <a:extLst>
              <a:ext uri="{FF2B5EF4-FFF2-40B4-BE49-F238E27FC236}">
                <a16:creationId xmlns:a16="http://schemas.microsoft.com/office/drawing/2014/main" id="{56982E11-116E-3DA6-160E-5A3AD4D5571E}"/>
              </a:ext>
            </a:extLst>
          </p:cNvPr>
          <p:cNvSpPr txBox="1"/>
          <p:nvPr/>
        </p:nvSpPr>
        <p:spPr>
          <a:xfrm>
            <a:off x="6691244" y="2995501"/>
            <a:ext cx="931081"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59" name="テキスト ボックス 58">
            <a:extLst>
              <a:ext uri="{FF2B5EF4-FFF2-40B4-BE49-F238E27FC236}">
                <a16:creationId xmlns:a16="http://schemas.microsoft.com/office/drawing/2014/main" id="{55DFAA20-7394-02BE-23BC-10EF4F4D2E8A}"/>
              </a:ext>
            </a:extLst>
          </p:cNvPr>
          <p:cNvSpPr txBox="1"/>
          <p:nvPr/>
        </p:nvSpPr>
        <p:spPr>
          <a:xfrm>
            <a:off x="5071401" y="3467290"/>
            <a:ext cx="576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cxnSp>
        <p:nvCxnSpPr>
          <p:cNvPr id="62" name="直線矢印コネクタ 61">
            <a:extLst>
              <a:ext uri="{FF2B5EF4-FFF2-40B4-BE49-F238E27FC236}">
                <a16:creationId xmlns:a16="http://schemas.microsoft.com/office/drawing/2014/main" id="{F9391753-7B1A-2E38-3D0D-41A64ECFA458}"/>
              </a:ext>
            </a:extLst>
          </p:cNvPr>
          <p:cNvCxnSpPr>
            <a:cxnSpLocks/>
          </p:cNvCxnSpPr>
          <p:nvPr/>
        </p:nvCxnSpPr>
        <p:spPr>
          <a:xfrm flipH="1" flipV="1">
            <a:off x="2593107" y="4868654"/>
            <a:ext cx="2451699" cy="1156388"/>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6" name="直線矢印コネクタ 65">
            <a:extLst>
              <a:ext uri="{FF2B5EF4-FFF2-40B4-BE49-F238E27FC236}">
                <a16:creationId xmlns:a16="http://schemas.microsoft.com/office/drawing/2014/main" id="{FE43FB09-7261-6D0C-AE2A-F2A4114DA13A}"/>
              </a:ext>
            </a:extLst>
          </p:cNvPr>
          <p:cNvCxnSpPr>
            <a:cxnSpLocks/>
          </p:cNvCxnSpPr>
          <p:nvPr/>
        </p:nvCxnSpPr>
        <p:spPr>
          <a:xfrm>
            <a:off x="2681938" y="4781376"/>
            <a:ext cx="2435062" cy="1143266"/>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0" name="直線矢印コネクタ 69">
            <a:extLst>
              <a:ext uri="{FF2B5EF4-FFF2-40B4-BE49-F238E27FC236}">
                <a16:creationId xmlns:a16="http://schemas.microsoft.com/office/drawing/2014/main" id="{C8563DAC-7DE8-D612-B984-41DBFFE6B86A}"/>
              </a:ext>
            </a:extLst>
          </p:cNvPr>
          <p:cNvCxnSpPr>
            <a:cxnSpLocks/>
          </p:cNvCxnSpPr>
          <p:nvPr/>
        </p:nvCxnSpPr>
        <p:spPr>
          <a:xfrm rot="5400000" flipH="1">
            <a:off x="4508254" y="2345754"/>
            <a:ext cx="1591289" cy="6446132"/>
          </a:xfrm>
          <a:prstGeom prst="bentConnector3">
            <a:avLst>
              <a:gd name="adj1" fmla="val -9487"/>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2" name="直線矢印コネクタ 81">
            <a:extLst>
              <a:ext uri="{FF2B5EF4-FFF2-40B4-BE49-F238E27FC236}">
                <a16:creationId xmlns:a16="http://schemas.microsoft.com/office/drawing/2014/main" id="{D48712AA-2A42-0388-2244-7853D465AE36}"/>
              </a:ext>
            </a:extLst>
          </p:cNvPr>
          <p:cNvCxnSpPr>
            <a:cxnSpLocks/>
          </p:cNvCxnSpPr>
          <p:nvPr/>
        </p:nvCxnSpPr>
        <p:spPr>
          <a:xfrm flipV="1">
            <a:off x="5752483" y="3123691"/>
            <a:ext cx="0" cy="913047"/>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6" name="直線矢印コネクタ 85">
            <a:extLst>
              <a:ext uri="{FF2B5EF4-FFF2-40B4-BE49-F238E27FC236}">
                <a16:creationId xmlns:a16="http://schemas.microsoft.com/office/drawing/2014/main" id="{5D4775EA-0BC9-CFB7-AF49-9CFEE37EE858}"/>
              </a:ext>
            </a:extLst>
          </p:cNvPr>
          <p:cNvCxnSpPr>
            <a:cxnSpLocks/>
          </p:cNvCxnSpPr>
          <p:nvPr/>
        </p:nvCxnSpPr>
        <p:spPr>
          <a:xfrm>
            <a:off x="5900468" y="3159051"/>
            <a:ext cx="0" cy="877687"/>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89" name="テキスト ボックス 88">
            <a:extLst>
              <a:ext uri="{FF2B5EF4-FFF2-40B4-BE49-F238E27FC236}">
                <a16:creationId xmlns:a16="http://schemas.microsoft.com/office/drawing/2014/main" id="{5E809EC7-962F-0BD3-A2C4-994015405D8B}"/>
              </a:ext>
            </a:extLst>
          </p:cNvPr>
          <p:cNvSpPr txBox="1"/>
          <p:nvPr/>
        </p:nvSpPr>
        <p:spPr>
          <a:xfrm>
            <a:off x="5928979" y="3459089"/>
            <a:ext cx="576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90" name="正方形/長方形 89">
            <a:extLst>
              <a:ext uri="{FF2B5EF4-FFF2-40B4-BE49-F238E27FC236}">
                <a16:creationId xmlns:a16="http://schemas.microsoft.com/office/drawing/2014/main" id="{05CD19AC-AD32-4353-5892-B45255634EAE}"/>
              </a:ext>
            </a:extLst>
          </p:cNvPr>
          <p:cNvSpPr/>
          <p:nvPr/>
        </p:nvSpPr>
        <p:spPr>
          <a:xfrm>
            <a:off x="4369189" y="1380441"/>
            <a:ext cx="565994" cy="188795"/>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91" name="テキスト ボックス 90">
            <a:extLst>
              <a:ext uri="{FF2B5EF4-FFF2-40B4-BE49-F238E27FC236}">
                <a16:creationId xmlns:a16="http://schemas.microsoft.com/office/drawing/2014/main" id="{2D80380B-35E6-3C16-242D-C764343E22AC}"/>
              </a:ext>
            </a:extLst>
          </p:cNvPr>
          <p:cNvSpPr txBox="1"/>
          <p:nvPr/>
        </p:nvSpPr>
        <p:spPr>
          <a:xfrm>
            <a:off x="4953000"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ステークホルダー</a:t>
            </a:r>
          </a:p>
        </p:txBody>
      </p:sp>
      <p:sp>
        <p:nvSpPr>
          <p:cNvPr id="92" name="テキスト ボックス 91">
            <a:extLst>
              <a:ext uri="{FF2B5EF4-FFF2-40B4-BE49-F238E27FC236}">
                <a16:creationId xmlns:a16="http://schemas.microsoft.com/office/drawing/2014/main" id="{47148514-B056-51B7-91A8-3A6E30480671}"/>
              </a:ext>
            </a:extLst>
          </p:cNvPr>
          <p:cNvSpPr txBox="1"/>
          <p:nvPr/>
        </p:nvSpPr>
        <p:spPr>
          <a:xfrm>
            <a:off x="6691244" y="2395048"/>
            <a:ext cx="931081"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cxnSp>
        <p:nvCxnSpPr>
          <p:cNvPr id="98" name="直線矢印コネクタ 97">
            <a:extLst>
              <a:ext uri="{FF2B5EF4-FFF2-40B4-BE49-F238E27FC236}">
                <a16:creationId xmlns:a16="http://schemas.microsoft.com/office/drawing/2014/main" id="{DC3B9F5F-A1CA-A60C-8EEF-0B71039571BF}"/>
              </a:ext>
            </a:extLst>
          </p:cNvPr>
          <p:cNvCxnSpPr>
            <a:cxnSpLocks/>
          </p:cNvCxnSpPr>
          <p:nvPr/>
        </p:nvCxnSpPr>
        <p:spPr>
          <a:xfrm>
            <a:off x="6172789" y="1712726"/>
            <a:ext cx="565994" cy="0"/>
          </a:xfrm>
          <a:prstGeom prst="straightConnector1">
            <a:avLst/>
          </a:prstGeom>
          <a:ln w="38100" cap="rnd">
            <a:solidFill>
              <a:schemeClr val="accent1"/>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99" name="テキスト ボックス 98">
            <a:extLst>
              <a:ext uri="{FF2B5EF4-FFF2-40B4-BE49-F238E27FC236}">
                <a16:creationId xmlns:a16="http://schemas.microsoft.com/office/drawing/2014/main" id="{CBF825A6-CC75-C3ED-34B8-A77ED3E216ED}"/>
              </a:ext>
            </a:extLst>
          </p:cNvPr>
          <p:cNvSpPr txBox="1"/>
          <p:nvPr/>
        </p:nvSpPr>
        <p:spPr>
          <a:xfrm>
            <a:off x="6713915" y="1562375"/>
            <a:ext cx="1742567"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その他（技術連携等）</a:t>
            </a:r>
          </a:p>
        </p:txBody>
      </p:sp>
      <p:grpSp>
        <p:nvGrpSpPr>
          <p:cNvPr id="81" name="グループ化 80">
            <a:extLst>
              <a:ext uri="{FF2B5EF4-FFF2-40B4-BE49-F238E27FC236}">
                <a16:creationId xmlns:a16="http://schemas.microsoft.com/office/drawing/2014/main" id="{718D1101-7704-883E-FAC7-3A858FD35C6D}"/>
              </a:ext>
            </a:extLst>
          </p:cNvPr>
          <p:cNvGrpSpPr/>
          <p:nvPr/>
        </p:nvGrpSpPr>
        <p:grpSpPr>
          <a:xfrm>
            <a:off x="512779" y="5949"/>
            <a:ext cx="6320145" cy="216000"/>
            <a:chOff x="512779" y="5949"/>
            <a:chExt cx="6320145" cy="216000"/>
          </a:xfrm>
        </p:grpSpPr>
        <p:sp>
          <p:nvSpPr>
            <p:cNvPr id="83" name="正方形/長方形 82">
              <a:extLst>
                <a:ext uri="{FF2B5EF4-FFF2-40B4-BE49-F238E27FC236}">
                  <a16:creationId xmlns:a16="http://schemas.microsoft.com/office/drawing/2014/main" id="{08131DAB-CC96-3920-88B9-B71C872D0F7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4" name="正方形/長方形 83">
              <a:extLst>
                <a:ext uri="{FF2B5EF4-FFF2-40B4-BE49-F238E27FC236}">
                  <a16:creationId xmlns:a16="http://schemas.microsoft.com/office/drawing/2014/main" id="{4D3BDB6A-0D9B-A8D2-3799-1C048CE6182B}"/>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5" name="正方形/長方形 84">
              <a:extLst>
                <a:ext uri="{FF2B5EF4-FFF2-40B4-BE49-F238E27FC236}">
                  <a16:creationId xmlns:a16="http://schemas.microsoft.com/office/drawing/2014/main" id="{FC50C957-C3E3-025F-98CC-CD55DD953B96}"/>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5B7EB076-0134-502F-1A94-C54D19B10AED}"/>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59BA09A7-DE50-3C42-F4AD-16E33DA9AC45}"/>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B61EB425-DA4D-08B7-8885-627848AB8384}"/>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004B51CF-8A05-BB4C-7072-20F42AD59198}"/>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FFD74719-E1BF-DB18-1583-A4434059A211}"/>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A8D768D9-0E39-B8D3-C2D5-2C01853BF60E}"/>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82B259B6-AF90-3882-2F9D-16755296C8A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335379D3-450F-50D9-BDCC-A48FC4C24B07}"/>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C9035A6E-635B-CC9A-98A0-51FC48040DC6}"/>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526EC367-3248-A91C-73D1-F7C0DF406941}"/>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ADAA27DA-6598-5958-CA2E-B75FF5E512DE}"/>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A5E3F20A-578F-C88A-596A-C6BED270173A}"/>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899784B7-1E8B-4406-C266-A0212D73FD9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11EB25D6-4FC5-C6B1-E26C-98BE67A36CB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0" name="正方形/長方形 109">
              <a:extLst>
                <a:ext uri="{FF2B5EF4-FFF2-40B4-BE49-F238E27FC236}">
                  <a16:creationId xmlns:a16="http://schemas.microsoft.com/office/drawing/2014/main" id="{EA198DB7-92CE-093B-A664-346AFC5713DB}"/>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1" name="正方形/長方形 110">
              <a:extLst>
                <a:ext uri="{FF2B5EF4-FFF2-40B4-BE49-F238E27FC236}">
                  <a16:creationId xmlns:a16="http://schemas.microsoft.com/office/drawing/2014/main" id="{EEB65BED-3AC8-872E-5220-8C782C0BDE5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237956420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543149D-1C3C-3372-37B8-FA9C6931E5A3}"/>
            </a:ext>
          </a:extLst>
        </p:cNvPr>
        <p:cNvGrpSpPr/>
        <p:nvPr/>
      </p:nvGrpSpPr>
      <p:grpSpPr>
        <a:xfrm>
          <a:off x="0" y="0"/>
          <a:ext cx="0" cy="0"/>
          <a:chOff x="0" y="0"/>
          <a:chExt cx="0" cy="0"/>
        </a:xfrm>
      </p:grpSpPr>
      <p:sp>
        <p:nvSpPr>
          <p:cNvPr id="9" name="正方形/長方形 8">
            <a:extLst>
              <a:ext uri="{FF2B5EF4-FFF2-40B4-BE49-F238E27FC236}">
                <a16:creationId xmlns:a16="http://schemas.microsoft.com/office/drawing/2014/main" id="{789DF1D4-B5D4-D645-74C0-3C2B0FC96201}"/>
              </a:ext>
            </a:extLst>
          </p:cNvPr>
          <p:cNvSpPr/>
          <p:nvPr/>
        </p:nvSpPr>
        <p:spPr>
          <a:xfrm>
            <a:off x="7435136" y="2179046"/>
            <a:ext cx="1968741"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（ウクライナ復興への貢献）</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EABCF83A-7131-99C6-AEDC-9C5D88379A28}"/>
              </a:ext>
            </a:extLst>
          </p:cNvPr>
          <p:cNvSpPr/>
          <p:nvPr/>
        </p:nvSpPr>
        <p:spPr>
          <a:xfrm>
            <a:off x="512290" y="3120158"/>
            <a:ext cx="2124261"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dirty="0">
                <a:solidFill>
                  <a:schemeClr val="tx2"/>
                </a:solidFill>
                <a:latin typeface="Meiryo UI" panose="020B0604030504040204" pitchFamily="50" charset="-128"/>
                <a:ea typeface="Meiryo UI" panose="020B0604030504040204" pitchFamily="50" charset="-128"/>
              </a:rPr>
              <a:t>XXX</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成果指標</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3" name="矢印: 五方向 12">
            <a:extLst>
              <a:ext uri="{FF2B5EF4-FFF2-40B4-BE49-F238E27FC236}">
                <a16:creationId xmlns:a16="http://schemas.microsoft.com/office/drawing/2014/main" id="{51BF6559-9532-D440-04A7-50BE51DD7484}"/>
              </a:ext>
            </a:extLst>
          </p:cNvPr>
          <p:cNvSpPr/>
          <p:nvPr/>
        </p:nvSpPr>
        <p:spPr>
          <a:xfrm>
            <a:off x="5052680" y="2599212"/>
            <a:ext cx="2564860"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rgbClr val="FF0000"/>
                </a:solidFill>
                <a:latin typeface="Meiryo UI" panose="020B0604030504040204" pitchFamily="50" charset="-128"/>
                <a:ea typeface="Meiryo UI" panose="020B0604030504040204" pitchFamily="50" charset="-128"/>
              </a:rPr>
              <a:t>商業化</a:t>
            </a:r>
            <a:r>
              <a:rPr kumimoji="1" lang="ja-JP" altLang="en-US" sz="1100">
                <a:solidFill>
                  <a:schemeClr val="tx2"/>
                </a:solidFill>
                <a:latin typeface="Meiryo UI" panose="020B0604030504040204" pitchFamily="50" charset="-128"/>
                <a:ea typeface="Meiryo UI" panose="020B0604030504040204" pitchFamily="50" charset="-128"/>
              </a:rPr>
              <a:t>から</a:t>
            </a:r>
            <a:r>
              <a:rPr kumimoji="1" lang="en-US" altLang="ja-JP" sz="1100">
                <a:solidFill>
                  <a:schemeClr val="tx2"/>
                </a:solidFill>
                <a:latin typeface="Meiryo UI" panose="020B0604030504040204" pitchFamily="50" charset="-128"/>
                <a:ea typeface="Meiryo UI" panose="020B0604030504040204" pitchFamily="50" charset="-128"/>
              </a:rPr>
              <a:t>5</a:t>
            </a:r>
            <a:r>
              <a:rPr kumimoji="1" lang="ja-JP" altLang="en-US" sz="1100">
                <a:solidFill>
                  <a:schemeClr val="tx2"/>
                </a:solidFill>
                <a:latin typeface="Meiryo UI" panose="020B0604030504040204" pitchFamily="50" charset="-128"/>
                <a:ea typeface="Meiryo UI" panose="020B0604030504040204" pitchFamily="50" charset="-128"/>
              </a:rPr>
              <a:t>年後</a:t>
            </a:r>
          </a:p>
        </p:txBody>
      </p:sp>
      <p:sp>
        <p:nvSpPr>
          <p:cNvPr id="12" name="矢印: 五方向 11">
            <a:extLst>
              <a:ext uri="{FF2B5EF4-FFF2-40B4-BE49-F238E27FC236}">
                <a16:creationId xmlns:a16="http://schemas.microsoft.com/office/drawing/2014/main" id="{C1917C78-418B-977C-3A06-8782B4DB2923}"/>
              </a:ext>
            </a:extLst>
          </p:cNvPr>
          <p:cNvSpPr/>
          <p:nvPr/>
        </p:nvSpPr>
        <p:spPr>
          <a:xfrm>
            <a:off x="2837968" y="2599212"/>
            <a:ext cx="2564860"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rgbClr val="FF0000"/>
                </a:solidFill>
                <a:latin typeface="Meiryo UI" panose="020B0604030504040204" pitchFamily="50" charset="-128"/>
                <a:ea typeface="Meiryo UI" panose="020B0604030504040204" pitchFamily="50" charset="-128"/>
              </a:rPr>
              <a:t>商業化</a:t>
            </a:r>
            <a:r>
              <a:rPr kumimoji="1" lang="ja-JP" altLang="en-US" sz="1100">
                <a:solidFill>
                  <a:schemeClr val="tx2"/>
                </a:solidFill>
                <a:latin typeface="Meiryo UI" panose="020B0604030504040204" pitchFamily="50" charset="-128"/>
                <a:ea typeface="Meiryo UI" panose="020B0604030504040204" pitchFamily="50" charset="-128"/>
              </a:rPr>
              <a:t>から</a:t>
            </a:r>
            <a:r>
              <a:rPr kumimoji="1" lang="en-US" altLang="ja-JP" sz="1100">
                <a:solidFill>
                  <a:schemeClr val="tx2"/>
                </a:solidFill>
                <a:latin typeface="Meiryo UI" panose="020B0604030504040204" pitchFamily="50" charset="-128"/>
                <a:ea typeface="Meiryo UI" panose="020B0604030504040204" pitchFamily="50" charset="-128"/>
              </a:rPr>
              <a:t>3</a:t>
            </a:r>
            <a:r>
              <a:rPr kumimoji="1" lang="ja-JP" altLang="en-US" sz="1100">
                <a:solidFill>
                  <a:schemeClr val="tx2"/>
                </a:solidFill>
                <a:latin typeface="Meiryo UI" panose="020B0604030504040204" pitchFamily="50" charset="-128"/>
                <a:ea typeface="Meiryo UI" panose="020B0604030504040204" pitchFamily="50" charset="-128"/>
              </a:rPr>
              <a:t>年後</a:t>
            </a:r>
          </a:p>
        </p:txBody>
      </p:sp>
      <p:sp>
        <p:nvSpPr>
          <p:cNvPr id="7" name="矢印: 五方向 6">
            <a:extLst>
              <a:ext uri="{FF2B5EF4-FFF2-40B4-BE49-F238E27FC236}">
                <a16:creationId xmlns:a16="http://schemas.microsoft.com/office/drawing/2014/main" id="{72988818-0AC1-09F2-E6D6-8122F7CBDE80}"/>
              </a:ext>
            </a:extLst>
          </p:cNvPr>
          <p:cNvSpPr/>
          <p:nvPr/>
        </p:nvSpPr>
        <p:spPr>
          <a:xfrm>
            <a:off x="512289" y="2179046"/>
            <a:ext cx="2562109" cy="420166"/>
          </a:xfrm>
          <a:prstGeom prst="homePlate">
            <a:avLst>
              <a:gd name="adj" fmla="val 43653"/>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事業によって生まれる成果・裨益効果</a:t>
            </a:r>
            <a:endParaRPr kumimoji="1" lang="ja-JP" altLang="en-US" sz="1200">
              <a:solidFill>
                <a:schemeClr val="tx2"/>
              </a:solidFill>
              <a:latin typeface="Meiryo UI" panose="020B0604030504040204" pitchFamily="50" charset="-128"/>
              <a:ea typeface="Meiryo UI" panose="020B0604030504040204" pitchFamily="50" charset="-128"/>
            </a:endParaRPr>
          </a:p>
        </p:txBody>
      </p:sp>
      <p:sp>
        <p:nvSpPr>
          <p:cNvPr id="14" name="矢印: 五方向 13">
            <a:extLst>
              <a:ext uri="{FF2B5EF4-FFF2-40B4-BE49-F238E27FC236}">
                <a16:creationId xmlns:a16="http://schemas.microsoft.com/office/drawing/2014/main" id="{05D648D9-002D-298E-10A0-A236FB9D2EF2}"/>
              </a:ext>
            </a:extLst>
          </p:cNvPr>
          <p:cNvSpPr/>
          <p:nvPr/>
        </p:nvSpPr>
        <p:spPr>
          <a:xfrm>
            <a:off x="512289" y="2599212"/>
            <a:ext cx="2564860"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rgbClr val="FF0000"/>
                </a:solidFill>
                <a:latin typeface="Meiryo UI" panose="020B0604030504040204" pitchFamily="50" charset="-128"/>
                <a:ea typeface="Meiryo UI" panose="020B0604030504040204" pitchFamily="50" charset="-128"/>
              </a:rPr>
              <a:t>商業化</a:t>
            </a:r>
            <a:r>
              <a:rPr kumimoji="1" lang="ja-JP" altLang="en-US" sz="1100">
                <a:solidFill>
                  <a:schemeClr val="tx2"/>
                </a:solidFill>
                <a:latin typeface="Meiryo UI" panose="020B0604030504040204" pitchFamily="50" charset="-128"/>
                <a:ea typeface="Meiryo UI" panose="020B0604030504040204" pitchFamily="50" charset="-128"/>
              </a:rPr>
              <a:t>から</a:t>
            </a:r>
            <a:r>
              <a:rPr kumimoji="1" lang="en-US" altLang="ja-JP" sz="1100">
                <a:solidFill>
                  <a:schemeClr val="tx2"/>
                </a:solidFill>
                <a:latin typeface="Meiryo UI" panose="020B0604030504040204" pitchFamily="50" charset="-128"/>
                <a:ea typeface="Meiryo UI" panose="020B0604030504040204" pitchFamily="50" charset="-128"/>
              </a:rPr>
              <a:t>1</a:t>
            </a:r>
            <a:r>
              <a:rPr kumimoji="1" lang="ja-JP" altLang="en-US" sz="1100">
                <a:solidFill>
                  <a:schemeClr val="tx2"/>
                </a:solidFill>
                <a:latin typeface="Meiryo UI" panose="020B0604030504040204" pitchFamily="50" charset="-128"/>
                <a:ea typeface="Meiryo UI" panose="020B0604030504040204" pitchFamily="50" charset="-128"/>
              </a:rPr>
              <a:t>年後</a:t>
            </a:r>
          </a:p>
        </p:txBody>
      </p:sp>
      <p:sp>
        <p:nvSpPr>
          <p:cNvPr id="15" name="正方形/長方形 14">
            <a:extLst>
              <a:ext uri="{FF2B5EF4-FFF2-40B4-BE49-F238E27FC236}">
                <a16:creationId xmlns:a16="http://schemas.microsoft.com/office/drawing/2014/main" id="{3A49F13E-CB83-C6AA-A3F3-C757CA898085}"/>
              </a:ext>
            </a:extLst>
          </p:cNvPr>
          <p:cNvSpPr/>
          <p:nvPr/>
        </p:nvSpPr>
        <p:spPr>
          <a:xfrm>
            <a:off x="2928418" y="3120159"/>
            <a:ext cx="2124261" cy="224932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dirty="0">
                <a:solidFill>
                  <a:schemeClr val="tx2"/>
                </a:solidFill>
                <a:latin typeface="Meiryo UI" panose="020B0604030504040204" pitchFamily="50" charset="-128"/>
                <a:ea typeface="Meiryo UI" panose="020B0604030504040204" pitchFamily="50" charset="-128"/>
              </a:rPr>
              <a:t>XXX</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成果指標</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6" name="正方形/長方形 15">
            <a:extLst>
              <a:ext uri="{FF2B5EF4-FFF2-40B4-BE49-F238E27FC236}">
                <a16:creationId xmlns:a16="http://schemas.microsoft.com/office/drawing/2014/main" id="{CB605747-2390-27E4-0A56-7C8694ADB345}"/>
              </a:ext>
            </a:extLst>
          </p:cNvPr>
          <p:cNvSpPr/>
          <p:nvPr/>
        </p:nvSpPr>
        <p:spPr>
          <a:xfrm>
            <a:off x="5344547" y="3120158"/>
            <a:ext cx="2124261" cy="10506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dirty="0">
                <a:solidFill>
                  <a:schemeClr val="tx2"/>
                </a:solidFill>
                <a:latin typeface="Meiryo UI" panose="020B0604030504040204" pitchFamily="50" charset="-128"/>
                <a:ea typeface="Meiryo UI" panose="020B0604030504040204" pitchFamily="50" charset="-128"/>
              </a:rPr>
              <a:t>XXX</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成果指標</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8" name="正方形/長方形 17">
            <a:extLst>
              <a:ext uri="{FF2B5EF4-FFF2-40B4-BE49-F238E27FC236}">
                <a16:creationId xmlns:a16="http://schemas.microsoft.com/office/drawing/2014/main" id="{CCF9DBAE-46DF-B215-C7E4-F78A23F7665F}"/>
              </a:ext>
            </a:extLst>
          </p:cNvPr>
          <p:cNvSpPr/>
          <p:nvPr/>
        </p:nvSpPr>
        <p:spPr>
          <a:xfrm>
            <a:off x="5344547" y="5510381"/>
            <a:ext cx="2124261"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dirty="0">
                <a:solidFill>
                  <a:schemeClr val="tx2"/>
                </a:solidFill>
                <a:latin typeface="Meiryo UI" panose="020B0604030504040204" pitchFamily="50" charset="-128"/>
                <a:ea typeface="Meiryo UI" panose="020B0604030504040204" pitchFamily="50" charset="-128"/>
              </a:rPr>
              <a:t>XXX</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成果指標</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22" name="正方形/長方形 21">
            <a:extLst>
              <a:ext uri="{FF2B5EF4-FFF2-40B4-BE49-F238E27FC236}">
                <a16:creationId xmlns:a16="http://schemas.microsoft.com/office/drawing/2014/main" id="{8B33B17F-05C6-F17E-6A3C-BB408A1B5595}"/>
              </a:ext>
            </a:extLst>
          </p:cNvPr>
          <p:cNvSpPr/>
          <p:nvPr/>
        </p:nvSpPr>
        <p:spPr>
          <a:xfrm>
            <a:off x="2928417" y="5510381"/>
            <a:ext cx="2124261"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dirty="0">
                <a:solidFill>
                  <a:schemeClr val="tx2"/>
                </a:solidFill>
                <a:latin typeface="Meiryo UI" panose="020B0604030504040204" pitchFamily="50" charset="-128"/>
                <a:ea typeface="Meiryo UI" panose="020B0604030504040204" pitchFamily="50" charset="-128"/>
              </a:rPr>
              <a:t>XXX</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成果指標</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XXX</a:t>
            </a:r>
          </a:p>
        </p:txBody>
      </p:sp>
      <p:cxnSp>
        <p:nvCxnSpPr>
          <p:cNvPr id="24" name="コネクタ: カギ線 23">
            <a:extLst>
              <a:ext uri="{FF2B5EF4-FFF2-40B4-BE49-F238E27FC236}">
                <a16:creationId xmlns:a16="http://schemas.microsoft.com/office/drawing/2014/main" id="{A2D6C9F6-1B3F-285A-5CB2-98EAA5225414}"/>
              </a:ext>
            </a:extLst>
          </p:cNvPr>
          <p:cNvCxnSpPr>
            <a:cxnSpLocks/>
            <a:stCxn id="6" idx="3"/>
            <a:endCxn id="15" idx="1"/>
          </p:cNvCxnSpPr>
          <p:nvPr/>
        </p:nvCxnSpPr>
        <p:spPr>
          <a:xfrm flipV="1">
            <a:off x="2636551" y="4244819"/>
            <a:ext cx="291867" cy="596231"/>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6" name="コネクタ: カギ線 25">
            <a:extLst>
              <a:ext uri="{FF2B5EF4-FFF2-40B4-BE49-F238E27FC236}">
                <a16:creationId xmlns:a16="http://schemas.microsoft.com/office/drawing/2014/main" id="{10029EB4-B1E5-5DE8-D220-B38DD8AA3D82}"/>
              </a:ext>
            </a:extLst>
          </p:cNvPr>
          <p:cNvCxnSpPr>
            <a:cxnSpLocks/>
            <a:stCxn id="6" idx="3"/>
            <a:endCxn id="22" idx="1"/>
          </p:cNvCxnSpPr>
          <p:nvPr/>
        </p:nvCxnSpPr>
        <p:spPr>
          <a:xfrm>
            <a:off x="2636552" y="4841050"/>
            <a:ext cx="291866" cy="119511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4204062B-3373-DD55-D7A5-64F6BE04CECD}"/>
              </a:ext>
            </a:extLst>
          </p:cNvPr>
          <p:cNvCxnSpPr>
            <a:stCxn id="22" idx="3"/>
            <a:endCxn id="18" idx="1"/>
          </p:cNvCxnSpPr>
          <p:nvPr/>
        </p:nvCxnSpPr>
        <p:spPr>
          <a:xfrm>
            <a:off x="5052679" y="6036162"/>
            <a:ext cx="291868"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8" name="矢印: 五方向 7">
            <a:extLst>
              <a:ext uri="{FF2B5EF4-FFF2-40B4-BE49-F238E27FC236}">
                <a16:creationId xmlns:a16="http://schemas.microsoft.com/office/drawing/2014/main" id="{83998DE4-1021-AA98-ED46-0E4C283F98F3}"/>
              </a:ext>
            </a:extLst>
          </p:cNvPr>
          <p:cNvSpPr/>
          <p:nvPr/>
        </p:nvSpPr>
        <p:spPr>
          <a:xfrm>
            <a:off x="512289" y="2179046"/>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EC18D4B7-A36E-13FB-B03C-F0300FD64C84}"/>
              </a:ext>
            </a:extLst>
          </p:cNvPr>
          <p:cNvSpPr/>
          <p:nvPr/>
        </p:nvSpPr>
        <p:spPr>
          <a:xfrm>
            <a:off x="5344547" y="4312179"/>
            <a:ext cx="2124261" cy="10506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dirty="0">
                <a:solidFill>
                  <a:schemeClr val="tx2"/>
                </a:solidFill>
                <a:latin typeface="Meiryo UI" panose="020B0604030504040204" pitchFamily="50" charset="-128"/>
                <a:ea typeface="Meiryo UI" panose="020B0604030504040204" pitchFamily="50" charset="-128"/>
              </a:rPr>
              <a:t>XXX</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成果指標</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2" name="テキスト プレースホルダー 1">
            <a:extLst>
              <a:ext uri="{FF2B5EF4-FFF2-40B4-BE49-F238E27FC236}">
                <a16:creationId xmlns:a16="http://schemas.microsoft.com/office/drawing/2014/main" id="{7373571A-390B-66DC-E30E-0095CF1F816D}"/>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478CEEB9-7087-DB23-271D-4DF6900ACDB6}"/>
              </a:ext>
            </a:extLst>
          </p:cNvPr>
          <p:cNvSpPr>
            <a:spLocks noGrp="1"/>
          </p:cNvSpPr>
          <p:nvPr>
            <p:ph type="body" sz="quarter" idx="17"/>
          </p:nvPr>
        </p:nvSpPr>
        <p:spPr/>
        <p:txBody>
          <a:bodyPr/>
          <a:lstStyle/>
          <a:p>
            <a:r>
              <a:rPr kumimoji="1" lang="en-GB" altLang="ja-JP"/>
              <a:t>4-4. </a:t>
            </a:r>
            <a:r>
              <a:rPr kumimoji="1" lang="ja-JP" altLang="en-US"/>
              <a:t>想定される裨益効果 </a:t>
            </a:r>
            <a:r>
              <a:rPr kumimoji="1" lang="en-US" altLang="ja-JP"/>
              <a:t>1/2</a:t>
            </a:r>
            <a:endParaRPr kumimoji="1" lang="en-GB" altLang="ja-JP"/>
          </a:p>
        </p:txBody>
      </p:sp>
      <p:sp>
        <p:nvSpPr>
          <p:cNvPr id="11" name="正方形/長方形 10">
            <a:extLst>
              <a:ext uri="{FF2B5EF4-FFF2-40B4-BE49-F238E27FC236}">
                <a16:creationId xmlns:a16="http://schemas.microsoft.com/office/drawing/2014/main" id="{E38F63A4-F0F3-A8CA-AB27-DCE1A0E3E8CD}"/>
              </a:ext>
            </a:extLst>
          </p:cNvPr>
          <p:cNvSpPr/>
          <p:nvPr/>
        </p:nvSpPr>
        <p:spPr>
          <a:xfrm>
            <a:off x="7720551" y="3120158"/>
            <a:ext cx="1683325" cy="3441782"/>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dirty="0">
                <a:solidFill>
                  <a:schemeClr val="tx2"/>
                </a:solidFill>
                <a:latin typeface="Meiryo UI" panose="020B0604030504040204" pitchFamily="50" charset="-128"/>
                <a:ea typeface="Meiryo UI" panose="020B0604030504040204" pitchFamily="50" charset="-128"/>
              </a:rPr>
              <a:t>XXX</a:t>
            </a:r>
          </a:p>
        </p:txBody>
      </p:sp>
      <p:sp>
        <p:nvSpPr>
          <p:cNvPr id="43" name="フローチャート: 結合子 42">
            <a:extLst>
              <a:ext uri="{FF2B5EF4-FFF2-40B4-BE49-F238E27FC236}">
                <a16:creationId xmlns:a16="http://schemas.microsoft.com/office/drawing/2014/main" id="{F1D387B7-557F-BE73-3F1F-BF97626BFC40}"/>
              </a:ext>
            </a:extLst>
          </p:cNvPr>
          <p:cNvSpPr/>
          <p:nvPr/>
        </p:nvSpPr>
        <p:spPr>
          <a:xfrm>
            <a:off x="450316" y="30703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44" name="フローチャート: 結合子 43">
            <a:extLst>
              <a:ext uri="{FF2B5EF4-FFF2-40B4-BE49-F238E27FC236}">
                <a16:creationId xmlns:a16="http://schemas.microsoft.com/office/drawing/2014/main" id="{1FCDF300-3636-C69A-2EA8-E7166575B7DF}"/>
              </a:ext>
            </a:extLst>
          </p:cNvPr>
          <p:cNvSpPr/>
          <p:nvPr/>
        </p:nvSpPr>
        <p:spPr>
          <a:xfrm>
            <a:off x="2846924" y="30703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cxnSp>
        <p:nvCxnSpPr>
          <p:cNvPr id="71" name="コネクタ: カギ線 70">
            <a:extLst>
              <a:ext uri="{FF2B5EF4-FFF2-40B4-BE49-F238E27FC236}">
                <a16:creationId xmlns:a16="http://schemas.microsoft.com/office/drawing/2014/main" id="{EDAA9AAC-8984-4657-A5EF-EB87D49F52CA}"/>
              </a:ext>
            </a:extLst>
          </p:cNvPr>
          <p:cNvCxnSpPr>
            <a:cxnSpLocks/>
            <a:stCxn id="18" idx="3"/>
            <a:endCxn id="11" idx="1"/>
          </p:cNvCxnSpPr>
          <p:nvPr/>
        </p:nvCxnSpPr>
        <p:spPr>
          <a:xfrm flipV="1">
            <a:off x="7468808" y="4841049"/>
            <a:ext cx="251743" cy="1195113"/>
          </a:xfrm>
          <a:prstGeom prst="bentConnector3">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96" name="フローチャート: 結合子 95">
            <a:extLst>
              <a:ext uri="{FF2B5EF4-FFF2-40B4-BE49-F238E27FC236}">
                <a16:creationId xmlns:a16="http://schemas.microsoft.com/office/drawing/2014/main" id="{56F7287C-0DE9-9CC0-354F-0A9DD2D1AC24}"/>
              </a:ext>
            </a:extLst>
          </p:cNvPr>
          <p:cNvSpPr/>
          <p:nvPr/>
        </p:nvSpPr>
        <p:spPr>
          <a:xfrm>
            <a:off x="5263088" y="3071130"/>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49" name="テキスト ボックス 48">
            <a:extLst>
              <a:ext uri="{FF2B5EF4-FFF2-40B4-BE49-F238E27FC236}">
                <a16:creationId xmlns:a16="http://schemas.microsoft.com/office/drawing/2014/main" id="{D81B120C-2D54-875D-4D23-A7C80A554B44}"/>
              </a:ext>
            </a:extLst>
          </p:cNvPr>
          <p:cNvSpPr txBox="1"/>
          <p:nvPr/>
        </p:nvSpPr>
        <p:spPr>
          <a:xfrm>
            <a:off x="512291" y="1306177"/>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a:solidFill>
                  <a:schemeClr val="tx2"/>
                </a:solidFill>
              </a:rPr>
              <a:t>XXX</a:t>
            </a:r>
            <a:r>
              <a:rPr kumimoji="1" lang="ja-JP" altLang="en-US" sz="1100">
                <a:solidFill>
                  <a:schemeClr val="tx2"/>
                </a:solidFill>
              </a:rPr>
              <a:t>（事業の最終的な社会的インパクトを記載してください）</a:t>
            </a:r>
            <a:endParaRPr kumimoji="1" lang="en-US" altLang="ja-JP" sz="1100">
              <a:solidFill>
                <a:schemeClr val="tx2"/>
              </a:solidFill>
            </a:endParaRPr>
          </a:p>
        </p:txBody>
      </p:sp>
      <p:sp>
        <p:nvSpPr>
          <p:cNvPr id="45" name="フローチャート: 結合子 44">
            <a:extLst>
              <a:ext uri="{FF2B5EF4-FFF2-40B4-BE49-F238E27FC236}">
                <a16:creationId xmlns:a16="http://schemas.microsoft.com/office/drawing/2014/main" id="{56B387EC-9E3B-84CB-9B17-63CDB38288C6}"/>
              </a:ext>
            </a:extLst>
          </p:cNvPr>
          <p:cNvSpPr/>
          <p:nvPr/>
        </p:nvSpPr>
        <p:spPr>
          <a:xfrm>
            <a:off x="2826637" y="544985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7" name="フローチャート: 結合子 56">
            <a:extLst>
              <a:ext uri="{FF2B5EF4-FFF2-40B4-BE49-F238E27FC236}">
                <a16:creationId xmlns:a16="http://schemas.microsoft.com/office/drawing/2014/main" id="{7322F9CC-09AE-0843-694D-570D38EAA5A0}"/>
              </a:ext>
            </a:extLst>
          </p:cNvPr>
          <p:cNvSpPr/>
          <p:nvPr/>
        </p:nvSpPr>
        <p:spPr>
          <a:xfrm>
            <a:off x="5251010" y="4259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8" name="フローチャート: 結合子 57">
            <a:extLst>
              <a:ext uri="{FF2B5EF4-FFF2-40B4-BE49-F238E27FC236}">
                <a16:creationId xmlns:a16="http://schemas.microsoft.com/office/drawing/2014/main" id="{4FB1F73B-7980-D345-876E-04314C893FA7}"/>
              </a:ext>
            </a:extLst>
          </p:cNvPr>
          <p:cNvSpPr/>
          <p:nvPr/>
        </p:nvSpPr>
        <p:spPr>
          <a:xfrm>
            <a:off x="5230723" y="543230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cxnSp>
        <p:nvCxnSpPr>
          <p:cNvPr id="59" name="コネクタ: カギ線 58">
            <a:extLst>
              <a:ext uri="{FF2B5EF4-FFF2-40B4-BE49-F238E27FC236}">
                <a16:creationId xmlns:a16="http://schemas.microsoft.com/office/drawing/2014/main" id="{4EB345CB-B780-FAB1-75F6-8269822F7F48}"/>
              </a:ext>
            </a:extLst>
          </p:cNvPr>
          <p:cNvCxnSpPr>
            <a:cxnSpLocks/>
            <a:stCxn id="16" idx="3"/>
            <a:endCxn id="11" idx="1"/>
          </p:cNvCxnSpPr>
          <p:nvPr/>
        </p:nvCxnSpPr>
        <p:spPr>
          <a:xfrm>
            <a:off x="7468808" y="3645495"/>
            <a:ext cx="251743" cy="1195554"/>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0" name="コネクタ: カギ線 59">
            <a:extLst>
              <a:ext uri="{FF2B5EF4-FFF2-40B4-BE49-F238E27FC236}">
                <a16:creationId xmlns:a16="http://schemas.microsoft.com/office/drawing/2014/main" id="{34257D93-8E2D-C670-EF90-97106F1F5751}"/>
              </a:ext>
            </a:extLst>
          </p:cNvPr>
          <p:cNvCxnSpPr>
            <a:cxnSpLocks/>
            <a:stCxn id="16" idx="3"/>
            <a:endCxn id="11" idx="1"/>
          </p:cNvCxnSpPr>
          <p:nvPr/>
        </p:nvCxnSpPr>
        <p:spPr>
          <a:xfrm>
            <a:off x="7468808" y="3645495"/>
            <a:ext cx="251743" cy="1195554"/>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7" name="コネクタ: カギ線 66">
            <a:extLst>
              <a:ext uri="{FF2B5EF4-FFF2-40B4-BE49-F238E27FC236}">
                <a16:creationId xmlns:a16="http://schemas.microsoft.com/office/drawing/2014/main" id="{E31EA057-CB04-8A4D-A2D9-3D8CE7ED1767}"/>
              </a:ext>
            </a:extLst>
          </p:cNvPr>
          <p:cNvCxnSpPr>
            <a:cxnSpLocks/>
            <a:stCxn id="55" idx="3"/>
            <a:endCxn id="11" idx="1"/>
          </p:cNvCxnSpPr>
          <p:nvPr/>
        </p:nvCxnSpPr>
        <p:spPr>
          <a:xfrm>
            <a:off x="7468808" y="4837516"/>
            <a:ext cx="251743" cy="3533"/>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7" name="コネクタ: カギ線 46">
            <a:extLst>
              <a:ext uri="{FF2B5EF4-FFF2-40B4-BE49-F238E27FC236}">
                <a16:creationId xmlns:a16="http://schemas.microsoft.com/office/drawing/2014/main" id="{C953A583-DCE2-3944-87EB-7FB8EA9304FE}"/>
              </a:ext>
            </a:extLst>
          </p:cNvPr>
          <p:cNvCxnSpPr>
            <a:cxnSpLocks/>
            <a:stCxn id="15" idx="3"/>
            <a:endCxn id="16" idx="1"/>
          </p:cNvCxnSpPr>
          <p:nvPr/>
        </p:nvCxnSpPr>
        <p:spPr>
          <a:xfrm flipV="1">
            <a:off x="5052679" y="3645495"/>
            <a:ext cx="291868" cy="599324"/>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2" name="コネクタ: カギ線 51">
            <a:extLst>
              <a:ext uri="{FF2B5EF4-FFF2-40B4-BE49-F238E27FC236}">
                <a16:creationId xmlns:a16="http://schemas.microsoft.com/office/drawing/2014/main" id="{FCB9B8B2-E5D2-8D21-E732-0970BA3459F8}"/>
              </a:ext>
            </a:extLst>
          </p:cNvPr>
          <p:cNvCxnSpPr>
            <a:cxnSpLocks/>
            <a:stCxn id="15" idx="3"/>
            <a:endCxn id="55" idx="1"/>
          </p:cNvCxnSpPr>
          <p:nvPr/>
        </p:nvCxnSpPr>
        <p:spPr>
          <a:xfrm>
            <a:off x="5052679" y="4244819"/>
            <a:ext cx="291868" cy="592697"/>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grpSp>
        <p:nvGrpSpPr>
          <p:cNvPr id="80" name="グループ化 79">
            <a:extLst>
              <a:ext uri="{FF2B5EF4-FFF2-40B4-BE49-F238E27FC236}">
                <a16:creationId xmlns:a16="http://schemas.microsoft.com/office/drawing/2014/main" id="{AEE54F39-BDA3-A5D4-8DBF-80390515231C}"/>
              </a:ext>
            </a:extLst>
          </p:cNvPr>
          <p:cNvGrpSpPr/>
          <p:nvPr/>
        </p:nvGrpSpPr>
        <p:grpSpPr>
          <a:xfrm>
            <a:off x="512779" y="5949"/>
            <a:ext cx="6320145" cy="216000"/>
            <a:chOff x="512779" y="5949"/>
            <a:chExt cx="6320145" cy="216000"/>
          </a:xfrm>
        </p:grpSpPr>
        <p:sp>
          <p:nvSpPr>
            <p:cNvPr id="81" name="正方形/長方形 80">
              <a:extLst>
                <a:ext uri="{FF2B5EF4-FFF2-40B4-BE49-F238E27FC236}">
                  <a16:creationId xmlns:a16="http://schemas.microsoft.com/office/drawing/2014/main" id="{09E88CA4-42AA-350A-338F-C3ED0C192D2F}"/>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2" name="正方形/長方形 81">
              <a:extLst>
                <a:ext uri="{FF2B5EF4-FFF2-40B4-BE49-F238E27FC236}">
                  <a16:creationId xmlns:a16="http://schemas.microsoft.com/office/drawing/2014/main" id="{88517AA1-A89D-BFEA-0566-2639FE02046B}"/>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3" name="正方形/長方形 82">
              <a:extLst>
                <a:ext uri="{FF2B5EF4-FFF2-40B4-BE49-F238E27FC236}">
                  <a16:creationId xmlns:a16="http://schemas.microsoft.com/office/drawing/2014/main" id="{E4E1EAB1-B0D6-89A8-743F-1DE8CDC4E277}"/>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064FEDF1-9FCD-E451-C6EC-C88AA7B23BC6}"/>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2B0971E2-DE2F-369D-6173-BE63ADF198F2}"/>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D2A30FBF-DD04-F483-B655-0650F3552F88}"/>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C1559E62-BF6D-8A7E-D127-DBE29FBAA5C8}"/>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4D6DF565-DF23-D7AC-B3C1-A8A3DCBE97D9}"/>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0C4FB604-804C-6857-822C-7D28DF3D1148}"/>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50A22FB4-B820-A8C1-7D83-BB0EF01F6B53}"/>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FB4BB2CA-8308-2D31-20F2-ACF23D158872}"/>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77FD7EFC-1CF5-C0A6-2AEE-5D210389AC46}"/>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84171572-927E-012E-8DE1-B0AEAAB3D7FF}"/>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19B60FBA-F100-97FC-4D38-A6EE58A45074}"/>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80E0D4D7-11F7-BDF0-D26C-01910A19C1E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C399622F-4119-4EDA-85C4-B36656BC373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319AE595-CAF0-5A71-812A-2DFEB5CB75C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A9743CE8-7637-69D8-027D-6E567591B920}"/>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2333E232-D712-9A70-7842-627636A0422B}"/>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101" name="正方形/長方形 100">
            <a:extLst>
              <a:ext uri="{FF2B5EF4-FFF2-40B4-BE49-F238E27FC236}">
                <a16:creationId xmlns:a16="http://schemas.microsoft.com/office/drawing/2014/main" id="{8CEB4EB6-C97D-C885-E715-CD55B04AF715}"/>
              </a:ext>
            </a:extLst>
          </p:cNvPr>
          <p:cNvSpPr/>
          <p:nvPr/>
        </p:nvSpPr>
        <p:spPr>
          <a:xfrm>
            <a:off x="510776" y="1815232"/>
            <a:ext cx="540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Tree>
    <p:extLst>
      <p:ext uri="{BB962C8B-B14F-4D97-AF65-F5344CB8AC3E}">
        <p14:creationId xmlns:p14="http://schemas.microsoft.com/office/powerpoint/2010/main" val="2458551402"/>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4573D59-34F3-E8FD-35D9-9C516440DB9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412FABB-A364-5FB1-FAA2-C85F16C05C6A}"/>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E3720521-7090-C1CF-666D-B680AEB6B1B3}"/>
              </a:ext>
            </a:extLst>
          </p:cNvPr>
          <p:cNvSpPr>
            <a:spLocks noGrp="1"/>
          </p:cNvSpPr>
          <p:nvPr>
            <p:ph type="body" sz="quarter" idx="17"/>
          </p:nvPr>
        </p:nvSpPr>
        <p:spPr/>
        <p:txBody>
          <a:bodyPr/>
          <a:lstStyle/>
          <a:p>
            <a:r>
              <a:rPr kumimoji="1" lang="en-GB" altLang="ja-JP"/>
              <a:t>4-4. </a:t>
            </a:r>
            <a:r>
              <a:rPr kumimoji="1" lang="ja-JP" altLang="en-US"/>
              <a:t>想定される裨益効果 </a:t>
            </a:r>
            <a:r>
              <a:rPr kumimoji="1" lang="en-US" altLang="ja-JP"/>
              <a:t>2/2</a:t>
            </a:r>
            <a:endParaRPr kumimoji="1" lang="en-GB" altLang="ja-JP"/>
          </a:p>
        </p:txBody>
      </p:sp>
      <p:sp>
        <p:nvSpPr>
          <p:cNvPr id="20" name="テキスト ボックス 19">
            <a:extLst>
              <a:ext uri="{FF2B5EF4-FFF2-40B4-BE49-F238E27FC236}">
                <a16:creationId xmlns:a16="http://schemas.microsoft.com/office/drawing/2014/main" id="{2D541F6D-43A9-85E1-49F8-570414F01557}"/>
              </a:ext>
            </a:extLst>
          </p:cNvPr>
          <p:cNvSpPr txBox="1"/>
          <p:nvPr/>
        </p:nvSpPr>
        <p:spPr>
          <a:xfrm>
            <a:off x="512291" y="1500304"/>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050">
                <a:solidFill>
                  <a:schemeClr val="tx2"/>
                </a:solidFill>
              </a:rPr>
              <a:t>XXX</a:t>
            </a:r>
            <a:r>
              <a:rPr kumimoji="1" lang="ja-JP" altLang="en-US" sz="1050">
                <a:solidFill>
                  <a:schemeClr val="tx2"/>
                </a:solidFill>
              </a:rPr>
              <a:t>（文章による補足はこちらに記載）</a:t>
            </a:r>
            <a:endParaRPr kumimoji="1" lang="en-US" altLang="ja-JP" sz="1050">
              <a:solidFill>
                <a:schemeClr val="tx2"/>
              </a:solidFill>
            </a:endParaRPr>
          </a:p>
        </p:txBody>
      </p:sp>
      <p:sp>
        <p:nvSpPr>
          <p:cNvPr id="6" name="矢印: 五方向 5">
            <a:extLst>
              <a:ext uri="{FF2B5EF4-FFF2-40B4-BE49-F238E27FC236}">
                <a16:creationId xmlns:a16="http://schemas.microsoft.com/office/drawing/2014/main" id="{4FF52276-4FDC-13B2-CBA6-8AF94069E0B4}"/>
              </a:ext>
            </a:extLst>
          </p:cNvPr>
          <p:cNvSpPr/>
          <p:nvPr/>
        </p:nvSpPr>
        <p:spPr>
          <a:xfrm>
            <a:off x="5690008" y="2394120"/>
            <a:ext cx="1793220" cy="42016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中期アウトカム</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a:solidFill>
                  <a:schemeClr val="bg1"/>
                </a:solidFill>
                <a:latin typeface="Meiryo UI" panose="020B0604030504040204" pitchFamily="50" charset="-128"/>
                <a:ea typeface="Meiryo UI" panose="020B0604030504040204" pitchFamily="50" charset="-128"/>
              </a:rPr>
              <a:t>商業化から</a:t>
            </a:r>
            <a:r>
              <a:rPr kumimoji="1" lang="en-US" altLang="ja-JP" sz="1200">
                <a:solidFill>
                  <a:schemeClr val="bg1"/>
                </a:solidFill>
                <a:latin typeface="Meiryo UI" panose="020B0604030504040204" pitchFamily="50" charset="-128"/>
                <a:ea typeface="Meiryo UI" panose="020B0604030504040204" pitchFamily="50" charset="-128"/>
              </a:rPr>
              <a:t>3</a:t>
            </a:r>
            <a:r>
              <a:rPr kumimoji="1" lang="ja-JP" altLang="en-US" sz="1200">
                <a:solidFill>
                  <a:schemeClr val="bg1"/>
                </a:solidFill>
                <a:latin typeface="Meiryo UI" panose="020B0604030504040204" pitchFamily="50" charset="-128"/>
                <a:ea typeface="Meiryo UI" panose="020B0604030504040204" pitchFamily="50" charset="-128"/>
              </a:rPr>
              <a:t>年後</a:t>
            </a:r>
          </a:p>
        </p:txBody>
      </p:sp>
      <p:sp>
        <p:nvSpPr>
          <p:cNvPr id="12" name="矢印: 五方向 11">
            <a:extLst>
              <a:ext uri="{FF2B5EF4-FFF2-40B4-BE49-F238E27FC236}">
                <a16:creationId xmlns:a16="http://schemas.microsoft.com/office/drawing/2014/main" id="{06034BBF-339D-174B-E05C-C8D0693440F8}"/>
              </a:ext>
            </a:extLst>
          </p:cNvPr>
          <p:cNvSpPr/>
          <p:nvPr/>
        </p:nvSpPr>
        <p:spPr>
          <a:xfrm>
            <a:off x="3769359" y="2394120"/>
            <a:ext cx="1793218" cy="42016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短期アウトカム</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a:solidFill>
                  <a:schemeClr val="bg1"/>
                </a:solidFill>
                <a:latin typeface="Meiryo UI" panose="020B0604030504040204" pitchFamily="50" charset="-128"/>
                <a:ea typeface="Meiryo UI" panose="020B0604030504040204" pitchFamily="50" charset="-128"/>
              </a:rPr>
              <a:t>商業化から</a:t>
            </a:r>
            <a:r>
              <a:rPr kumimoji="1" lang="en-US" altLang="ja-JP" sz="1200">
                <a:solidFill>
                  <a:schemeClr val="bg1"/>
                </a:solidFill>
                <a:latin typeface="Meiryo UI" panose="020B0604030504040204" pitchFamily="50" charset="-128"/>
                <a:ea typeface="Meiryo UI" panose="020B0604030504040204" pitchFamily="50" charset="-128"/>
              </a:rPr>
              <a:t>1</a:t>
            </a:r>
            <a:r>
              <a:rPr kumimoji="1" lang="ja-JP" altLang="en-US" sz="1200">
                <a:solidFill>
                  <a:schemeClr val="bg1"/>
                </a:solidFill>
                <a:latin typeface="Meiryo UI" panose="020B0604030504040204" pitchFamily="50" charset="-128"/>
                <a:ea typeface="Meiryo UI" panose="020B0604030504040204" pitchFamily="50" charset="-128"/>
              </a:rPr>
              <a:t>年後</a:t>
            </a:r>
          </a:p>
        </p:txBody>
      </p:sp>
      <p:sp>
        <p:nvSpPr>
          <p:cNvPr id="17" name="矢印: 五方向 16">
            <a:extLst>
              <a:ext uri="{FF2B5EF4-FFF2-40B4-BE49-F238E27FC236}">
                <a16:creationId xmlns:a16="http://schemas.microsoft.com/office/drawing/2014/main" id="{D7BBE293-C127-D2A3-850F-3C5F1A7EA9D2}"/>
              </a:ext>
            </a:extLst>
          </p:cNvPr>
          <p:cNvSpPr/>
          <p:nvPr/>
        </p:nvSpPr>
        <p:spPr>
          <a:xfrm>
            <a:off x="7610656" y="2394120"/>
            <a:ext cx="1793220" cy="42016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長期アウトカム</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a:solidFill>
                  <a:schemeClr val="bg1"/>
                </a:solidFill>
                <a:latin typeface="Meiryo UI" panose="020B0604030504040204" pitchFamily="50" charset="-128"/>
                <a:ea typeface="Meiryo UI" panose="020B0604030504040204" pitchFamily="50" charset="-128"/>
              </a:rPr>
              <a:t>商業化から</a:t>
            </a:r>
            <a:r>
              <a:rPr kumimoji="1" lang="en-US" altLang="ja-JP" sz="1200">
                <a:solidFill>
                  <a:schemeClr val="bg1"/>
                </a:solidFill>
                <a:latin typeface="Meiryo UI" panose="020B0604030504040204" pitchFamily="50" charset="-128"/>
                <a:ea typeface="Meiryo UI" panose="020B0604030504040204" pitchFamily="50" charset="-128"/>
              </a:rPr>
              <a:t>5</a:t>
            </a:r>
            <a:r>
              <a:rPr kumimoji="1" lang="ja-JP" altLang="en-US" sz="1200">
                <a:solidFill>
                  <a:schemeClr val="bg1"/>
                </a:solidFill>
                <a:latin typeface="Meiryo UI" panose="020B0604030504040204" pitchFamily="50" charset="-128"/>
                <a:ea typeface="Meiryo UI" panose="020B0604030504040204" pitchFamily="50" charset="-128"/>
              </a:rPr>
              <a:t>年後</a:t>
            </a:r>
          </a:p>
        </p:txBody>
      </p:sp>
      <p:sp>
        <p:nvSpPr>
          <p:cNvPr id="40" name="正方形/長方形 39">
            <a:extLst>
              <a:ext uri="{FF2B5EF4-FFF2-40B4-BE49-F238E27FC236}">
                <a16:creationId xmlns:a16="http://schemas.microsoft.com/office/drawing/2014/main" id="{B568B0C4-7FFA-E673-BD30-F4996E5AD1CB}"/>
              </a:ext>
            </a:extLst>
          </p:cNvPr>
          <p:cNvSpPr/>
          <p:nvPr/>
        </p:nvSpPr>
        <p:spPr>
          <a:xfrm>
            <a:off x="1843716" y="2394120"/>
            <a:ext cx="1793218" cy="420166"/>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現状認識</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8" name="正方形/長方形 7">
            <a:extLst>
              <a:ext uri="{FF2B5EF4-FFF2-40B4-BE49-F238E27FC236}">
                <a16:creationId xmlns:a16="http://schemas.microsoft.com/office/drawing/2014/main" id="{C61E84C8-00FF-CB5B-A562-D6D332512BF0}"/>
              </a:ext>
            </a:extLst>
          </p:cNvPr>
          <p:cNvSpPr/>
          <p:nvPr/>
        </p:nvSpPr>
        <p:spPr>
          <a:xfrm>
            <a:off x="512291" y="288257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dirty="0">
                <a:solidFill>
                  <a:schemeClr val="tx2"/>
                </a:solidFill>
                <a:latin typeface="Meiryo UI" panose="020B0604030504040204" pitchFamily="50" charset="-128"/>
                <a:ea typeface="Meiryo UI" panose="020B0604030504040204" pitchFamily="50" charset="-128"/>
              </a:rPr>
              <a:t>XXX</a:t>
            </a:r>
            <a:endParaRPr kumimoji="1" lang="ja-JP" altLang="en-US" sz="1200" b="1" dirty="0">
              <a:solidFill>
                <a:schemeClr val="tx2"/>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5476CECC-79D0-D87C-C8B7-2F8F701F002F}"/>
              </a:ext>
            </a:extLst>
          </p:cNvPr>
          <p:cNvSpPr/>
          <p:nvPr/>
        </p:nvSpPr>
        <p:spPr>
          <a:xfrm>
            <a:off x="512291" y="350794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dirty="0">
                <a:solidFill>
                  <a:schemeClr val="tx2"/>
                </a:solidFill>
                <a:latin typeface="Meiryo UI" panose="020B0604030504040204" pitchFamily="50" charset="-128"/>
                <a:ea typeface="Meiryo UI" panose="020B0604030504040204" pitchFamily="50" charset="-128"/>
              </a:rPr>
              <a:t>XXX</a:t>
            </a:r>
          </a:p>
        </p:txBody>
      </p:sp>
      <p:sp>
        <p:nvSpPr>
          <p:cNvPr id="23" name="正方形/長方形 22">
            <a:extLst>
              <a:ext uri="{FF2B5EF4-FFF2-40B4-BE49-F238E27FC236}">
                <a16:creationId xmlns:a16="http://schemas.microsoft.com/office/drawing/2014/main" id="{E8EE2F1A-2FC0-1FB6-3923-B97394B3B0AA}"/>
              </a:ext>
            </a:extLst>
          </p:cNvPr>
          <p:cNvSpPr/>
          <p:nvPr/>
        </p:nvSpPr>
        <p:spPr>
          <a:xfrm>
            <a:off x="512291" y="413331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dirty="0">
                <a:solidFill>
                  <a:schemeClr val="tx2"/>
                </a:solidFill>
                <a:latin typeface="Meiryo UI" panose="020B0604030504040204" pitchFamily="50" charset="-128"/>
                <a:ea typeface="Meiryo UI" panose="020B0604030504040204" pitchFamily="50" charset="-128"/>
              </a:rPr>
              <a:t>XXX</a:t>
            </a:r>
            <a:endParaRPr kumimoji="1" lang="en-US" altLang="ja-JP" sz="1200" dirty="0">
              <a:solidFill>
                <a:schemeClr val="tx2"/>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60856940-20A7-A5C3-E748-274A0BB6A2FD}"/>
              </a:ext>
            </a:extLst>
          </p:cNvPr>
          <p:cNvSpPr/>
          <p:nvPr/>
        </p:nvSpPr>
        <p:spPr>
          <a:xfrm>
            <a:off x="512291" y="475868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dirty="0">
                <a:solidFill>
                  <a:schemeClr val="tx2"/>
                </a:solidFill>
                <a:latin typeface="Meiryo UI" panose="020B0604030504040204" pitchFamily="50" charset="-128"/>
                <a:ea typeface="Meiryo UI" panose="020B0604030504040204" pitchFamily="50" charset="-128"/>
              </a:rPr>
              <a:t>XXX</a:t>
            </a:r>
          </a:p>
        </p:txBody>
      </p:sp>
      <p:sp>
        <p:nvSpPr>
          <p:cNvPr id="9" name="正方形/長方形 8">
            <a:extLst>
              <a:ext uri="{FF2B5EF4-FFF2-40B4-BE49-F238E27FC236}">
                <a16:creationId xmlns:a16="http://schemas.microsoft.com/office/drawing/2014/main" id="{38901044-9CEC-DCB4-29E6-DAFFBC2959F1}"/>
              </a:ext>
            </a:extLst>
          </p:cNvPr>
          <p:cNvSpPr/>
          <p:nvPr/>
        </p:nvSpPr>
        <p:spPr>
          <a:xfrm>
            <a:off x="3769359"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0" name="正方形/長方形 9">
            <a:extLst>
              <a:ext uri="{FF2B5EF4-FFF2-40B4-BE49-F238E27FC236}">
                <a16:creationId xmlns:a16="http://schemas.microsoft.com/office/drawing/2014/main" id="{62186E96-8DC9-1D14-BDFB-0BC3D5CE482F}"/>
              </a:ext>
            </a:extLst>
          </p:cNvPr>
          <p:cNvSpPr/>
          <p:nvPr/>
        </p:nvSpPr>
        <p:spPr>
          <a:xfrm>
            <a:off x="5690009"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4" name="正方形/長方形 13">
            <a:extLst>
              <a:ext uri="{FF2B5EF4-FFF2-40B4-BE49-F238E27FC236}">
                <a16:creationId xmlns:a16="http://schemas.microsoft.com/office/drawing/2014/main" id="{F175611A-F8A9-86DF-A168-2E67FBB3CECD}"/>
              </a:ext>
            </a:extLst>
          </p:cNvPr>
          <p:cNvSpPr/>
          <p:nvPr/>
        </p:nvSpPr>
        <p:spPr>
          <a:xfrm>
            <a:off x="3769359"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FF8AFA17-23D3-8657-333B-77EC5C52B008}"/>
              </a:ext>
            </a:extLst>
          </p:cNvPr>
          <p:cNvSpPr/>
          <p:nvPr/>
        </p:nvSpPr>
        <p:spPr>
          <a:xfrm>
            <a:off x="5690009"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9D5C901B-CEFE-2CF5-7146-C1D20181951A}"/>
              </a:ext>
            </a:extLst>
          </p:cNvPr>
          <p:cNvSpPr/>
          <p:nvPr/>
        </p:nvSpPr>
        <p:spPr>
          <a:xfrm>
            <a:off x="7610658"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19" name="正方形/長方形 18">
            <a:extLst>
              <a:ext uri="{FF2B5EF4-FFF2-40B4-BE49-F238E27FC236}">
                <a16:creationId xmlns:a16="http://schemas.microsoft.com/office/drawing/2014/main" id="{E4AE9F20-BA22-DBE8-7094-5B4CB0ED248E}"/>
              </a:ext>
            </a:extLst>
          </p:cNvPr>
          <p:cNvSpPr/>
          <p:nvPr/>
        </p:nvSpPr>
        <p:spPr>
          <a:xfrm>
            <a:off x="7610658"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6986626E-C1C8-9E6F-86F9-E67148C12A01}"/>
              </a:ext>
            </a:extLst>
          </p:cNvPr>
          <p:cNvSpPr/>
          <p:nvPr/>
        </p:nvSpPr>
        <p:spPr>
          <a:xfrm>
            <a:off x="3769359"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E8D74AE2-AB9C-064E-736B-647E14B49B65}"/>
              </a:ext>
            </a:extLst>
          </p:cNvPr>
          <p:cNvSpPr/>
          <p:nvPr/>
        </p:nvSpPr>
        <p:spPr>
          <a:xfrm>
            <a:off x="5690009"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812DABC6-DACC-E07D-AFB5-620F413B8018}"/>
              </a:ext>
            </a:extLst>
          </p:cNvPr>
          <p:cNvSpPr/>
          <p:nvPr/>
        </p:nvSpPr>
        <p:spPr>
          <a:xfrm>
            <a:off x="3769359"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7C67A928-7215-7DAC-F0A7-78BCC69B7122}"/>
              </a:ext>
            </a:extLst>
          </p:cNvPr>
          <p:cNvSpPr/>
          <p:nvPr/>
        </p:nvSpPr>
        <p:spPr>
          <a:xfrm>
            <a:off x="5690009"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50EA1E01-530B-3F49-91DA-372E7962BBCB}"/>
              </a:ext>
            </a:extLst>
          </p:cNvPr>
          <p:cNvSpPr/>
          <p:nvPr/>
        </p:nvSpPr>
        <p:spPr>
          <a:xfrm>
            <a:off x="7610658"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0" name="正方形/長方形 29">
            <a:extLst>
              <a:ext uri="{FF2B5EF4-FFF2-40B4-BE49-F238E27FC236}">
                <a16:creationId xmlns:a16="http://schemas.microsoft.com/office/drawing/2014/main" id="{91C785C1-064B-2B7C-6AAD-7952CE7A4C82}"/>
              </a:ext>
            </a:extLst>
          </p:cNvPr>
          <p:cNvSpPr/>
          <p:nvPr/>
        </p:nvSpPr>
        <p:spPr>
          <a:xfrm>
            <a:off x="7610658"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42" name="正方形/長方形 41">
            <a:extLst>
              <a:ext uri="{FF2B5EF4-FFF2-40B4-BE49-F238E27FC236}">
                <a16:creationId xmlns:a16="http://schemas.microsoft.com/office/drawing/2014/main" id="{AFD7AE38-AC72-1660-CA32-C0B2B58531CE}"/>
              </a:ext>
            </a:extLst>
          </p:cNvPr>
          <p:cNvSpPr/>
          <p:nvPr/>
        </p:nvSpPr>
        <p:spPr>
          <a:xfrm>
            <a:off x="1847910"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dirty="0">
                <a:solidFill>
                  <a:schemeClr val="tx2"/>
                </a:solidFill>
                <a:latin typeface="Meiryo UI" panose="020B0604030504040204" pitchFamily="50" charset="-128"/>
                <a:ea typeface="Meiryo UI" panose="020B0604030504040204" pitchFamily="50" charset="-128"/>
              </a:rPr>
              <a:t>XXX</a:t>
            </a:r>
          </a:p>
        </p:txBody>
      </p:sp>
      <p:sp>
        <p:nvSpPr>
          <p:cNvPr id="43" name="正方形/長方形 42">
            <a:extLst>
              <a:ext uri="{FF2B5EF4-FFF2-40B4-BE49-F238E27FC236}">
                <a16:creationId xmlns:a16="http://schemas.microsoft.com/office/drawing/2014/main" id="{332AE3E9-3388-33D4-B021-99B3C8B812B8}"/>
              </a:ext>
            </a:extLst>
          </p:cNvPr>
          <p:cNvSpPr/>
          <p:nvPr/>
        </p:nvSpPr>
        <p:spPr>
          <a:xfrm>
            <a:off x="1847910"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8EA78F5B-083C-0D91-748F-3F2597C9E644}"/>
              </a:ext>
            </a:extLst>
          </p:cNvPr>
          <p:cNvSpPr/>
          <p:nvPr/>
        </p:nvSpPr>
        <p:spPr>
          <a:xfrm>
            <a:off x="1847910"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7EADB0B7-CB37-19F1-9F8E-238431836EF5}"/>
              </a:ext>
            </a:extLst>
          </p:cNvPr>
          <p:cNvSpPr/>
          <p:nvPr/>
        </p:nvSpPr>
        <p:spPr>
          <a:xfrm>
            <a:off x="1847910"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1A1BCFE3-2E05-285A-7EED-9CD22944A5F4}"/>
              </a:ext>
            </a:extLst>
          </p:cNvPr>
          <p:cNvSpPr/>
          <p:nvPr/>
        </p:nvSpPr>
        <p:spPr>
          <a:xfrm>
            <a:off x="512291" y="538405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dirty="0">
                <a:solidFill>
                  <a:schemeClr val="tx2"/>
                </a:solidFill>
                <a:latin typeface="Meiryo UI" panose="020B0604030504040204" pitchFamily="50" charset="-128"/>
                <a:ea typeface="Meiryo UI" panose="020B0604030504040204" pitchFamily="50" charset="-128"/>
              </a:rPr>
              <a:t>XXX</a:t>
            </a:r>
            <a:endParaRPr kumimoji="1" lang="ja-JP" altLang="en-US" sz="1200" b="1" dirty="0">
              <a:solidFill>
                <a:schemeClr val="tx2"/>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D2B869F2-2C70-90CA-2A63-CB9417ED36B9}"/>
              </a:ext>
            </a:extLst>
          </p:cNvPr>
          <p:cNvSpPr/>
          <p:nvPr/>
        </p:nvSpPr>
        <p:spPr>
          <a:xfrm>
            <a:off x="512291" y="600942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dirty="0">
                <a:solidFill>
                  <a:schemeClr val="tx2"/>
                </a:solidFill>
                <a:latin typeface="Meiryo UI" panose="020B0604030504040204" pitchFamily="50" charset="-128"/>
                <a:ea typeface="Meiryo UI" panose="020B0604030504040204" pitchFamily="50" charset="-128"/>
              </a:rPr>
              <a:t>XXX</a:t>
            </a:r>
            <a:endParaRPr kumimoji="1" lang="en-US" altLang="ja-JP" sz="1200" dirty="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A933BD43-7B32-73D7-7077-24D26B21343A}"/>
              </a:ext>
            </a:extLst>
          </p:cNvPr>
          <p:cNvSpPr/>
          <p:nvPr/>
        </p:nvSpPr>
        <p:spPr>
          <a:xfrm>
            <a:off x="3769359"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556E02CC-7A81-4D2F-C432-D6D5B2C0F28E}"/>
              </a:ext>
            </a:extLst>
          </p:cNvPr>
          <p:cNvSpPr/>
          <p:nvPr/>
        </p:nvSpPr>
        <p:spPr>
          <a:xfrm>
            <a:off x="5690009"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B4DC97F0-FA0E-D746-5765-91486F571571}"/>
              </a:ext>
            </a:extLst>
          </p:cNvPr>
          <p:cNvSpPr/>
          <p:nvPr/>
        </p:nvSpPr>
        <p:spPr>
          <a:xfrm>
            <a:off x="3769359"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77407456-096B-86A5-81ED-7B41B38CD67F}"/>
              </a:ext>
            </a:extLst>
          </p:cNvPr>
          <p:cNvSpPr/>
          <p:nvPr/>
        </p:nvSpPr>
        <p:spPr>
          <a:xfrm>
            <a:off x="5690009"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F9BB0954-E444-F24C-4C07-D96AF40D80B9}"/>
              </a:ext>
            </a:extLst>
          </p:cNvPr>
          <p:cNvSpPr/>
          <p:nvPr/>
        </p:nvSpPr>
        <p:spPr>
          <a:xfrm>
            <a:off x="7610658"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391009FB-7093-77BA-DF8B-291B242C3BC8}"/>
              </a:ext>
            </a:extLst>
          </p:cNvPr>
          <p:cNvSpPr/>
          <p:nvPr/>
        </p:nvSpPr>
        <p:spPr>
          <a:xfrm>
            <a:off x="7610658"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69D58F7D-FBF5-6A10-AF29-15744E041C1D}"/>
              </a:ext>
            </a:extLst>
          </p:cNvPr>
          <p:cNvSpPr/>
          <p:nvPr/>
        </p:nvSpPr>
        <p:spPr>
          <a:xfrm>
            <a:off x="1847910"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6AFF575A-E451-F2D9-97F9-85319DF51467}"/>
              </a:ext>
            </a:extLst>
          </p:cNvPr>
          <p:cNvSpPr/>
          <p:nvPr/>
        </p:nvSpPr>
        <p:spPr>
          <a:xfrm>
            <a:off x="1847910"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1" name="フローチャート: 結合子 30">
            <a:extLst>
              <a:ext uri="{FF2B5EF4-FFF2-40B4-BE49-F238E27FC236}">
                <a16:creationId xmlns:a16="http://schemas.microsoft.com/office/drawing/2014/main" id="{A9A0EA9A-A2DA-AA60-0A12-26E23D59C827}"/>
              </a:ext>
            </a:extLst>
          </p:cNvPr>
          <p:cNvSpPr/>
          <p:nvPr/>
        </p:nvSpPr>
        <p:spPr>
          <a:xfrm>
            <a:off x="366983" y="277117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2" name="フローチャート: 結合子 31">
            <a:extLst>
              <a:ext uri="{FF2B5EF4-FFF2-40B4-BE49-F238E27FC236}">
                <a16:creationId xmlns:a16="http://schemas.microsoft.com/office/drawing/2014/main" id="{3B0D6678-28E0-80E5-7661-F92BB47BB14E}"/>
              </a:ext>
            </a:extLst>
          </p:cNvPr>
          <p:cNvSpPr/>
          <p:nvPr/>
        </p:nvSpPr>
        <p:spPr>
          <a:xfrm>
            <a:off x="366983" y="343085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3" name="フローチャート: 結合子 32">
            <a:extLst>
              <a:ext uri="{FF2B5EF4-FFF2-40B4-BE49-F238E27FC236}">
                <a16:creationId xmlns:a16="http://schemas.microsoft.com/office/drawing/2014/main" id="{35E52F7C-FC36-6FD6-BCF7-CDFC147BCCEC}"/>
              </a:ext>
            </a:extLst>
          </p:cNvPr>
          <p:cNvSpPr/>
          <p:nvPr/>
        </p:nvSpPr>
        <p:spPr>
          <a:xfrm>
            <a:off x="366983" y="406083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4" name="フローチャート: 結合子 33">
            <a:extLst>
              <a:ext uri="{FF2B5EF4-FFF2-40B4-BE49-F238E27FC236}">
                <a16:creationId xmlns:a16="http://schemas.microsoft.com/office/drawing/2014/main" id="{DF7033F2-8E6C-B079-88E3-2B20D7FB16E5}"/>
              </a:ext>
            </a:extLst>
          </p:cNvPr>
          <p:cNvSpPr/>
          <p:nvPr/>
        </p:nvSpPr>
        <p:spPr>
          <a:xfrm>
            <a:off x="366983" y="465536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7" name="フローチャート: 結合子 56">
            <a:extLst>
              <a:ext uri="{FF2B5EF4-FFF2-40B4-BE49-F238E27FC236}">
                <a16:creationId xmlns:a16="http://schemas.microsoft.com/office/drawing/2014/main" id="{6A92F087-D488-EB6A-B0C8-3DA9BA39140E}"/>
              </a:ext>
            </a:extLst>
          </p:cNvPr>
          <p:cNvSpPr/>
          <p:nvPr/>
        </p:nvSpPr>
        <p:spPr>
          <a:xfrm>
            <a:off x="366983" y="529565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8" name="フローチャート: 結合子 57">
            <a:extLst>
              <a:ext uri="{FF2B5EF4-FFF2-40B4-BE49-F238E27FC236}">
                <a16:creationId xmlns:a16="http://schemas.microsoft.com/office/drawing/2014/main" id="{10ED2BDC-020B-EF57-AFF6-DB08B369408E}"/>
              </a:ext>
            </a:extLst>
          </p:cNvPr>
          <p:cNvSpPr/>
          <p:nvPr/>
        </p:nvSpPr>
        <p:spPr>
          <a:xfrm>
            <a:off x="366983" y="5935510"/>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grpSp>
        <p:nvGrpSpPr>
          <p:cNvPr id="90" name="グループ化 89">
            <a:extLst>
              <a:ext uri="{FF2B5EF4-FFF2-40B4-BE49-F238E27FC236}">
                <a16:creationId xmlns:a16="http://schemas.microsoft.com/office/drawing/2014/main" id="{48E5662B-E0A5-B08B-188B-6D1ACD49C865}"/>
              </a:ext>
            </a:extLst>
          </p:cNvPr>
          <p:cNvGrpSpPr/>
          <p:nvPr/>
        </p:nvGrpSpPr>
        <p:grpSpPr>
          <a:xfrm>
            <a:off x="512779" y="5949"/>
            <a:ext cx="6320145" cy="216000"/>
            <a:chOff x="512779" y="5949"/>
            <a:chExt cx="6320145" cy="216000"/>
          </a:xfrm>
        </p:grpSpPr>
        <p:sp>
          <p:nvSpPr>
            <p:cNvPr id="91" name="正方形/長方形 90">
              <a:extLst>
                <a:ext uri="{FF2B5EF4-FFF2-40B4-BE49-F238E27FC236}">
                  <a16:creationId xmlns:a16="http://schemas.microsoft.com/office/drawing/2014/main" id="{035BD457-F591-4EE9-D60A-E1ADFA54E56E}"/>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92" name="正方形/長方形 91">
              <a:extLst>
                <a:ext uri="{FF2B5EF4-FFF2-40B4-BE49-F238E27FC236}">
                  <a16:creationId xmlns:a16="http://schemas.microsoft.com/office/drawing/2014/main" id="{24D9881C-9EB0-D0F9-A688-F7BA7ACCA8A4}"/>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93" name="正方形/長方形 92">
              <a:extLst>
                <a:ext uri="{FF2B5EF4-FFF2-40B4-BE49-F238E27FC236}">
                  <a16:creationId xmlns:a16="http://schemas.microsoft.com/office/drawing/2014/main" id="{80EF78F7-40FA-42DB-DC36-3FDECA7E0F5A}"/>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BEE9DF5D-89D1-6A3D-7CEC-BAFD25BEE721}"/>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A4C7DA64-5E6F-A637-3E84-D9C60F663CE0}"/>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29FB46DF-4D6D-3628-90B3-15BFAEEB6A69}"/>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BA8CB900-BFBB-DA35-F91E-BE7240070CBD}"/>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26CC9C19-B776-8A40-B5B9-12D1634F616B}"/>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8FD70181-0FDB-3B99-7E88-F62D4EA2C595}"/>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B0D671BB-0CF6-6097-8C11-36D93F94A07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6C958420-7488-F8BD-3487-6FB5B4A91046}"/>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AA1083A8-2BD3-AF95-2588-6A20EB3D6811}"/>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5DA3AC6A-1184-5184-350A-4C684AC6DC07}"/>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658A8EC9-3470-6473-8691-4274F176FACA}"/>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CA9EBC8A-4E7E-4B16-52CF-8562EC286F8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52A76309-C43B-9DF4-EAD3-B88702148D3F}"/>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5573BF13-8F31-7E2A-77B7-162CB153D8B6}"/>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D0D58EFE-3FAA-E5B8-5C8C-1F4BFD5D20DF}"/>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FAA1D5C7-BF54-2ABE-B562-15B7643A057B}"/>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111" name="正方形/長方形 110">
            <a:extLst>
              <a:ext uri="{FF2B5EF4-FFF2-40B4-BE49-F238E27FC236}">
                <a16:creationId xmlns:a16="http://schemas.microsoft.com/office/drawing/2014/main" id="{41C9070D-A6DF-DF1A-85B3-FAAE0A3CD65D}"/>
              </a:ext>
            </a:extLst>
          </p:cNvPr>
          <p:cNvSpPr/>
          <p:nvPr/>
        </p:nvSpPr>
        <p:spPr>
          <a:xfrm>
            <a:off x="510776" y="2018501"/>
            <a:ext cx="540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本事業を通じてもたらされる社会的インパクト：測定に係る</a:t>
            </a:r>
            <a:r>
              <a:rPr kumimoji="1" lang="en-US" altLang="ja-JP" sz="1200" b="1">
                <a:solidFill>
                  <a:schemeClr val="tx2"/>
                </a:solidFill>
                <a:latin typeface="Meiryo UI" panose="020B0604030504040204" pitchFamily="50" charset="-128"/>
                <a:ea typeface="Meiryo UI" panose="020B0604030504040204" pitchFamily="50" charset="-128"/>
              </a:rPr>
              <a:t>KPI</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65591153"/>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EE9C31-AA62-00BD-D6EF-6B841BB6982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C11641E-E86A-3371-EBF9-EEBDC8AAA7FD}"/>
              </a:ext>
            </a:extLst>
          </p:cNvPr>
          <p:cNvSpPr>
            <a:spLocks noGrp="1"/>
          </p:cNvSpPr>
          <p:nvPr>
            <p:ph type="body" sz="quarter" idx="13"/>
          </p:nvPr>
        </p:nvSpPr>
        <p:spPr/>
        <p:txBody>
          <a:bodyPr/>
          <a:lstStyle/>
          <a:p>
            <a:r>
              <a:rPr kumimoji="1" lang="ja-JP" altLang="en-US"/>
              <a:t>５</a:t>
            </a:r>
            <a:r>
              <a:rPr kumimoji="1" lang="en-US" altLang="ja-JP"/>
              <a:t>. </a:t>
            </a:r>
            <a:r>
              <a:rPr kumimoji="1" lang="ja-JP" altLang="en-US"/>
              <a:t>自由記載・その他</a:t>
            </a:r>
            <a:endParaRPr kumimoji="1" lang="en-US" altLang="ja-JP"/>
          </a:p>
        </p:txBody>
      </p:sp>
    </p:spTree>
    <p:extLst>
      <p:ext uri="{BB962C8B-B14F-4D97-AF65-F5344CB8AC3E}">
        <p14:creationId xmlns:p14="http://schemas.microsoft.com/office/powerpoint/2010/main" val="51170854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D8885A-A5D8-CBCC-49F0-9F758D947355}"/>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E122FA2-2928-0381-A302-AC665662345A}"/>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3" name="テキスト プレースホルダー 2">
            <a:extLst>
              <a:ext uri="{FF2B5EF4-FFF2-40B4-BE49-F238E27FC236}">
                <a16:creationId xmlns:a16="http://schemas.microsoft.com/office/drawing/2014/main" id="{8B669B23-C896-6E2D-3C6B-5EE55F959DBF}"/>
              </a:ext>
            </a:extLst>
          </p:cNvPr>
          <p:cNvSpPr>
            <a:spLocks noGrp="1"/>
          </p:cNvSpPr>
          <p:nvPr>
            <p:ph type="body" sz="quarter" idx="16"/>
          </p:nvPr>
        </p:nvSpPr>
        <p:spPr/>
        <p: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latin typeface="Meiryo UI"/>
                <a:ea typeface="Meiryo UI"/>
              </a:rPr>
              <a:t>１～４で取り上げた点以外に、申請者が特にアピールしたい点を自由に１～２ページで記載してください</a:t>
            </a:r>
            <a:endParaRPr kumimoji="1" lang="ja-JP" altLang="en-US" sz="1050" b="0" i="0" u="none" strike="noStrike" kern="1200" cap="none" spc="0" normalizeH="0" baseline="0" noProof="0">
              <a:ln>
                <a:noFill/>
              </a:ln>
              <a:effectLst/>
              <a:uLnTx/>
              <a:uFillTx/>
              <a:latin typeface="Meiryo UI"/>
              <a:ea typeface="Meiryo UI"/>
              <a:cs typeface="+mn-cs"/>
            </a:endParaRPr>
          </a:p>
        </p:txBody>
      </p:sp>
      <p:sp>
        <p:nvSpPr>
          <p:cNvPr id="4" name="テキスト プレースホルダー 3">
            <a:extLst>
              <a:ext uri="{FF2B5EF4-FFF2-40B4-BE49-F238E27FC236}">
                <a16:creationId xmlns:a16="http://schemas.microsoft.com/office/drawing/2014/main" id="{37B978C3-861E-C83D-A3FD-BEDBA5C4C9C5}"/>
              </a:ext>
            </a:extLst>
          </p:cNvPr>
          <p:cNvSpPr>
            <a:spLocks noGrp="1"/>
          </p:cNvSpPr>
          <p:nvPr>
            <p:ph type="body" sz="quarter" idx="17"/>
          </p:nvPr>
        </p:nvSpPr>
        <p:spPr/>
        <p:txBody>
          <a:bodyPr/>
          <a:lstStyle/>
          <a:p>
            <a:r>
              <a:rPr kumimoji="1" lang="ja-JP" altLang="en-US"/>
              <a:t>５</a:t>
            </a:r>
            <a:r>
              <a:rPr kumimoji="1" lang="en-GB"/>
              <a:t>. </a:t>
            </a:r>
            <a:r>
              <a:rPr kumimoji="1" lang="ja-JP" altLang="en-US"/>
              <a:t>自由記載・その他 </a:t>
            </a:r>
            <a:r>
              <a:rPr kumimoji="1" lang="en-US" altLang="ja-JP"/>
              <a:t>1/2</a:t>
            </a:r>
            <a:endParaRPr kumimoji="1" lang="en-GB"/>
          </a:p>
        </p:txBody>
      </p:sp>
    </p:spTree>
    <p:extLst>
      <p:ext uri="{BB962C8B-B14F-4D97-AF65-F5344CB8AC3E}">
        <p14:creationId xmlns:p14="http://schemas.microsoft.com/office/powerpoint/2010/main" val="153083721"/>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A7FD315-1953-E824-9F64-04CCB455C16E}"/>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EFB3767-58E9-7C2E-C33D-DDDA2745B5B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3" name="テキスト プレースホルダー 2">
            <a:extLst>
              <a:ext uri="{FF2B5EF4-FFF2-40B4-BE49-F238E27FC236}">
                <a16:creationId xmlns:a16="http://schemas.microsoft.com/office/drawing/2014/main" id="{19C95BF1-44C2-2D57-CF3D-9C1EAB210CE2}"/>
              </a:ext>
            </a:extLst>
          </p:cNvPr>
          <p:cNvSpPr>
            <a:spLocks noGrp="1"/>
          </p:cNvSpPr>
          <p:nvPr>
            <p:ph type="body" sz="quarter" idx="16"/>
          </p:nvPr>
        </p:nvSpPr>
        <p:spPr/>
        <p: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latin typeface="Meiryo UI"/>
                <a:ea typeface="Meiryo UI"/>
              </a:rPr>
              <a:t>前スライドに引き続き、１～４で取り上げた点以外に、申請者が特にアピールしたい点を自由に１～２ページで記載してください</a:t>
            </a:r>
            <a:endParaRPr kumimoji="1" lang="en-US" altLang="ja-JP" sz="1050">
              <a:latin typeface="Meiryo UI"/>
              <a:ea typeface="Meiryo UI"/>
            </a:endParaRPr>
          </a:p>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latin typeface="Meiryo UI"/>
                <a:ea typeface="Meiryo UI"/>
              </a:rPr>
              <a:t>前スライドのみで記載を充足できた場合には、本スライドは削除しても構いません</a:t>
            </a:r>
            <a:endParaRPr kumimoji="1" lang="ja-JP" altLang="en-US" sz="1050" b="0" i="0" u="none" strike="noStrike" kern="1200" cap="none" spc="0" normalizeH="0" baseline="0" noProof="0">
              <a:ln>
                <a:noFill/>
              </a:ln>
              <a:effectLst/>
              <a:uLnTx/>
              <a:uFillTx/>
              <a:latin typeface="Meiryo UI"/>
              <a:ea typeface="Meiryo UI"/>
              <a:cs typeface="+mn-cs"/>
            </a:endParaRPr>
          </a:p>
        </p:txBody>
      </p:sp>
      <p:sp>
        <p:nvSpPr>
          <p:cNvPr id="4" name="テキスト プレースホルダー 3">
            <a:extLst>
              <a:ext uri="{FF2B5EF4-FFF2-40B4-BE49-F238E27FC236}">
                <a16:creationId xmlns:a16="http://schemas.microsoft.com/office/drawing/2014/main" id="{46DCB4C5-E962-13D1-2A80-AB34BC495BC5}"/>
              </a:ext>
            </a:extLst>
          </p:cNvPr>
          <p:cNvSpPr>
            <a:spLocks noGrp="1"/>
          </p:cNvSpPr>
          <p:nvPr>
            <p:ph type="body" sz="quarter" idx="17"/>
          </p:nvPr>
        </p:nvSpPr>
        <p:spPr/>
        <p:txBody>
          <a:bodyPr/>
          <a:lstStyle/>
          <a:p>
            <a:r>
              <a:rPr kumimoji="1" lang="ja-JP" altLang="en-US"/>
              <a:t>５</a:t>
            </a:r>
            <a:r>
              <a:rPr kumimoji="1" lang="en-GB"/>
              <a:t>. </a:t>
            </a:r>
            <a:r>
              <a:rPr kumimoji="1" lang="ja-JP" altLang="en-US"/>
              <a:t>自由記載・その他 </a:t>
            </a:r>
            <a:r>
              <a:rPr kumimoji="1" lang="en-US" altLang="ja-JP"/>
              <a:t>2/2</a:t>
            </a:r>
            <a:endParaRPr kumimoji="1" lang="en-GB"/>
          </a:p>
        </p:txBody>
      </p:sp>
    </p:spTree>
    <p:extLst>
      <p:ext uri="{BB962C8B-B14F-4D97-AF65-F5344CB8AC3E}">
        <p14:creationId xmlns:p14="http://schemas.microsoft.com/office/powerpoint/2010/main" val="3656067164"/>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4C0FE9D-AB58-1031-28E1-6147CA188F27}"/>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7E70FFC-4CE6-DC3D-ABB8-AA889EE9884A}"/>
              </a:ext>
            </a:extLst>
          </p:cNvPr>
          <p:cNvSpPr>
            <a:spLocks noGrp="1"/>
          </p:cNvSpPr>
          <p:nvPr>
            <p:ph type="body" sz="quarter" idx="13"/>
          </p:nvPr>
        </p:nvSpPr>
        <p:spPr/>
        <p:txBody>
          <a:bodyPr/>
          <a:lstStyle/>
          <a:p>
            <a:r>
              <a:rPr kumimoji="1" lang="ja-JP" altLang="en-US"/>
              <a:t>６</a:t>
            </a:r>
            <a:r>
              <a:rPr kumimoji="1" lang="en-US" altLang="ja-JP"/>
              <a:t>. </a:t>
            </a:r>
            <a:r>
              <a:rPr kumimoji="1" lang="ja-JP" altLang="en-US"/>
              <a:t>申請者概要</a:t>
            </a:r>
            <a:endParaRPr kumimoji="1" lang="en-US" altLang="ja-JP"/>
          </a:p>
        </p:txBody>
      </p:sp>
    </p:spTree>
    <p:extLst>
      <p:ext uri="{BB962C8B-B14F-4D97-AF65-F5344CB8AC3E}">
        <p14:creationId xmlns:p14="http://schemas.microsoft.com/office/powerpoint/2010/main" val="1316994491"/>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FF69597-546B-D5A5-2C5B-0C432A2AA83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511E264-CC37-0CE5-46EE-F18BDEA37F85}"/>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B507BAD6-C1A1-0221-E2CC-FAA1A4EE431E}"/>
              </a:ext>
            </a:extLst>
          </p:cNvPr>
          <p:cNvSpPr>
            <a:spLocks noGrp="1"/>
          </p:cNvSpPr>
          <p:nvPr>
            <p:ph type="body" sz="quarter" idx="17"/>
          </p:nvPr>
        </p:nvSpPr>
        <p:spPr/>
        <p:txBody>
          <a:bodyPr/>
          <a:lstStyle/>
          <a:p>
            <a:r>
              <a:rPr kumimoji="1" lang="ja-JP" altLang="en-US" dirty="0"/>
              <a:t>６</a:t>
            </a:r>
            <a:r>
              <a:rPr kumimoji="1" lang="en-GB" dirty="0"/>
              <a:t>. </a:t>
            </a:r>
            <a:r>
              <a:rPr kumimoji="1" lang="ja-JP" altLang="en-US" dirty="0"/>
              <a:t>申請者概要 </a:t>
            </a:r>
            <a:r>
              <a:rPr kumimoji="1" lang="en-US" altLang="ja-JP" dirty="0"/>
              <a:t>1/2</a:t>
            </a:r>
            <a:endParaRPr kumimoji="1" lang="en-GB" dirty="0"/>
          </a:p>
        </p:txBody>
      </p:sp>
      <p:sp>
        <p:nvSpPr>
          <p:cNvPr id="24" name="正方形/長方形 23">
            <a:extLst>
              <a:ext uri="{FF2B5EF4-FFF2-40B4-BE49-F238E27FC236}">
                <a16:creationId xmlns:a16="http://schemas.microsoft.com/office/drawing/2014/main" id="{E60DF3CB-1416-D334-3B4A-DDF7F0D3CE3A}"/>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2E27D0A0-7317-3FA6-F8C6-68236EEFF754}"/>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405957DF-4595-FCB4-D9CB-BD995860055B}"/>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9A98610F-5109-3E84-9A75-E150C2D799E8}"/>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28300B3D-A515-9044-9D61-D2E6B5681C7A}"/>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148F78AC-FAB6-63AA-F6C3-578181529690}"/>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FB50EB75-9805-DD14-A7F7-58D17FE99360}"/>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5D2417A5-5C43-34F9-D8F8-0E47D08CAA5A}"/>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9630C147-0D65-6D33-33E9-2D9E0796BEFB}"/>
              </a:ext>
            </a:extLst>
          </p:cNvPr>
          <p:cNvSpPr/>
          <p:nvPr/>
        </p:nvSpPr>
        <p:spPr>
          <a:xfrm>
            <a:off x="512291" y="1498081"/>
            <a:ext cx="20785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申請者（幹事法人）の情報</a:t>
            </a:r>
          </a:p>
        </p:txBody>
      </p:sp>
      <p:sp>
        <p:nvSpPr>
          <p:cNvPr id="46" name="正方形/長方形 45">
            <a:extLst>
              <a:ext uri="{FF2B5EF4-FFF2-40B4-BE49-F238E27FC236}">
                <a16:creationId xmlns:a16="http://schemas.microsoft.com/office/drawing/2014/main" id="{99655E8E-23D4-A99A-4C3E-308E2DCCD67F}"/>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7AEC7866-FB39-4C89-C59E-80DEB478402C}"/>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67C28CEF-F94C-9C72-0665-7177445B5845}"/>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6C7EE2DD-3633-CBBC-D270-024496624162}"/>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00666F15-FBAD-E4AC-6D6C-48AA66D29F7E}"/>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F291DB54-842A-0C09-89E9-A191F8092665}"/>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92C8E0A4-6FB7-B897-A06B-2A7B316CD40A}"/>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49602EF4-A73E-0E6B-C789-9F5CC0F6DAD2}"/>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A2871F37-DC04-38BF-B7D2-464802A7212E}"/>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561D689A-50DB-02C1-46C6-D2F981444944}"/>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892A2551-1A76-D49D-B207-43E138292D29}"/>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0AE7213F-C464-930A-F518-20240F7A44BD}"/>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196B90BA-C884-C4FA-28F9-8F1C0A9DFDFF}"/>
              </a:ext>
            </a:extLst>
          </p:cNvPr>
          <p:cNvSpPr/>
          <p:nvPr/>
        </p:nvSpPr>
        <p:spPr>
          <a:xfrm>
            <a:off x="8101281" y="-718"/>
            <a:ext cx="1804719"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900" b="1">
                <a:solidFill>
                  <a:srgbClr val="C00000"/>
                </a:solidFill>
                <a:latin typeface="Meiryo UI" panose="020B0604030504040204" pitchFamily="50" charset="-128"/>
                <a:ea typeface="Meiryo UI" panose="020B0604030504040204" pitchFamily="50" charset="-128"/>
              </a:rPr>
              <a:t>本スライドは採択された場合、交付決定後に一般公開の可能性あり</a:t>
            </a:r>
          </a:p>
        </p:txBody>
      </p:sp>
    </p:spTree>
    <p:extLst>
      <p:ext uri="{BB962C8B-B14F-4D97-AF65-F5344CB8AC3E}">
        <p14:creationId xmlns:p14="http://schemas.microsoft.com/office/powerpoint/2010/main" val="749913466"/>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D28086E-4515-98E5-0810-68C627E67E1D}"/>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5675F78-78EE-E5E2-7BF2-C6DD40DDFF2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336AFDA-64C6-514E-47A3-3F4A546D5E3C}"/>
              </a:ext>
            </a:extLst>
          </p:cNvPr>
          <p:cNvSpPr>
            <a:spLocks noGrp="1"/>
          </p:cNvSpPr>
          <p:nvPr>
            <p:ph type="body" sz="quarter" idx="17"/>
          </p:nvPr>
        </p:nvSpPr>
        <p:spPr/>
        <p:txBody>
          <a:bodyPr/>
          <a:lstStyle/>
          <a:p>
            <a:r>
              <a:rPr kumimoji="1" lang="ja-JP" altLang="en-US" dirty="0"/>
              <a:t>６</a:t>
            </a:r>
            <a:r>
              <a:rPr kumimoji="1" lang="en-GB" dirty="0"/>
              <a:t>. </a:t>
            </a:r>
            <a:r>
              <a:rPr kumimoji="1" lang="ja-JP" altLang="en-US" dirty="0"/>
              <a:t>申請者概要 </a:t>
            </a:r>
            <a:r>
              <a:rPr kumimoji="1" lang="en-US" altLang="ja-JP" dirty="0"/>
              <a:t>2/2</a:t>
            </a:r>
            <a:endParaRPr kumimoji="1" lang="en-GB" dirty="0"/>
          </a:p>
        </p:txBody>
      </p:sp>
      <p:sp>
        <p:nvSpPr>
          <p:cNvPr id="24" name="正方形/長方形 23">
            <a:extLst>
              <a:ext uri="{FF2B5EF4-FFF2-40B4-BE49-F238E27FC236}">
                <a16:creationId xmlns:a16="http://schemas.microsoft.com/office/drawing/2014/main" id="{54140AB3-9E64-3B17-0825-1917AA561E3C}"/>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18FBB3EF-D4C2-157A-E387-9EEB4C56AC05}"/>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D84B55CA-BA06-1194-D2D8-77774B9C9D26}"/>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185059D6-6D14-D89C-5F67-E06D1FE1A98F}"/>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134E1A0C-55A3-C332-DD29-81A903692FF2}"/>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04B876A5-43F2-0BE7-755E-C1A5B9F70DE3}"/>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9DD4F7FE-B098-86F6-135F-B6A5364BC69A}"/>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F29FF425-EC2C-5B71-E272-51144143DC64}"/>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4904F416-2CF9-687E-3C96-420571174259}"/>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A51A34B1-5CE9-46E5-209B-F4D1E03B4599}"/>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2D741BEA-3962-325F-4A13-FAA77737F10B}"/>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8F9FE600-E7D2-3CF2-4575-1BC15BC06F98}"/>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2F719287-11B0-3104-F91C-70E658B35561}"/>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56507FC2-60E6-B3B5-A6CA-747FDA6627EB}"/>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E2F7861C-72BC-A67E-184C-662A3A2A9423}"/>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70C77096-A923-5DA5-E1DE-7D85749BB7CC}"/>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2E2677FB-FB2B-1886-8D22-F0F6DD884EA2}"/>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7F779734-C5FF-771A-E80C-F5A4E2DFBEF2}"/>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3B3CE809-7616-E822-F3B0-8388E55BD4FF}"/>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C0D80EB1-FF1D-FC01-C7F9-E46AA3861A69}"/>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34153A41-1A50-3586-A60D-784FBC8644EC}"/>
              </a:ext>
            </a:extLst>
          </p:cNvPr>
          <p:cNvSpPr/>
          <p:nvPr/>
        </p:nvSpPr>
        <p:spPr>
          <a:xfrm>
            <a:off x="512291" y="1498081"/>
            <a:ext cx="21928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申請者（共同申請者）の情報</a:t>
            </a:r>
          </a:p>
        </p:txBody>
      </p:sp>
      <p:sp>
        <p:nvSpPr>
          <p:cNvPr id="8" name="正方形/長方形 7">
            <a:extLst>
              <a:ext uri="{FF2B5EF4-FFF2-40B4-BE49-F238E27FC236}">
                <a16:creationId xmlns:a16="http://schemas.microsoft.com/office/drawing/2014/main" id="{405ECAD5-AE93-2F22-028C-5CAB9289982D}"/>
              </a:ext>
            </a:extLst>
          </p:cNvPr>
          <p:cNvSpPr/>
          <p:nvPr/>
        </p:nvSpPr>
        <p:spPr>
          <a:xfrm>
            <a:off x="8101281" y="-718"/>
            <a:ext cx="1804719"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900" b="1">
                <a:solidFill>
                  <a:srgbClr val="C00000"/>
                </a:solidFill>
                <a:latin typeface="Meiryo UI" panose="020B0604030504040204" pitchFamily="50" charset="-128"/>
                <a:ea typeface="Meiryo UI" panose="020B0604030504040204" pitchFamily="50" charset="-128"/>
              </a:rPr>
              <a:t>本スライドは採択された場合、交付決定後に一般公開の可能性あり</a:t>
            </a:r>
          </a:p>
        </p:txBody>
      </p:sp>
    </p:spTree>
    <p:extLst>
      <p:ext uri="{BB962C8B-B14F-4D97-AF65-F5344CB8AC3E}">
        <p14:creationId xmlns:p14="http://schemas.microsoft.com/office/powerpoint/2010/main" val="32147499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47FBDAF1-C2E8-9212-BAD0-B68638DFCC1E}"/>
              </a:ext>
            </a:extLst>
          </p:cNvPr>
          <p:cNvSpPr>
            <a:spLocks noGrp="1"/>
          </p:cNvSpPr>
          <p:nvPr>
            <p:ph type="body" sz="quarter" idx="13"/>
          </p:nvPr>
        </p:nvSpPr>
        <p:spPr/>
        <p:txBody>
          <a:bodyPr/>
          <a:lstStyle/>
          <a:p>
            <a:r>
              <a:rPr kumimoji="1" lang="ja-JP" altLang="en-US"/>
              <a:t>１</a:t>
            </a:r>
            <a:r>
              <a:rPr kumimoji="1" lang="en-US" altLang="ja-JP"/>
              <a:t>. </a:t>
            </a:r>
            <a:r>
              <a:rPr kumimoji="1" lang="ja-JP" altLang="en-US"/>
              <a:t>事業計画サマリ</a:t>
            </a:r>
            <a:endParaRPr kumimoji="1" lang="en-US" altLang="ja-JP"/>
          </a:p>
        </p:txBody>
      </p:sp>
    </p:spTree>
    <p:extLst>
      <p:ext uri="{BB962C8B-B14F-4D97-AF65-F5344CB8AC3E}">
        <p14:creationId xmlns:p14="http://schemas.microsoft.com/office/powerpoint/2010/main" val="16178476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BC4C683-F153-28AD-2826-CEFF933B857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4A7E0DD-4CFA-612E-6DB3-DBE277F7B9DB}"/>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267A1F36-50CE-F94C-5FF2-17C705989309}"/>
              </a:ext>
            </a:extLst>
          </p:cNvPr>
          <p:cNvSpPr>
            <a:spLocks noGrp="1"/>
          </p:cNvSpPr>
          <p:nvPr>
            <p:ph type="body" sz="quarter" idx="17"/>
          </p:nvPr>
        </p:nvSpPr>
        <p:spPr/>
        <p:txBody>
          <a:bodyPr/>
          <a:lstStyle/>
          <a:p>
            <a:r>
              <a:rPr kumimoji="1" lang="ja-JP" altLang="en-US"/>
              <a:t>１</a:t>
            </a:r>
            <a:r>
              <a:rPr kumimoji="1" lang="en-US" altLang="ja-JP"/>
              <a:t>. </a:t>
            </a:r>
            <a:r>
              <a:rPr kumimoji="1" lang="ja-JP" altLang="en-US"/>
              <a:t>事業計画サマリ</a:t>
            </a:r>
            <a:endParaRPr kumimoji="1" lang="en-GB" altLang="ja-JP"/>
          </a:p>
        </p:txBody>
      </p:sp>
      <p:sp>
        <p:nvSpPr>
          <p:cNvPr id="6" name="正方形/長方形 5">
            <a:extLst>
              <a:ext uri="{FF2B5EF4-FFF2-40B4-BE49-F238E27FC236}">
                <a16:creationId xmlns:a16="http://schemas.microsoft.com/office/drawing/2014/main" id="{B3D0275F-BC69-3D54-BAC6-E09A0C2E44A2}"/>
              </a:ext>
            </a:extLst>
          </p:cNvPr>
          <p:cNvSpPr/>
          <p:nvPr/>
        </p:nvSpPr>
        <p:spPr>
          <a:xfrm>
            <a:off x="1684206" y="2369182"/>
            <a:ext cx="7704000" cy="46712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r>
              <a:rPr kumimoji="1" lang="ja-JP" altLang="ja-JP" sz="1050" kern="1200">
                <a:solidFill>
                  <a:schemeClr val="tx1"/>
                </a:solidFill>
                <a:effectLst/>
                <a:latin typeface="+mn-lt"/>
                <a:ea typeface="+mn-ea"/>
                <a:cs typeface="+mn-cs"/>
              </a:rPr>
              <a:t>○○○国／□□□事</a:t>
            </a:r>
            <a:r>
              <a:rPr kumimoji="1" lang="ja-JP" altLang="en-US" sz="1050" kern="1200">
                <a:solidFill>
                  <a:schemeClr val="tx1"/>
                </a:solidFill>
                <a:effectLst/>
                <a:latin typeface="+mn-lt"/>
                <a:ea typeface="+mn-ea"/>
                <a:cs typeface="+mn-cs"/>
              </a:rPr>
              <a:t>業</a:t>
            </a:r>
            <a:endParaRPr kumimoji="1" lang="en-US" altLang="ja-JP" sz="1050">
              <a:solidFill>
                <a:schemeClr val="tx1"/>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tabLst>
                <a:tab pos="452438" algn="l"/>
                <a:tab pos="808038" algn="l"/>
                <a:tab pos="1077913" algn="l"/>
              </a:tabLst>
            </a:pPr>
            <a:r>
              <a:rPr lang="ja-JP" altLang="en-US" sz="1050">
                <a:solidFill>
                  <a:schemeClr val="tx2"/>
                </a:solidFill>
                <a:latin typeface="Meiryo UI" panose="020B0604030504040204" pitchFamily="50" charset="-128"/>
                <a:ea typeface="Meiryo UI" panose="020B0604030504040204" pitchFamily="50" charset="-128"/>
              </a:rPr>
              <a:t>英語名：</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2B2A28DE-12DE-69B7-A50F-E77EBE7F847E}"/>
              </a:ext>
            </a:extLst>
          </p:cNvPr>
          <p:cNvSpPr/>
          <p:nvPr/>
        </p:nvSpPr>
        <p:spPr>
          <a:xfrm>
            <a:off x="513890" y="2367079"/>
            <a:ext cx="1108800" cy="46923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事業名</a:t>
            </a:r>
          </a:p>
        </p:txBody>
      </p:sp>
      <p:sp>
        <p:nvSpPr>
          <p:cNvPr id="8" name="正方形/長方形 7">
            <a:extLst>
              <a:ext uri="{FF2B5EF4-FFF2-40B4-BE49-F238E27FC236}">
                <a16:creationId xmlns:a16="http://schemas.microsoft.com/office/drawing/2014/main" id="{8BFD11C7-7C60-ED08-A31B-2DA8B9277E90}"/>
              </a:ext>
            </a:extLst>
          </p:cNvPr>
          <p:cNvSpPr/>
          <p:nvPr/>
        </p:nvSpPr>
        <p:spPr>
          <a:xfrm>
            <a:off x="2787011" y="4210367"/>
            <a:ext cx="6601195" cy="522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EE3DA79C-5BF9-1B26-95A8-3C89F1877D77}"/>
              </a:ext>
            </a:extLst>
          </p:cNvPr>
          <p:cNvSpPr/>
          <p:nvPr/>
        </p:nvSpPr>
        <p:spPr>
          <a:xfrm>
            <a:off x="513889" y="4210367"/>
            <a:ext cx="1108800" cy="2281179"/>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実証事業</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lang="ja-JP" altLang="en-US" sz="1200" b="1">
                <a:solidFill>
                  <a:schemeClr val="tx2"/>
                </a:solidFill>
                <a:latin typeface="Meiryo UI" panose="020B0604030504040204" pitchFamily="50" charset="-128"/>
                <a:ea typeface="Meiryo UI" panose="020B0604030504040204" pitchFamily="50" charset="-128"/>
              </a:rPr>
              <a:t>概要</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1EE65449-49DF-F0D1-13DA-A55F6E30C256}"/>
              </a:ext>
            </a:extLst>
          </p:cNvPr>
          <p:cNvSpPr/>
          <p:nvPr/>
        </p:nvSpPr>
        <p:spPr>
          <a:xfrm>
            <a:off x="1684206" y="2916931"/>
            <a:ext cx="7704000" cy="360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80975" indent="-180975">
              <a:buFont typeface="Arial" panose="020B0604020202020204" pitchFamily="34" charset="0"/>
              <a:buChar char="•"/>
            </a:pPr>
            <a:r>
              <a:rPr kumimoji="1" lang="en-US" altLang="ja-JP" sz="1050">
                <a:solidFill>
                  <a:schemeClr val="tx2"/>
                </a:solidFill>
              </a:rPr>
              <a:t>XXX</a:t>
            </a:r>
            <a:r>
              <a:rPr kumimoji="1" lang="ja-JP" altLang="en-US" sz="1050">
                <a:solidFill>
                  <a:schemeClr val="tx2"/>
                </a:solidFill>
              </a:rPr>
              <a:t>国、</a:t>
            </a:r>
            <a:r>
              <a:rPr kumimoji="1" lang="en-US" altLang="ja-JP" sz="1050">
                <a:solidFill>
                  <a:schemeClr val="tx2"/>
                </a:solidFill>
              </a:rPr>
              <a:t>XXX</a:t>
            </a:r>
            <a:r>
              <a:rPr kumimoji="1" lang="ja-JP" altLang="en-US" sz="1050">
                <a:solidFill>
                  <a:schemeClr val="tx2"/>
                </a:solidFill>
              </a:rPr>
              <a:t>国・・・</a:t>
            </a:r>
          </a:p>
        </p:txBody>
      </p:sp>
      <p:sp>
        <p:nvSpPr>
          <p:cNvPr id="11" name="正方形/長方形 10">
            <a:extLst>
              <a:ext uri="{FF2B5EF4-FFF2-40B4-BE49-F238E27FC236}">
                <a16:creationId xmlns:a16="http://schemas.microsoft.com/office/drawing/2014/main" id="{ABD99627-92D7-CD35-24B9-EBE3A003F2FA}"/>
              </a:ext>
            </a:extLst>
          </p:cNvPr>
          <p:cNvSpPr/>
          <p:nvPr/>
        </p:nvSpPr>
        <p:spPr>
          <a:xfrm>
            <a:off x="513890" y="2916931"/>
            <a:ext cx="1108800" cy="3600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事業実施国</a:t>
            </a:r>
          </a:p>
        </p:txBody>
      </p:sp>
      <p:cxnSp>
        <p:nvCxnSpPr>
          <p:cNvPr id="14" name="直線コネクタ 13">
            <a:extLst>
              <a:ext uri="{FF2B5EF4-FFF2-40B4-BE49-F238E27FC236}">
                <a16:creationId xmlns:a16="http://schemas.microsoft.com/office/drawing/2014/main" id="{FCE1A4C0-4DB9-60C5-3A38-FC4571B6AC60}"/>
              </a:ext>
            </a:extLst>
          </p:cNvPr>
          <p:cNvCxnSpPr>
            <a:cxnSpLocks/>
          </p:cNvCxnSpPr>
          <p:nvPr/>
        </p:nvCxnSpPr>
        <p:spPr>
          <a:xfrm flipH="1">
            <a:off x="1684207" y="1888252"/>
            <a:ext cx="7704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15" name="直線コネクタ 14">
            <a:extLst>
              <a:ext uri="{FF2B5EF4-FFF2-40B4-BE49-F238E27FC236}">
                <a16:creationId xmlns:a16="http://schemas.microsoft.com/office/drawing/2014/main" id="{F6FFBFAA-4D5A-10AD-639B-79A062BBB62B}"/>
              </a:ext>
            </a:extLst>
          </p:cNvPr>
          <p:cNvCxnSpPr>
            <a:cxnSpLocks/>
          </p:cNvCxnSpPr>
          <p:nvPr/>
        </p:nvCxnSpPr>
        <p:spPr>
          <a:xfrm flipH="1">
            <a:off x="1684207" y="3317241"/>
            <a:ext cx="7704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16" name="直線コネクタ 15">
            <a:extLst>
              <a:ext uri="{FF2B5EF4-FFF2-40B4-BE49-F238E27FC236}">
                <a16:creationId xmlns:a16="http://schemas.microsoft.com/office/drawing/2014/main" id="{05ED5838-3200-B4B0-9555-E54369888A96}"/>
              </a:ext>
            </a:extLst>
          </p:cNvPr>
          <p:cNvCxnSpPr>
            <a:cxnSpLocks/>
          </p:cNvCxnSpPr>
          <p:nvPr/>
        </p:nvCxnSpPr>
        <p:spPr>
          <a:xfrm flipH="1">
            <a:off x="1684207" y="2876621"/>
            <a:ext cx="7704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5" name="正方形/長方形 24">
            <a:extLst>
              <a:ext uri="{FF2B5EF4-FFF2-40B4-BE49-F238E27FC236}">
                <a16:creationId xmlns:a16="http://schemas.microsoft.com/office/drawing/2014/main" id="{4DD0E715-A588-74FB-C5BF-EBFD0AD41EB2}"/>
              </a:ext>
            </a:extLst>
          </p:cNvPr>
          <p:cNvSpPr/>
          <p:nvPr/>
        </p:nvSpPr>
        <p:spPr>
          <a:xfrm>
            <a:off x="1684206" y="1487942"/>
            <a:ext cx="7704000" cy="360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80975" indent="-180975">
              <a:buFont typeface="Arial" panose="020B0604020202020204" pitchFamily="34" charset="0"/>
              <a:buChar char="•"/>
            </a:pPr>
            <a:r>
              <a:rPr kumimoji="1" lang="en-US" altLang="ja-JP" sz="1050">
                <a:solidFill>
                  <a:schemeClr val="tx2"/>
                </a:solidFill>
              </a:rPr>
              <a:t>XXX</a:t>
            </a:r>
            <a:endParaRPr kumimoji="1" lang="ja-JP" altLang="en-US" sz="1050">
              <a:solidFill>
                <a:schemeClr val="tx2"/>
              </a:solidFill>
            </a:endParaRPr>
          </a:p>
        </p:txBody>
      </p:sp>
      <p:sp>
        <p:nvSpPr>
          <p:cNvPr id="26" name="正方形/長方形 25">
            <a:extLst>
              <a:ext uri="{FF2B5EF4-FFF2-40B4-BE49-F238E27FC236}">
                <a16:creationId xmlns:a16="http://schemas.microsoft.com/office/drawing/2014/main" id="{F3A14FC9-DACD-ADA1-7736-4438AE236283}"/>
              </a:ext>
            </a:extLst>
          </p:cNvPr>
          <p:cNvSpPr/>
          <p:nvPr/>
        </p:nvSpPr>
        <p:spPr>
          <a:xfrm>
            <a:off x="513890" y="1487942"/>
            <a:ext cx="1108800" cy="3600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申請者名</a:t>
            </a:r>
          </a:p>
        </p:txBody>
      </p:sp>
      <p:sp>
        <p:nvSpPr>
          <p:cNvPr id="18" name="正方形/長方形 17">
            <a:extLst>
              <a:ext uri="{FF2B5EF4-FFF2-40B4-BE49-F238E27FC236}">
                <a16:creationId xmlns:a16="http://schemas.microsoft.com/office/drawing/2014/main" id="{97FEB439-ECA0-2A8B-083B-AA50C22EE09F}"/>
              </a:ext>
            </a:extLst>
          </p:cNvPr>
          <p:cNvSpPr/>
          <p:nvPr/>
        </p:nvSpPr>
        <p:spPr>
          <a:xfrm>
            <a:off x="1684207" y="3357551"/>
            <a:ext cx="7704000" cy="36153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① 情報通信 ② エネルギー　③ 交通　④ 都市基盤　⑤ 医療　⑥ 介護ヘルスケア　⑦ 農業・食品　⑧ 廃棄物処理　⑨ デジタル・プラットフォーム　⑩ その他</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6FF71FC8-618D-70B3-EC21-02A3732F88CA}"/>
              </a:ext>
            </a:extLst>
          </p:cNvPr>
          <p:cNvSpPr/>
          <p:nvPr/>
        </p:nvSpPr>
        <p:spPr>
          <a:xfrm>
            <a:off x="513890" y="3359085"/>
            <a:ext cx="1108800" cy="3600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lang="ja-JP" altLang="en-US" sz="1200" b="1">
                <a:solidFill>
                  <a:schemeClr val="tx2"/>
                </a:solidFill>
                <a:latin typeface="Meiryo UI" panose="020B0604030504040204" pitchFamily="50" charset="-128"/>
                <a:ea typeface="Meiryo UI" panose="020B0604030504040204" pitchFamily="50" charset="-128"/>
              </a:rPr>
              <a:t>事業分野</a:t>
            </a:r>
            <a:endParaRPr kumimoji="1" lang="ja-JP" altLang="en-US" sz="1200" b="1">
              <a:solidFill>
                <a:schemeClr val="tx2"/>
              </a:solidFill>
              <a:latin typeface="Meiryo UI" panose="020B0604030504040204" pitchFamily="50" charset="-128"/>
              <a:ea typeface="Meiryo UI" panose="020B0604030504040204" pitchFamily="50" charset="-128"/>
            </a:endParaRPr>
          </a:p>
        </p:txBody>
      </p:sp>
      <p:cxnSp>
        <p:nvCxnSpPr>
          <p:cNvPr id="21" name="直線コネクタ 20">
            <a:extLst>
              <a:ext uri="{FF2B5EF4-FFF2-40B4-BE49-F238E27FC236}">
                <a16:creationId xmlns:a16="http://schemas.microsoft.com/office/drawing/2014/main" id="{D1EAAE0B-E829-E1A8-6F26-84C30879752A}"/>
              </a:ext>
            </a:extLst>
          </p:cNvPr>
          <p:cNvCxnSpPr>
            <a:cxnSpLocks/>
          </p:cNvCxnSpPr>
          <p:nvPr/>
        </p:nvCxnSpPr>
        <p:spPr>
          <a:xfrm flipH="1">
            <a:off x="1684207" y="3759395"/>
            <a:ext cx="7704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7" name="正方形/長方形 16">
            <a:extLst>
              <a:ext uri="{FF2B5EF4-FFF2-40B4-BE49-F238E27FC236}">
                <a16:creationId xmlns:a16="http://schemas.microsoft.com/office/drawing/2014/main" id="{9FA0E3B0-3940-745D-9A2F-7C6F343E5666}"/>
              </a:ext>
            </a:extLst>
          </p:cNvPr>
          <p:cNvSpPr/>
          <p:nvPr/>
        </p:nvSpPr>
        <p:spPr>
          <a:xfrm>
            <a:off x="1684207" y="3799705"/>
            <a:ext cx="1746000" cy="33004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kumimoji="1" lang="en-US" altLang="ja-JP" sz="1200">
                <a:solidFill>
                  <a:schemeClr val="tx2"/>
                </a:solidFill>
                <a:latin typeface="Meiryo UI" panose="020B0604030504040204" pitchFamily="50" charset="-128"/>
                <a:ea typeface="Meiryo UI" panose="020B0604030504040204" pitchFamily="50" charset="-128"/>
              </a:rPr>
              <a:t>xxx</a:t>
            </a:r>
            <a:r>
              <a:rPr kumimoji="1" lang="ja-JP" altLang="en-US" sz="1200">
                <a:solidFill>
                  <a:schemeClr val="tx2"/>
                </a:solidFill>
                <a:latin typeface="Meiryo UI" panose="020B0604030504040204" pitchFamily="50" charset="-128"/>
                <a:ea typeface="Meiryo UI" panose="020B0604030504040204" pitchFamily="50" charset="-128"/>
              </a:rPr>
              <a:t>円</a:t>
            </a:r>
          </a:p>
        </p:txBody>
      </p:sp>
      <p:sp>
        <p:nvSpPr>
          <p:cNvPr id="22" name="正方形/長方形 21">
            <a:extLst>
              <a:ext uri="{FF2B5EF4-FFF2-40B4-BE49-F238E27FC236}">
                <a16:creationId xmlns:a16="http://schemas.microsoft.com/office/drawing/2014/main" id="{52922063-CA67-B4F2-E735-3AE3C0E4F137}"/>
              </a:ext>
            </a:extLst>
          </p:cNvPr>
          <p:cNvSpPr/>
          <p:nvPr/>
        </p:nvSpPr>
        <p:spPr>
          <a:xfrm>
            <a:off x="513890" y="3799705"/>
            <a:ext cx="1108800" cy="33004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補助対象経費</a:t>
            </a:r>
          </a:p>
        </p:txBody>
      </p:sp>
      <p:sp>
        <p:nvSpPr>
          <p:cNvPr id="23" name="正方形/長方形 22">
            <a:extLst>
              <a:ext uri="{FF2B5EF4-FFF2-40B4-BE49-F238E27FC236}">
                <a16:creationId xmlns:a16="http://schemas.microsoft.com/office/drawing/2014/main" id="{1114C84D-1022-CCBA-C90D-056F8E832D11}"/>
              </a:ext>
            </a:extLst>
          </p:cNvPr>
          <p:cNvSpPr/>
          <p:nvPr/>
        </p:nvSpPr>
        <p:spPr>
          <a:xfrm>
            <a:off x="4663207" y="3799705"/>
            <a:ext cx="1746000" cy="33004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kumimoji="1" lang="ja-JP" altLang="en-US" sz="1200">
                <a:solidFill>
                  <a:schemeClr val="tx2"/>
                </a:solidFill>
                <a:latin typeface="Meiryo UI" panose="020B0604030504040204" pitchFamily="50" charset="-128"/>
                <a:ea typeface="Meiryo UI" panose="020B0604030504040204" pitchFamily="50" charset="-128"/>
              </a:rPr>
              <a:t>１</a:t>
            </a:r>
            <a:r>
              <a:rPr kumimoji="1" lang="en-US" altLang="ja-JP" sz="1200">
                <a:solidFill>
                  <a:schemeClr val="tx2"/>
                </a:solidFill>
                <a:latin typeface="Meiryo UI" panose="020B0604030504040204" pitchFamily="50" charset="-128"/>
                <a:ea typeface="Meiryo UI" panose="020B0604030504040204" pitchFamily="50" charset="-128"/>
              </a:rPr>
              <a:t>/2</a:t>
            </a:r>
            <a:r>
              <a:rPr kumimoji="1" lang="ja-JP" altLang="en-US" sz="1200">
                <a:solidFill>
                  <a:schemeClr val="tx2"/>
                </a:solidFill>
                <a:latin typeface="Meiryo UI" panose="020B0604030504040204" pitchFamily="50" charset="-128"/>
                <a:ea typeface="Meiryo UI" panose="020B0604030504040204" pitchFamily="50" charset="-128"/>
              </a:rPr>
              <a:t>以内</a:t>
            </a:r>
            <a:r>
              <a:rPr kumimoji="1" lang="en-US" altLang="ja-JP" sz="1200">
                <a:solidFill>
                  <a:schemeClr val="tx2"/>
                </a:solidFill>
                <a:latin typeface="Meiryo UI" panose="020B0604030504040204" pitchFamily="50" charset="-128"/>
                <a:ea typeface="Meiryo UI" panose="020B0604030504040204" pitchFamily="50" charset="-128"/>
              </a:rPr>
              <a:t> or </a:t>
            </a:r>
            <a:r>
              <a:rPr kumimoji="1" lang="ja-JP" altLang="en-US" sz="1200">
                <a:solidFill>
                  <a:schemeClr val="tx2"/>
                </a:solidFill>
                <a:latin typeface="Meiryo UI" panose="020B0604030504040204" pitchFamily="50" charset="-128"/>
                <a:ea typeface="Meiryo UI" panose="020B0604030504040204" pitchFamily="50" charset="-128"/>
              </a:rPr>
              <a:t>２</a:t>
            </a:r>
            <a:r>
              <a:rPr kumimoji="1" lang="en-US" altLang="ja-JP" sz="1200">
                <a:solidFill>
                  <a:schemeClr val="tx2"/>
                </a:solidFill>
                <a:latin typeface="Meiryo UI" panose="020B0604030504040204" pitchFamily="50" charset="-128"/>
                <a:ea typeface="Meiryo UI" panose="020B0604030504040204" pitchFamily="50" charset="-128"/>
              </a:rPr>
              <a:t>/3</a:t>
            </a:r>
            <a:r>
              <a:rPr kumimoji="1" lang="ja-JP" altLang="en-US" sz="1200">
                <a:solidFill>
                  <a:schemeClr val="tx2"/>
                </a:solidFill>
                <a:latin typeface="Meiryo UI" panose="020B0604030504040204" pitchFamily="50" charset="-128"/>
                <a:ea typeface="Meiryo UI" panose="020B0604030504040204" pitchFamily="50" charset="-128"/>
              </a:rPr>
              <a:t>以内</a:t>
            </a:r>
          </a:p>
        </p:txBody>
      </p:sp>
      <p:sp>
        <p:nvSpPr>
          <p:cNvPr id="32" name="正方形/長方形 31">
            <a:extLst>
              <a:ext uri="{FF2B5EF4-FFF2-40B4-BE49-F238E27FC236}">
                <a16:creationId xmlns:a16="http://schemas.microsoft.com/office/drawing/2014/main" id="{1DA894D7-C2C0-1549-97A6-317D21D767D5}"/>
              </a:ext>
            </a:extLst>
          </p:cNvPr>
          <p:cNvSpPr/>
          <p:nvPr/>
        </p:nvSpPr>
        <p:spPr>
          <a:xfrm>
            <a:off x="3492307" y="3799705"/>
            <a:ext cx="1108800" cy="33004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補助率</a:t>
            </a:r>
          </a:p>
        </p:txBody>
      </p:sp>
      <p:sp>
        <p:nvSpPr>
          <p:cNvPr id="33" name="正方形/長方形 32">
            <a:extLst>
              <a:ext uri="{FF2B5EF4-FFF2-40B4-BE49-F238E27FC236}">
                <a16:creationId xmlns:a16="http://schemas.microsoft.com/office/drawing/2014/main" id="{3FEA7348-0BBC-7536-3CF4-AC199AD3D245}"/>
              </a:ext>
            </a:extLst>
          </p:cNvPr>
          <p:cNvSpPr/>
          <p:nvPr/>
        </p:nvSpPr>
        <p:spPr>
          <a:xfrm>
            <a:off x="7642206" y="3799705"/>
            <a:ext cx="1746000" cy="33004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lgn="ctr"/>
            <a:r>
              <a:rPr kumimoji="1" lang="en-US" altLang="ja-JP" sz="1200">
                <a:solidFill>
                  <a:schemeClr val="tx2"/>
                </a:solidFill>
                <a:latin typeface="Meiryo UI" panose="020B0604030504040204" pitchFamily="50" charset="-128"/>
                <a:ea typeface="Meiryo UI" panose="020B0604030504040204" pitchFamily="50" charset="-128"/>
              </a:rPr>
              <a:t>xxx</a:t>
            </a:r>
            <a:r>
              <a:rPr kumimoji="1" lang="ja-JP" altLang="en-US" sz="1200">
                <a:solidFill>
                  <a:schemeClr val="tx2"/>
                </a:solidFill>
                <a:latin typeface="Meiryo UI" panose="020B0604030504040204" pitchFamily="50" charset="-128"/>
                <a:ea typeface="Meiryo UI" panose="020B0604030504040204" pitchFamily="50" charset="-128"/>
              </a:rPr>
              <a:t>円</a:t>
            </a:r>
          </a:p>
        </p:txBody>
      </p:sp>
      <p:sp>
        <p:nvSpPr>
          <p:cNvPr id="34" name="正方形/長方形 33">
            <a:extLst>
              <a:ext uri="{FF2B5EF4-FFF2-40B4-BE49-F238E27FC236}">
                <a16:creationId xmlns:a16="http://schemas.microsoft.com/office/drawing/2014/main" id="{E03E1C06-04AA-B535-FF3C-C405E190B80B}"/>
              </a:ext>
            </a:extLst>
          </p:cNvPr>
          <p:cNvSpPr/>
          <p:nvPr/>
        </p:nvSpPr>
        <p:spPr>
          <a:xfrm>
            <a:off x="6471307" y="3799705"/>
            <a:ext cx="1108800" cy="33004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補助金申請額</a:t>
            </a:r>
          </a:p>
        </p:txBody>
      </p:sp>
      <p:cxnSp>
        <p:nvCxnSpPr>
          <p:cNvPr id="35" name="直線コネクタ 34">
            <a:extLst>
              <a:ext uri="{FF2B5EF4-FFF2-40B4-BE49-F238E27FC236}">
                <a16:creationId xmlns:a16="http://schemas.microsoft.com/office/drawing/2014/main" id="{B576C6A3-10E7-8560-A682-AE5BFD9E8198}"/>
              </a:ext>
            </a:extLst>
          </p:cNvPr>
          <p:cNvCxnSpPr>
            <a:cxnSpLocks/>
          </p:cNvCxnSpPr>
          <p:nvPr/>
        </p:nvCxnSpPr>
        <p:spPr>
          <a:xfrm flipH="1">
            <a:off x="1716845" y="4169018"/>
            <a:ext cx="7704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6" name="正方形/長方形 35">
            <a:extLst>
              <a:ext uri="{FF2B5EF4-FFF2-40B4-BE49-F238E27FC236}">
                <a16:creationId xmlns:a16="http://schemas.microsoft.com/office/drawing/2014/main" id="{D282438A-7E6C-E02C-4492-9D104A34F99F}"/>
              </a:ext>
            </a:extLst>
          </p:cNvPr>
          <p:cNvSpPr/>
          <p:nvPr/>
        </p:nvSpPr>
        <p:spPr>
          <a:xfrm>
            <a:off x="1684206" y="1928562"/>
            <a:ext cx="7704000" cy="360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80975" indent="-180975">
              <a:buFont typeface="Arial" panose="020B0604020202020204" pitchFamily="34" charset="0"/>
              <a:buChar char="•"/>
            </a:pPr>
            <a:r>
              <a:rPr kumimoji="1" lang="en-US" altLang="ja-JP" sz="1050">
                <a:solidFill>
                  <a:schemeClr val="tx2"/>
                </a:solidFill>
              </a:rPr>
              <a:t>FS</a:t>
            </a:r>
            <a:r>
              <a:rPr kumimoji="1" lang="ja-JP" altLang="en-US" sz="1050">
                <a:solidFill>
                  <a:schemeClr val="tx2"/>
                </a:solidFill>
              </a:rPr>
              <a:t>実証事業</a:t>
            </a:r>
          </a:p>
        </p:txBody>
      </p:sp>
      <p:sp>
        <p:nvSpPr>
          <p:cNvPr id="37" name="正方形/長方形 36">
            <a:extLst>
              <a:ext uri="{FF2B5EF4-FFF2-40B4-BE49-F238E27FC236}">
                <a16:creationId xmlns:a16="http://schemas.microsoft.com/office/drawing/2014/main" id="{F50B14A7-5242-3281-7572-A06EDBAC0F9B}"/>
              </a:ext>
            </a:extLst>
          </p:cNvPr>
          <p:cNvSpPr/>
          <p:nvPr/>
        </p:nvSpPr>
        <p:spPr>
          <a:xfrm>
            <a:off x="513889" y="1928562"/>
            <a:ext cx="1108800" cy="3600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事業形態</a:t>
            </a:r>
          </a:p>
        </p:txBody>
      </p:sp>
      <p:cxnSp>
        <p:nvCxnSpPr>
          <p:cNvPr id="39" name="直線コネクタ 38">
            <a:extLst>
              <a:ext uri="{FF2B5EF4-FFF2-40B4-BE49-F238E27FC236}">
                <a16:creationId xmlns:a16="http://schemas.microsoft.com/office/drawing/2014/main" id="{C10D4483-EC01-FABC-83E6-2B83D6DEF89D}"/>
              </a:ext>
            </a:extLst>
          </p:cNvPr>
          <p:cNvCxnSpPr>
            <a:cxnSpLocks/>
          </p:cNvCxnSpPr>
          <p:nvPr/>
        </p:nvCxnSpPr>
        <p:spPr>
          <a:xfrm flipH="1">
            <a:off x="1684207" y="2328872"/>
            <a:ext cx="7704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8" name="正方形/長方形 57">
            <a:extLst>
              <a:ext uri="{FF2B5EF4-FFF2-40B4-BE49-F238E27FC236}">
                <a16:creationId xmlns:a16="http://schemas.microsoft.com/office/drawing/2014/main" id="{1A4851A0-8A21-2ED6-B474-E7B122C0D721}"/>
              </a:ext>
            </a:extLst>
          </p:cNvPr>
          <p:cNvSpPr/>
          <p:nvPr/>
        </p:nvSpPr>
        <p:spPr>
          <a:xfrm>
            <a:off x="1678212" y="4210367"/>
            <a:ext cx="1108800" cy="522000"/>
          </a:xfrm>
          <a:prstGeom prst="rect">
            <a:avLst/>
          </a:prstGeom>
          <a:solidFill>
            <a:schemeClr val="accent3">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目的</a:t>
            </a:r>
          </a:p>
        </p:txBody>
      </p:sp>
      <p:sp>
        <p:nvSpPr>
          <p:cNvPr id="60" name="正方形/長方形 59">
            <a:extLst>
              <a:ext uri="{FF2B5EF4-FFF2-40B4-BE49-F238E27FC236}">
                <a16:creationId xmlns:a16="http://schemas.microsoft.com/office/drawing/2014/main" id="{B68B67BC-6129-395B-BED9-AEFE05C8686B}"/>
              </a:ext>
            </a:extLst>
          </p:cNvPr>
          <p:cNvSpPr/>
          <p:nvPr/>
        </p:nvSpPr>
        <p:spPr>
          <a:xfrm>
            <a:off x="1678212" y="4796760"/>
            <a:ext cx="1108800" cy="522000"/>
          </a:xfrm>
          <a:prstGeom prst="rect">
            <a:avLst/>
          </a:prstGeom>
          <a:solidFill>
            <a:schemeClr val="accent3">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61" name="正方形/長方形 60">
            <a:extLst>
              <a:ext uri="{FF2B5EF4-FFF2-40B4-BE49-F238E27FC236}">
                <a16:creationId xmlns:a16="http://schemas.microsoft.com/office/drawing/2014/main" id="{F7D72D39-576B-6B86-0AF3-A12D3365BC10}"/>
              </a:ext>
            </a:extLst>
          </p:cNvPr>
          <p:cNvSpPr/>
          <p:nvPr/>
        </p:nvSpPr>
        <p:spPr>
          <a:xfrm>
            <a:off x="1678212" y="5383153"/>
            <a:ext cx="1108800" cy="522000"/>
          </a:xfrm>
          <a:prstGeom prst="rect">
            <a:avLst/>
          </a:prstGeom>
          <a:solidFill>
            <a:schemeClr val="accent3">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実施方法</a:t>
            </a:r>
          </a:p>
        </p:txBody>
      </p:sp>
      <p:sp>
        <p:nvSpPr>
          <p:cNvPr id="62" name="正方形/長方形 61">
            <a:extLst>
              <a:ext uri="{FF2B5EF4-FFF2-40B4-BE49-F238E27FC236}">
                <a16:creationId xmlns:a16="http://schemas.microsoft.com/office/drawing/2014/main" id="{2848033B-0480-B594-437D-BAD9E8F6FF54}"/>
              </a:ext>
            </a:extLst>
          </p:cNvPr>
          <p:cNvSpPr/>
          <p:nvPr/>
        </p:nvSpPr>
        <p:spPr>
          <a:xfrm>
            <a:off x="1678212" y="5969546"/>
            <a:ext cx="1108800" cy="522000"/>
          </a:xfrm>
          <a:prstGeom prst="rect">
            <a:avLst/>
          </a:prstGeom>
          <a:solidFill>
            <a:schemeClr val="accent3">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ウクライナ復興への貢献</a:t>
            </a:r>
          </a:p>
        </p:txBody>
      </p:sp>
      <p:sp>
        <p:nvSpPr>
          <p:cNvPr id="63" name="正方形/長方形 62">
            <a:extLst>
              <a:ext uri="{FF2B5EF4-FFF2-40B4-BE49-F238E27FC236}">
                <a16:creationId xmlns:a16="http://schemas.microsoft.com/office/drawing/2014/main" id="{87F4E743-302D-9E31-BE0C-BE36D4BEC428}"/>
              </a:ext>
            </a:extLst>
          </p:cNvPr>
          <p:cNvSpPr/>
          <p:nvPr/>
        </p:nvSpPr>
        <p:spPr>
          <a:xfrm>
            <a:off x="2787011" y="4796760"/>
            <a:ext cx="6601195" cy="522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C2C9B0F5-96C8-8646-78D4-5BE87EC9220B}"/>
              </a:ext>
            </a:extLst>
          </p:cNvPr>
          <p:cNvSpPr/>
          <p:nvPr/>
        </p:nvSpPr>
        <p:spPr>
          <a:xfrm>
            <a:off x="2787011" y="5383153"/>
            <a:ext cx="6601195" cy="522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75821FCA-D5D3-7998-E62D-BD5CE1000DA5}"/>
              </a:ext>
            </a:extLst>
          </p:cNvPr>
          <p:cNvSpPr/>
          <p:nvPr/>
        </p:nvSpPr>
        <p:spPr>
          <a:xfrm>
            <a:off x="2787011" y="5969546"/>
            <a:ext cx="6601195" cy="522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93C3D440-4992-04CC-C4ED-5DE1D8615F9D}"/>
              </a:ext>
            </a:extLst>
          </p:cNvPr>
          <p:cNvSpPr/>
          <p:nvPr/>
        </p:nvSpPr>
        <p:spPr>
          <a:xfrm>
            <a:off x="8101281" y="-718"/>
            <a:ext cx="1804719"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900" b="1">
                <a:solidFill>
                  <a:srgbClr val="C00000"/>
                </a:solidFill>
                <a:latin typeface="Meiryo UI" panose="020B0604030504040204" pitchFamily="50" charset="-128"/>
                <a:ea typeface="Meiryo UI" panose="020B0604030504040204" pitchFamily="50" charset="-128"/>
              </a:rPr>
              <a:t>本スライドは採択された場合、交付決定後に一般公開の可能性あり</a:t>
            </a:r>
          </a:p>
        </p:txBody>
      </p:sp>
    </p:spTree>
    <p:extLst>
      <p:ext uri="{BB962C8B-B14F-4D97-AF65-F5344CB8AC3E}">
        <p14:creationId xmlns:p14="http://schemas.microsoft.com/office/powerpoint/2010/main" val="7379707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AA507C-AA21-E51D-49E8-CE7260EB20D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D7D46BA-934D-E5C8-A0A4-F045298E4F41}"/>
              </a:ext>
            </a:extLst>
          </p:cNvPr>
          <p:cNvSpPr>
            <a:spLocks noGrp="1"/>
          </p:cNvSpPr>
          <p:nvPr>
            <p:ph type="body" sz="quarter" idx="13"/>
          </p:nvPr>
        </p:nvSpPr>
        <p:spPr/>
        <p:txBody>
          <a:bodyPr/>
          <a:lstStyle/>
          <a:p>
            <a:r>
              <a:rPr kumimoji="1" lang="ja-JP" altLang="en-US"/>
              <a:t>２</a:t>
            </a:r>
            <a:r>
              <a:rPr kumimoji="1" lang="en-US" altLang="ja-JP"/>
              <a:t>. </a:t>
            </a:r>
            <a:r>
              <a:rPr kumimoji="1" lang="ja-JP" altLang="en-US"/>
              <a:t>経営戦略及び補助事業の位置づけ</a:t>
            </a:r>
            <a:endParaRPr kumimoji="1" lang="en-US" altLang="ja-JP"/>
          </a:p>
        </p:txBody>
      </p:sp>
    </p:spTree>
    <p:extLst>
      <p:ext uri="{BB962C8B-B14F-4D97-AF65-F5344CB8AC3E}">
        <p14:creationId xmlns:p14="http://schemas.microsoft.com/office/powerpoint/2010/main" val="203329487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テキスト プレースホルダー 2">
            <a:extLst>
              <a:ext uri="{FF2B5EF4-FFF2-40B4-BE49-F238E27FC236}">
                <a16:creationId xmlns:a16="http://schemas.microsoft.com/office/drawing/2014/main" id="{EB905F6D-2759-9505-6B7F-11B99F848C85}"/>
              </a:ext>
            </a:extLst>
          </p:cNvPr>
          <p:cNvSpPr txBox="1">
            <a:spLocks/>
          </p:cNvSpPr>
          <p:nvPr/>
        </p:nvSpPr>
        <p:spPr>
          <a:xfrm>
            <a:off x="5102509" y="1845252"/>
            <a:ext cx="4291200" cy="4644447"/>
          </a:xfrm>
          <a:prstGeom prst="rect">
            <a:avLst/>
          </a:prstGeom>
          <a:solidFill>
            <a:schemeClr val="accent3">
              <a:lumMod val="20000"/>
              <a:lumOff val="80000"/>
            </a:schemeClr>
          </a:solidFill>
        </p:spPr>
        <p:txBody>
          <a:bodyPr lIns="90000" rIns="90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2" name="テキスト プレースホルダー 1">
            <a:extLst>
              <a:ext uri="{FF2B5EF4-FFF2-40B4-BE49-F238E27FC236}">
                <a16:creationId xmlns:a16="http://schemas.microsoft.com/office/drawing/2014/main" id="{66190DA8-55E9-30F7-B9F3-5A4FB9AC395A}"/>
              </a:ext>
            </a:extLst>
          </p:cNvPr>
          <p:cNvSpPr>
            <a:spLocks noGrp="1"/>
          </p:cNvSpPr>
          <p:nvPr>
            <p:ph type="body" sz="quarter" idx="15"/>
          </p:nvPr>
        </p:nvSpPr>
        <p:spPr/>
        <p:txBody>
          <a:bodyPr/>
          <a:lstStyle/>
          <a:p>
            <a:r>
              <a:rPr kumimoji="1" lang="ja-JP" altLang="en-US"/>
              <a:t>（スライドの内容を簡潔に記載してください）</a:t>
            </a:r>
            <a:endParaRPr kumimoji="1" lang="en-GB"/>
          </a:p>
        </p:txBody>
      </p:sp>
      <p:sp>
        <p:nvSpPr>
          <p:cNvPr id="4" name="テキスト プレースホルダー 3">
            <a:extLst>
              <a:ext uri="{FF2B5EF4-FFF2-40B4-BE49-F238E27FC236}">
                <a16:creationId xmlns:a16="http://schemas.microsoft.com/office/drawing/2014/main" id="{E31355B9-D6F1-D567-C4EA-BDFCA5AB0B3E}"/>
              </a:ext>
            </a:extLst>
          </p:cNvPr>
          <p:cNvSpPr>
            <a:spLocks noGrp="1"/>
          </p:cNvSpPr>
          <p:nvPr>
            <p:ph type="body" sz="quarter" idx="17"/>
          </p:nvPr>
        </p:nvSpPr>
        <p:spPr/>
        <p:txBody>
          <a:bodyPr/>
          <a:lstStyle/>
          <a:p>
            <a:r>
              <a:rPr kumimoji="1" lang="en-US" altLang="ja-JP"/>
              <a:t>2-1. </a:t>
            </a:r>
            <a:r>
              <a:rPr lang="ja-JP" altLang="en-US" sz="1200"/>
              <a:t>長期成長ビジョン及び海外展開戦略</a:t>
            </a:r>
            <a:endParaRPr kumimoji="1" lang="en-GB"/>
          </a:p>
        </p:txBody>
      </p:sp>
      <p:sp>
        <p:nvSpPr>
          <p:cNvPr id="15" name="正方形/長方形 14">
            <a:extLst>
              <a:ext uri="{FF2B5EF4-FFF2-40B4-BE49-F238E27FC236}">
                <a16:creationId xmlns:a16="http://schemas.microsoft.com/office/drawing/2014/main" id="{978E6943-5881-5B1B-87A4-9A8D540074F4}"/>
              </a:ext>
            </a:extLst>
          </p:cNvPr>
          <p:cNvSpPr/>
          <p:nvPr/>
        </p:nvSpPr>
        <p:spPr>
          <a:xfrm>
            <a:off x="5102509" y="1495322"/>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長期成長ビジョンに基づく海外展開戦略</a:t>
            </a:r>
          </a:p>
        </p:txBody>
      </p:sp>
      <p:sp>
        <p:nvSpPr>
          <p:cNvPr id="17" name="正方形/長方形 16">
            <a:extLst>
              <a:ext uri="{FF2B5EF4-FFF2-40B4-BE49-F238E27FC236}">
                <a16:creationId xmlns:a16="http://schemas.microsoft.com/office/drawing/2014/main" id="{36161827-63CB-AE7D-0683-06B44EE37EB7}"/>
              </a:ext>
            </a:extLst>
          </p:cNvPr>
          <p:cNvSpPr/>
          <p:nvPr/>
        </p:nvSpPr>
        <p:spPr>
          <a:xfrm>
            <a:off x="510775" y="1495322"/>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長期成長ビジョン（目指す姿）</a:t>
            </a:r>
          </a:p>
        </p:txBody>
      </p:sp>
      <p:sp>
        <p:nvSpPr>
          <p:cNvPr id="18" name="テキスト プレースホルダー 2">
            <a:extLst>
              <a:ext uri="{FF2B5EF4-FFF2-40B4-BE49-F238E27FC236}">
                <a16:creationId xmlns:a16="http://schemas.microsoft.com/office/drawing/2014/main" id="{81EF9679-776A-A608-0EF7-577D806EC88E}"/>
              </a:ext>
            </a:extLst>
          </p:cNvPr>
          <p:cNvSpPr txBox="1">
            <a:spLocks/>
          </p:cNvSpPr>
          <p:nvPr/>
        </p:nvSpPr>
        <p:spPr>
          <a:xfrm>
            <a:off x="512292" y="1845251"/>
            <a:ext cx="4291197" cy="4644449"/>
          </a:xfrm>
          <a:prstGeom prst="rect">
            <a:avLst/>
          </a:prstGeom>
          <a:solidFill>
            <a:schemeClr val="accent3">
              <a:lumMod val="20000"/>
              <a:lumOff val="80000"/>
            </a:schemeClr>
          </a:solidFill>
        </p:spPr>
        <p:txBody>
          <a:bodyPr lIns="72000" rIns="72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22" name="正方形/長方形 21">
            <a:extLst>
              <a:ext uri="{FF2B5EF4-FFF2-40B4-BE49-F238E27FC236}">
                <a16:creationId xmlns:a16="http://schemas.microsoft.com/office/drawing/2014/main" id="{FAF292CF-99AB-CA74-D763-52D86755188C}"/>
              </a:ext>
            </a:extLst>
          </p:cNvPr>
          <p:cNvSpPr/>
          <p:nvPr/>
        </p:nvSpPr>
        <p:spPr>
          <a:xfrm>
            <a:off x="620465" y="5362678"/>
            <a:ext cx="4074850" cy="1127020"/>
          </a:xfrm>
          <a:prstGeom prst="rect">
            <a:avLst/>
          </a:prstGeom>
          <a:solidFill>
            <a:schemeClr val="bg1"/>
          </a:solidFill>
          <a:ln w="9525" cap="rnd" cmpd="sng" algn="ctr">
            <a:solidFill>
              <a:srgbClr val="00206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spcAft>
                <a:spcPts val="600"/>
              </a:spcAft>
            </a:pPr>
            <a:r>
              <a:rPr kumimoji="1" lang="ja-JP" altLang="en-US" sz="1200" b="1" dirty="0">
                <a:solidFill>
                  <a:schemeClr val="tx2"/>
                </a:solidFill>
                <a:latin typeface="Meiryo UI" panose="020B0604030504040204" pitchFamily="50" charset="-128"/>
                <a:ea typeface="Meiryo UI" panose="020B0604030504040204" pitchFamily="50" charset="-128"/>
              </a:rPr>
              <a:t>長期成長ビジョンに基づく定量目標</a:t>
            </a:r>
            <a:endParaRPr kumimoji="1" lang="en-US" altLang="ja-JP" sz="1200" b="1" dirty="0">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dirty="0">
                <a:solidFill>
                  <a:schemeClr val="tx2"/>
                </a:solidFill>
              </a:rPr>
              <a:t>XXXX</a:t>
            </a:r>
            <a:r>
              <a:rPr kumimoji="1" lang="ja-JP" altLang="en-US" sz="1050" dirty="0">
                <a:solidFill>
                  <a:schemeClr val="tx2"/>
                </a:solidFill>
              </a:rPr>
              <a:t>年までの</a:t>
            </a:r>
            <a:r>
              <a:rPr kumimoji="1" lang="en-US" altLang="ja-JP" sz="1050" dirty="0">
                <a:solidFill>
                  <a:schemeClr val="tx2"/>
                </a:solidFill>
              </a:rPr>
              <a:t>XXX</a:t>
            </a:r>
            <a:r>
              <a:rPr kumimoji="1" lang="ja-JP" altLang="en-US" sz="1050" dirty="0">
                <a:solidFill>
                  <a:schemeClr val="tx2"/>
                </a:solidFill>
              </a:rPr>
              <a:t>部門（または全社）の売上高成長率</a:t>
            </a:r>
            <a:r>
              <a:rPr kumimoji="1" lang="en-US" altLang="ja-JP" sz="1050" dirty="0">
                <a:solidFill>
                  <a:schemeClr val="tx2"/>
                </a:solidFill>
              </a:rPr>
              <a:t>XX.X%</a:t>
            </a:r>
            <a:r>
              <a:rPr kumimoji="1" lang="ja-JP" altLang="en-US" sz="1050" dirty="0">
                <a:solidFill>
                  <a:schemeClr val="tx2"/>
                </a:solidFill>
              </a:rPr>
              <a:t>（</a:t>
            </a:r>
            <a:r>
              <a:rPr kumimoji="1" lang="en-US" altLang="ja-JP" sz="1050" dirty="0">
                <a:solidFill>
                  <a:schemeClr val="tx2"/>
                </a:solidFill>
              </a:rPr>
              <a:t>XXXX</a:t>
            </a:r>
            <a:r>
              <a:rPr kumimoji="1" lang="ja-JP" altLang="en-US" sz="1050" dirty="0">
                <a:solidFill>
                  <a:schemeClr val="tx2"/>
                </a:solidFill>
              </a:rPr>
              <a:t>年度売上比）</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dirty="0">
                <a:solidFill>
                  <a:schemeClr val="tx2"/>
                </a:solidFill>
              </a:rPr>
              <a:t>XXXX</a:t>
            </a:r>
            <a:r>
              <a:rPr kumimoji="1" lang="ja-JP" altLang="en-US" sz="1050" dirty="0">
                <a:solidFill>
                  <a:schemeClr val="tx2"/>
                </a:solidFill>
              </a:rPr>
              <a:t>年までの</a:t>
            </a:r>
            <a:r>
              <a:rPr kumimoji="1" lang="en-US" altLang="ja-JP" sz="1050" dirty="0">
                <a:solidFill>
                  <a:schemeClr val="tx2"/>
                </a:solidFill>
              </a:rPr>
              <a:t>XXXXX</a:t>
            </a:r>
            <a:r>
              <a:rPr kumimoji="1" lang="ja-JP" altLang="en-US" sz="1050" dirty="0">
                <a:solidFill>
                  <a:schemeClr val="tx2"/>
                </a:solidFill>
              </a:rPr>
              <a:t>の営業利益増加量</a:t>
            </a:r>
            <a:r>
              <a:rPr kumimoji="1" lang="en-US" altLang="ja-JP" sz="1050" dirty="0">
                <a:solidFill>
                  <a:schemeClr val="tx2"/>
                </a:solidFill>
              </a:rPr>
              <a:t>XXX</a:t>
            </a:r>
            <a:r>
              <a:rPr kumimoji="1" lang="ja-JP" altLang="en-US" sz="1050" dirty="0">
                <a:solidFill>
                  <a:schemeClr val="tx2"/>
                </a:solidFill>
              </a:rPr>
              <a:t>百万円（</a:t>
            </a:r>
            <a:r>
              <a:rPr kumimoji="1" lang="en-US" altLang="ja-JP" sz="1050" dirty="0">
                <a:solidFill>
                  <a:schemeClr val="tx2"/>
                </a:solidFill>
              </a:rPr>
              <a:t>XXXX</a:t>
            </a:r>
            <a:r>
              <a:rPr kumimoji="1" lang="ja-JP" altLang="en-US" sz="1050" dirty="0">
                <a:solidFill>
                  <a:schemeClr val="tx2"/>
                </a:solidFill>
              </a:rPr>
              <a:t>年度営業利益比）</a:t>
            </a:r>
          </a:p>
        </p:txBody>
      </p:sp>
      <p:cxnSp>
        <p:nvCxnSpPr>
          <p:cNvPr id="7" name="直線コネクタ 6">
            <a:extLst>
              <a:ext uri="{FF2B5EF4-FFF2-40B4-BE49-F238E27FC236}">
                <a16:creationId xmlns:a16="http://schemas.microsoft.com/office/drawing/2014/main" id="{B0ECBA90-08A6-6D3A-E447-A31B330E9D91}"/>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正方形/長方形 11">
            <a:extLst>
              <a:ext uri="{FF2B5EF4-FFF2-40B4-BE49-F238E27FC236}">
                <a16:creationId xmlns:a16="http://schemas.microsoft.com/office/drawing/2014/main" id="{7121D7B4-5BA0-E74B-D7CB-ADE65463ED61}"/>
              </a:ext>
            </a:extLst>
          </p:cNvPr>
          <p:cNvSpPr/>
          <p:nvPr/>
        </p:nvSpPr>
        <p:spPr>
          <a:xfrm>
            <a:off x="5210684" y="5362678"/>
            <a:ext cx="4074850" cy="1127020"/>
          </a:xfrm>
          <a:prstGeom prst="rect">
            <a:avLst/>
          </a:prstGeom>
          <a:solidFill>
            <a:schemeClr val="bg1"/>
          </a:solidFill>
          <a:ln w="9525" cap="rnd" cmpd="sng" algn="ctr">
            <a:solidFill>
              <a:srgbClr val="00206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spcAft>
                <a:spcPts val="600"/>
              </a:spcAft>
            </a:pPr>
            <a:r>
              <a:rPr kumimoji="1" lang="ja-JP" altLang="en-US" sz="1200" b="1">
                <a:solidFill>
                  <a:schemeClr val="tx2"/>
                </a:solidFill>
                <a:latin typeface="Meiryo UI" panose="020B0604030504040204" pitchFamily="50" charset="-128"/>
                <a:ea typeface="Meiryo UI" panose="020B0604030504040204" pitchFamily="50" charset="-128"/>
              </a:rPr>
              <a:t>海外展開に係る定量目標</a:t>
            </a:r>
            <a:endParaRPr kumimoji="1" lang="en-US" altLang="ja-JP" sz="1200" b="1">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年までの海外マーケット全体における売上高成長率</a:t>
            </a:r>
            <a:r>
              <a:rPr kumimoji="1" lang="en-US" altLang="ja-JP" sz="1050">
                <a:solidFill>
                  <a:schemeClr val="tx2"/>
                </a:solidFill>
              </a:rPr>
              <a:t>XX.X%</a:t>
            </a:r>
            <a:r>
              <a:rPr kumimoji="1" lang="ja-JP" altLang="en-US" sz="1050">
                <a:solidFill>
                  <a:schemeClr val="tx2"/>
                </a:solidFill>
              </a:rPr>
              <a:t>（</a:t>
            </a:r>
            <a:r>
              <a:rPr kumimoji="1" lang="en-US" altLang="ja-JP" sz="1050">
                <a:solidFill>
                  <a:schemeClr val="tx2"/>
                </a:solidFill>
              </a:rPr>
              <a:t>XXXX</a:t>
            </a:r>
            <a:r>
              <a:rPr kumimoji="1" lang="ja-JP" altLang="en-US" sz="1050">
                <a:solidFill>
                  <a:schemeClr val="tx2"/>
                </a:solidFill>
              </a:rPr>
              <a:t>年度売上比）</a:t>
            </a:r>
            <a:endParaRPr kumimoji="1" lang="en-US" altLang="ja-JP" sz="1050">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年までの海外マーケット全体における営業利益増加量</a:t>
            </a:r>
            <a:r>
              <a:rPr kumimoji="1" lang="en-US" altLang="ja-JP" sz="1050">
                <a:solidFill>
                  <a:schemeClr val="tx2"/>
                </a:solidFill>
              </a:rPr>
              <a:t>XXX</a:t>
            </a:r>
            <a:r>
              <a:rPr kumimoji="1" lang="ja-JP" altLang="en-US" sz="1050">
                <a:solidFill>
                  <a:schemeClr val="tx2"/>
                </a:solidFill>
              </a:rPr>
              <a:t>百万円（</a:t>
            </a:r>
            <a:r>
              <a:rPr kumimoji="1" lang="en-US" altLang="ja-JP" sz="1050">
                <a:solidFill>
                  <a:schemeClr val="tx2"/>
                </a:solidFill>
              </a:rPr>
              <a:t>XXXX</a:t>
            </a:r>
            <a:r>
              <a:rPr kumimoji="1" lang="ja-JP" altLang="en-US" sz="1050">
                <a:solidFill>
                  <a:schemeClr val="tx2"/>
                </a:solidFill>
              </a:rPr>
              <a:t>年度営業利益比）</a:t>
            </a:r>
          </a:p>
        </p:txBody>
      </p:sp>
      <p:grpSp>
        <p:nvGrpSpPr>
          <p:cNvPr id="14" name="グループ化 13">
            <a:extLst>
              <a:ext uri="{FF2B5EF4-FFF2-40B4-BE49-F238E27FC236}">
                <a16:creationId xmlns:a16="http://schemas.microsoft.com/office/drawing/2014/main" id="{E3350200-B879-03DA-D8D7-8DF34D8E195B}"/>
              </a:ext>
            </a:extLst>
          </p:cNvPr>
          <p:cNvGrpSpPr/>
          <p:nvPr/>
        </p:nvGrpSpPr>
        <p:grpSpPr>
          <a:xfrm>
            <a:off x="512779" y="5949"/>
            <a:ext cx="6320145" cy="216000"/>
            <a:chOff x="512779" y="5949"/>
            <a:chExt cx="6320145" cy="216000"/>
          </a:xfrm>
        </p:grpSpPr>
        <p:sp>
          <p:nvSpPr>
            <p:cNvPr id="16" name="正方形/長方形 15">
              <a:extLst>
                <a:ext uri="{FF2B5EF4-FFF2-40B4-BE49-F238E27FC236}">
                  <a16:creationId xmlns:a16="http://schemas.microsoft.com/office/drawing/2014/main" id="{05525078-2698-D587-67EE-3625C398955B}"/>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20" name="正方形/長方形 19">
              <a:extLst>
                <a:ext uri="{FF2B5EF4-FFF2-40B4-BE49-F238E27FC236}">
                  <a16:creationId xmlns:a16="http://schemas.microsoft.com/office/drawing/2014/main" id="{8C3DB1EF-E2C6-C6DE-8B5D-64482740520C}"/>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21" name="正方形/長方形 20">
              <a:extLst>
                <a:ext uri="{FF2B5EF4-FFF2-40B4-BE49-F238E27FC236}">
                  <a16:creationId xmlns:a16="http://schemas.microsoft.com/office/drawing/2014/main" id="{E80FA194-01C2-6CB1-4A2C-90D3A28A23E8}"/>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A50ED8A4-C1D3-8CCB-569D-2829F39D96F4}"/>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B65F8D12-C808-7FD0-523E-11193669565C}"/>
                </a:ext>
              </a:extLst>
            </p:cNvPr>
            <p:cNvSpPr/>
            <p:nvPr/>
          </p:nvSpPr>
          <p:spPr>
            <a:xfrm>
              <a:off x="2113455"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D425E5AE-DD92-679B-D224-7B492057EBDE}"/>
                </a:ext>
              </a:extLst>
            </p:cNvPr>
            <p:cNvSpPr/>
            <p:nvPr/>
          </p:nvSpPr>
          <p:spPr>
            <a:xfrm>
              <a:off x="2429474" y="5949"/>
              <a:ext cx="295200" cy="216000"/>
            </a:xfrm>
            <a:prstGeom prst="rect">
              <a:avLst/>
            </a:prstGeom>
            <a:solidFill>
              <a:srgbClr val="1493D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A5AC3073-9884-4DB2-9BE1-6DB753E6524E}"/>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E01E7C47-2DE3-382A-7608-594C728ECAD3}"/>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91ABA997-86BD-D37C-D785-7F34563F6C6D}"/>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5EBF9C1F-35D9-7126-16DB-86235314945A}"/>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0" name="正方形/長方形 29">
              <a:extLst>
                <a:ext uri="{FF2B5EF4-FFF2-40B4-BE49-F238E27FC236}">
                  <a16:creationId xmlns:a16="http://schemas.microsoft.com/office/drawing/2014/main" id="{CC0EA0AB-0BF0-8E5C-C544-106F5988C670}"/>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FA77F780-0384-2A3E-54D1-F85A7F037201}"/>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43D962B4-1291-8863-A076-46D26AF36B44}"/>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8AA268B6-684A-F22B-A5D6-106608AA2ADD}"/>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42EF6313-2873-C09E-F33C-1A0AB886323E}"/>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ECE91A00-3161-A5DD-89F9-6220B2202ED6}"/>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92733637-2A56-A84D-F7C3-A038BFDEE35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4AF0E5E1-9653-4203-E794-FCACCD39AEE3}"/>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63B4ECC6-F527-0E18-9D3B-0E9256BE494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40784450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A3935E9-0DE8-4E43-6A8D-F7D046765E33}"/>
            </a:ext>
          </a:extLst>
        </p:cNvPr>
        <p:cNvGrpSpPr/>
        <p:nvPr/>
      </p:nvGrpSpPr>
      <p:grpSpPr>
        <a:xfrm>
          <a:off x="0" y="0"/>
          <a:ext cx="0" cy="0"/>
          <a:chOff x="0" y="0"/>
          <a:chExt cx="0" cy="0"/>
        </a:xfrm>
      </p:grpSpPr>
      <p:sp>
        <p:nvSpPr>
          <p:cNvPr id="4" name="テキスト プレースホルダー 3">
            <a:extLst>
              <a:ext uri="{FF2B5EF4-FFF2-40B4-BE49-F238E27FC236}">
                <a16:creationId xmlns:a16="http://schemas.microsoft.com/office/drawing/2014/main" id="{7587D531-3160-C3F9-84BB-0FE3A3C65045}"/>
              </a:ext>
            </a:extLst>
          </p:cNvPr>
          <p:cNvSpPr>
            <a:spLocks noGrp="1"/>
          </p:cNvSpPr>
          <p:nvPr>
            <p:ph type="body" sz="quarter" idx="17"/>
          </p:nvPr>
        </p:nvSpPr>
        <p:spPr/>
        <p:txBody>
          <a:bodyPr/>
          <a:lstStyle/>
          <a:p>
            <a:r>
              <a:rPr kumimoji="1" lang="en-GB"/>
              <a:t>2-2. </a:t>
            </a:r>
            <a:r>
              <a:rPr kumimoji="1" lang="ja-JP" altLang="en-US"/>
              <a:t>経営戦略における補助事業の位置づけ</a:t>
            </a:r>
            <a:endParaRPr kumimoji="1" lang="en-GB"/>
          </a:p>
        </p:txBody>
      </p:sp>
      <p:sp>
        <p:nvSpPr>
          <p:cNvPr id="36" name="正方形/長方形 35">
            <a:extLst>
              <a:ext uri="{FF2B5EF4-FFF2-40B4-BE49-F238E27FC236}">
                <a16:creationId xmlns:a16="http://schemas.microsoft.com/office/drawing/2014/main" id="{78327292-B504-D386-9B46-3EC7BDAC02CD}"/>
              </a:ext>
            </a:extLst>
          </p:cNvPr>
          <p:cNvSpPr/>
          <p:nvPr/>
        </p:nvSpPr>
        <p:spPr>
          <a:xfrm>
            <a:off x="510776" y="1495761"/>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経営戦略における補助事業の位置づけ</a:t>
            </a:r>
          </a:p>
        </p:txBody>
      </p:sp>
      <p:sp>
        <p:nvSpPr>
          <p:cNvPr id="37" name="テキスト プレースホルダー 2">
            <a:extLst>
              <a:ext uri="{FF2B5EF4-FFF2-40B4-BE49-F238E27FC236}">
                <a16:creationId xmlns:a16="http://schemas.microsoft.com/office/drawing/2014/main" id="{2D9DC3F9-172F-5411-21C8-28F757CC57F0}"/>
              </a:ext>
            </a:extLst>
          </p:cNvPr>
          <p:cNvSpPr txBox="1">
            <a:spLocks/>
          </p:cNvSpPr>
          <p:nvPr/>
        </p:nvSpPr>
        <p:spPr>
          <a:xfrm>
            <a:off x="512291" y="1845690"/>
            <a:ext cx="8891587" cy="60407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46" name="テキスト プレースホルダー 1">
            <a:extLst>
              <a:ext uri="{FF2B5EF4-FFF2-40B4-BE49-F238E27FC236}">
                <a16:creationId xmlns:a16="http://schemas.microsoft.com/office/drawing/2014/main" id="{DF97F1BA-624E-076E-286C-FAF86F92D207}"/>
              </a:ext>
            </a:extLst>
          </p:cNvPr>
          <p:cNvSpPr>
            <a:spLocks noGrp="1"/>
          </p:cNvSpPr>
          <p:nvPr>
            <p:ph type="body" sz="quarter" idx="15"/>
          </p:nvPr>
        </p:nvSpPr>
        <p:spPr>
          <a:xfrm>
            <a:off x="512291" y="511472"/>
            <a:ext cx="8891587" cy="604071"/>
          </a:xfrm>
        </p:spPr>
        <p:txBody>
          <a:bodyPr/>
          <a:lstStyle/>
          <a:p>
            <a:r>
              <a:rPr kumimoji="1" lang="ja-JP" altLang="en-US"/>
              <a:t>（スライドの内容を簡潔に記載してください）</a:t>
            </a:r>
            <a:endParaRPr kumimoji="1" lang="en-GB" altLang="ja-JP"/>
          </a:p>
        </p:txBody>
      </p:sp>
      <p:grpSp>
        <p:nvGrpSpPr>
          <p:cNvPr id="40" name="グループ化 39">
            <a:extLst>
              <a:ext uri="{FF2B5EF4-FFF2-40B4-BE49-F238E27FC236}">
                <a16:creationId xmlns:a16="http://schemas.microsoft.com/office/drawing/2014/main" id="{2CCCBD24-E037-8FE4-771D-90533CC20D62}"/>
              </a:ext>
            </a:extLst>
          </p:cNvPr>
          <p:cNvGrpSpPr/>
          <p:nvPr/>
        </p:nvGrpSpPr>
        <p:grpSpPr>
          <a:xfrm>
            <a:off x="5039044" y="1946575"/>
            <a:ext cx="4338721" cy="324000"/>
            <a:chOff x="521913" y="3008555"/>
            <a:chExt cx="1865978" cy="324000"/>
          </a:xfrm>
        </p:grpSpPr>
        <p:sp>
          <p:nvSpPr>
            <p:cNvPr id="47" name="TextBox 11">
              <a:extLst>
                <a:ext uri="{FF2B5EF4-FFF2-40B4-BE49-F238E27FC236}">
                  <a16:creationId xmlns:a16="http://schemas.microsoft.com/office/drawing/2014/main" id="{C2214545-3C95-0183-67B0-9E1708160FF7}"/>
                </a:ext>
              </a:extLst>
            </p:cNvPr>
            <p:cNvSpPr txBox="1"/>
            <p:nvPr/>
          </p:nvSpPr>
          <p:spPr>
            <a:xfrm>
              <a:off x="521913" y="3008555"/>
              <a:ext cx="1865978" cy="32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defTabSz="742950"/>
              <a:r>
                <a:rPr kumimoji="1" lang="ja-JP" altLang="en-US" sz="1200">
                  <a:solidFill>
                    <a:schemeClr val="tx2"/>
                  </a:solidFill>
                  <a:latin typeface="Meiryo UI" panose="020B0604030504040204" pitchFamily="50" charset="-128"/>
                  <a:ea typeface="Meiryo UI" panose="020B0604030504040204" pitchFamily="50" charset="-128"/>
                </a:rPr>
                <a:t>商業化時点での想定事業ポートフォリオ（商業化想定：</a:t>
              </a:r>
              <a:r>
                <a:rPr kumimoji="1" lang="en-US" altLang="ja-JP" sz="1200">
                  <a:solidFill>
                    <a:schemeClr val="tx2"/>
                  </a:solidFill>
                  <a:latin typeface="Meiryo UI" panose="020B0604030504040204" pitchFamily="50" charset="-128"/>
                  <a:ea typeface="Meiryo UI" panose="020B0604030504040204" pitchFamily="50" charset="-128"/>
                </a:rPr>
                <a:t>XXXX</a:t>
              </a:r>
              <a:r>
                <a:rPr kumimoji="1" lang="ja-JP" altLang="en-US" sz="1200">
                  <a:solidFill>
                    <a:schemeClr val="tx2"/>
                  </a:solidFill>
                  <a:latin typeface="Meiryo UI" panose="020B0604030504040204" pitchFamily="50" charset="-128"/>
                  <a:ea typeface="Meiryo UI" panose="020B0604030504040204" pitchFamily="50" charset="-128"/>
                </a:rPr>
                <a:t>年）</a:t>
              </a:r>
              <a:endParaRPr kumimoji="1" lang="en-US" altLang="ja-JP" sz="1200">
                <a:solidFill>
                  <a:schemeClr val="tx2"/>
                </a:solidFill>
                <a:latin typeface="Meiryo UI" panose="020B0604030504040204" pitchFamily="50" charset="-128"/>
                <a:ea typeface="Meiryo UI" panose="020B0604030504040204" pitchFamily="50" charset="-128"/>
              </a:endParaRPr>
            </a:p>
          </p:txBody>
        </p:sp>
        <p:cxnSp>
          <p:nvCxnSpPr>
            <p:cNvPr id="48" name="Straight Connector 10">
              <a:extLst>
                <a:ext uri="{FF2B5EF4-FFF2-40B4-BE49-F238E27FC236}">
                  <a16:creationId xmlns:a16="http://schemas.microsoft.com/office/drawing/2014/main" id="{907A582B-7CD8-085F-50EE-7D921057BA77}"/>
                </a:ext>
              </a:extLst>
            </p:cNvPr>
            <p:cNvCxnSpPr>
              <a:cxnSpLocks/>
            </p:cNvCxnSpPr>
            <p:nvPr/>
          </p:nvCxnSpPr>
          <p:spPr>
            <a:xfrm>
              <a:off x="521913" y="3313683"/>
              <a:ext cx="176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9" name="グループ化 48">
            <a:extLst>
              <a:ext uri="{FF2B5EF4-FFF2-40B4-BE49-F238E27FC236}">
                <a16:creationId xmlns:a16="http://schemas.microsoft.com/office/drawing/2014/main" id="{5EA35D6E-1277-EE91-EE2A-368115321807}"/>
              </a:ext>
            </a:extLst>
          </p:cNvPr>
          <p:cNvGrpSpPr/>
          <p:nvPr/>
        </p:nvGrpSpPr>
        <p:grpSpPr>
          <a:xfrm>
            <a:off x="5026322" y="2306319"/>
            <a:ext cx="4358354" cy="3878175"/>
            <a:chOff x="5026322" y="3196820"/>
            <a:chExt cx="4358354" cy="3525661"/>
          </a:xfrm>
        </p:grpSpPr>
        <p:grpSp>
          <p:nvGrpSpPr>
            <p:cNvPr id="51" name="グループ化 50">
              <a:extLst>
                <a:ext uri="{FF2B5EF4-FFF2-40B4-BE49-F238E27FC236}">
                  <a16:creationId xmlns:a16="http://schemas.microsoft.com/office/drawing/2014/main" id="{CCBDE7AF-94F5-026D-33E4-6F46EBE750E1}"/>
                </a:ext>
              </a:extLst>
            </p:cNvPr>
            <p:cNvGrpSpPr/>
            <p:nvPr/>
          </p:nvGrpSpPr>
          <p:grpSpPr>
            <a:xfrm>
              <a:off x="5026327" y="3196820"/>
              <a:ext cx="4358349" cy="3525661"/>
              <a:chOff x="827101" y="3324351"/>
              <a:chExt cx="3520118" cy="3151937"/>
            </a:xfrm>
          </p:grpSpPr>
          <p:sp>
            <p:nvSpPr>
              <p:cNvPr id="57" name="正方形/長方形 56">
                <a:extLst>
                  <a:ext uri="{FF2B5EF4-FFF2-40B4-BE49-F238E27FC236}">
                    <a16:creationId xmlns:a16="http://schemas.microsoft.com/office/drawing/2014/main" id="{0DA5ED83-D470-9880-82C3-A0E06FFF1D09}"/>
                  </a:ext>
                </a:extLst>
              </p:cNvPr>
              <p:cNvSpPr/>
              <p:nvPr/>
            </p:nvSpPr>
            <p:spPr>
              <a:xfrm>
                <a:off x="1294575" y="3878646"/>
                <a:ext cx="1158983" cy="1062922"/>
              </a:xfrm>
              <a:prstGeom prst="rect">
                <a:avLst/>
              </a:prstGeom>
              <a:solidFill>
                <a:schemeClr val="accent4">
                  <a:lumMod val="60000"/>
                  <a:lumOff val="4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t" anchorCtr="0" forceAA="0" compatLnSpc="1">
                <a:prstTxWarp prst="textNoShape">
                  <a:avLst/>
                </a:prstTxWarp>
                <a:noAutofit/>
              </a:bodyPr>
              <a:lstStyle/>
              <a:p>
                <a:pPr defTabSz="742950"/>
                <a:r>
                  <a:rPr kumimoji="1" lang="ja-JP" altLang="en-US" sz="1050" b="1">
                    <a:solidFill>
                      <a:schemeClr val="tx2"/>
                    </a:solidFill>
                    <a:latin typeface="Meiryo UI" panose="020B0604030504040204" pitchFamily="50" charset="-128"/>
                    <a:ea typeface="Meiryo UI" panose="020B0604030504040204" pitchFamily="50" charset="-128"/>
                  </a:rPr>
                  <a:t>補助事業</a:t>
                </a:r>
              </a:p>
            </p:txBody>
          </p:sp>
          <p:sp>
            <p:nvSpPr>
              <p:cNvPr id="58" name="Rectangle 135">
                <a:extLst>
                  <a:ext uri="{FF2B5EF4-FFF2-40B4-BE49-F238E27FC236}">
                    <a16:creationId xmlns:a16="http://schemas.microsoft.com/office/drawing/2014/main" id="{13FDB5F6-CA91-FB6D-B2CC-D51BB37A889A}"/>
                  </a:ext>
                </a:extLst>
              </p:cNvPr>
              <p:cNvSpPr/>
              <p:nvPr/>
            </p:nvSpPr>
            <p:spPr>
              <a:xfrm>
                <a:off x="2814585" y="5061101"/>
                <a:ext cx="673217" cy="22442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72000" rIns="91440" bIns="45720" numCol="1" spcCol="0" rtlCol="0" fromWordArt="0" anchor="t" anchorCtr="0" forceAA="0" compatLnSpc="1">
                <a:prstTxWarp prst="textNoShape">
                  <a:avLst/>
                </a:prstTxWarp>
                <a:noAutofit/>
              </a:bodyPr>
              <a:lstStyle/>
              <a:p>
                <a:r>
                  <a:rPr kumimoji="1" lang="ja-JP" altLang="en-US" sz="1050" b="1">
                    <a:solidFill>
                      <a:schemeClr val="tx2"/>
                    </a:solidFill>
                    <a:latin typeface="Meiryo UI" panose="020B0604030504040204" pitchFamily="50" charset="-128"/>
                    <a:ea typeface="Meiryo UI" panose="020B0604030504040204" pitchFamily="50" charset="-128"/>
                  </a:rPr>
                  <a:t>主要事業</a:t>
                </a:r>
                <a:endParaRPr kumimoji="1" lang="en-US" altLang="ja-JP" sz="1050" b="1">
                  <a:solidFill>
                    <a:schemeClr val="tx2"/>
                  </a:solidFill>
                  <a:latin typeface="Meiryo UI" panose="020B0604030504040204" pitchFamily="50" charset="-128"/>
                  <a:ea typeface="Meiryo UI" panose="020B0604030504040204" pitchFamily="50" charset="-128"/>
                </a:endParaRPr>
              </a:p>
            </p:txBody>
          </p:sp>
          <p:cxnSp>
            <p:nvCxnSpPr>
              <p:cNvPr id="59" name="Straight Connector 138">
                <a:extLst>
                  <a:ext uri="{FF2B5EF4-FFF2-40B4-BE49-F238E27FC236}">
                    <a16:creationId xmlns:a16="http://schemas.microsoft.com/office/drawing/2014/main" id="{456AB9F6-7849-019A-0CF3-3D015538E6B9}"/>
                  </a:ext>
                </a:extLst>
              </p:cNvPr>
              <p:cNvCxnSpPr>
                <a:cxnSpLocks/>
              </p:cNvCxnSpPr>
              <p:nvPr/>
            </p:nvCxnSpPr>
            <p:spPr>
              <a:xfrm>
                <a:off x="1035219" y="6261513"/>
                <a:ext cx="3312000" cy="0"/>
              </a:xfrm>
              <a:prstGeom prst="line">
                <a:avLst/>
              </a:prstGeom>
              <a:ln w="9525" cap="rnd">
                <a:solidFill>
                  <a:schemeClr val="tx1">
                    <a:lumMod val="60000"/>
                    <a:lumOff val="40000"/>
                  </a:schemeClr>
                </a:solidFill>
                <a:prstDash val="solid"/>
                <a:round/>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60" name="TextBox 140" descr="ｔ">
                <a:extLst>
                  <a:ext uri="{FF2B5EF4-FFF2-40B4-BE49-F238E27FC236}">
                    <a16:creationId xmlns:a16="http://schemas.microsoft.com/office/drawing/2014/main" id="{9294C727-6DD4-BDF6-15E1-C76F52486B96}"/>
                  </a:ext>
                </a:extLst>
              </p:cNvPr>
              <p:cNvSpPr txBox="1"/>
              <p:nvPr/>
            </p:nvSpPr>
            <p:spPr>
              <a:xfrm>
                <a:off x="827101" y="4547781"/>
                <a:ext cx="203533" cy="90231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none" lIns="91440" tIns="0" rIns="91440" bIns="45720"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市場の成長見込み</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1" name="TextBox 141">
                <a:extLst>
                  <a:ext uri="{FF2B5EF4-FFF2-40B4-BE49-F238E27FC236}">
                    <a16:creationId xmlns:a16="http://schemas.microsoft.com/office/drawing/2014/main" id="{744D734A-BAF2-6D7D-2EB2-F393186E236F}"/>
                  </a:ext>
                </a:extLst>
              </p:cNvPr>
              <p:cNvSpPr txBox="1"/>
              <p:nvPr/>
            </p:nvSpPr>
            <p:spPr>
              <a:xfrm>
                <a:off x="2231243" y="6271478"/>
                <a:ext cx="919950" cy="2048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当該市場におけるプレゼンス</a:t>
                </a:r>
                <a:endParaRPr kumimoji="1" lang="en-US" sz="1000">
                  <a:solidFill>
                    <a:schemeClr val="tx2"/>
                  </a:solidFill>
                  <a:latin typeface="Meiryo UI" panose="020B0604030504040204" pitchFamily="50" charset="-128"/>
                  <a:ea typeface="Meiryo UI" panose="020B0604030504040204" pitchFamily="50" charset="-128"/>
                </a:endParaRPr>
              </a:p>
            </p:txBody>
          </p:sp>
          <p:sp>
            <p:nvSpPr>
              <p:cNvPr id="62" name="TextBox 153">
                <a:extLst>
                  <a:ext uri="{FF2B5EF4-FFF2-40B4-BE49-F238E27FC236}">
                    <a16:creationId xmlns:a16="http://schemas.microsoft.com/office/drawing/2014/main" id="{656105AE-8D64-0265-DDAC-FCEAB5E0F11C}"/>
                  </a:ext>
                </a:extLst>
              </p:cNvPr>
              <p:cNvSpPr txBox="1"/>
              <p:nvPr/>
            </p:nvSpPr>
            <p:spPr>
              <a:xfrm>
                <a:off x="2761992" y="3923180"/>
                <a:ext cx="834487" cy="839720"/>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B</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63" name="TextBox 160">
                <a:extLst>
                  <a:ext uri="{FF2B5EF4-FFF2-40B4-BE49-F238E27FC236}">
                    <a16:creationId xmlns:a16="http://schemas.microsoft.com/office/drawing/2014/main" id="{FB51271F-0B57-111C-BBA9-80826744CF61}"/>
                  </a:ext>
                </a:extLst>
              </p:cNvPr>
              <p:cNvSpPr txBox="1"/>
              <p:nvPr/>
            </p:nvSpPr>
            <p:spPr>
              <a:xfrm>
                <a:off x="3645665" y="4313507"/>
                <a:ext cx="639677" cy="643688"/>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C</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cxnSp>
            <p:nvCxnSpPr>
              <p:cNvPr id="64" name="Straight Connector 57">
                <a:extLst>
                  <a:ext uri="{FF2B5EF4-FFF2-40B4-BE49-F238E27FC236}">
                    <a16:creationId xmlns:a16="http://schemas.microsoft.com/office/drawing/2014/main" id="{1C1968AA-2114-7AEB-C72D-F174580D9755}"/>
                  </a:ext>
                </a:extLst>
              </p:cNvPr>
              <p:cNvCxnSpPr>
                <a:cxnSpLocks/>
              </p:cNvCxnSpPr>
              <p:nvPr/>
            </p:nvCxnSpPr>
            <p:spPr>
              <a:xfrm flipV="1">
                <a:off x="1035219" y="3741996"/>
                <a:ext cx="0" cy="2520000"/>
              </a:xfrm>
              <a:prstGeom prst="line">
                <a:avLst/>
              </a:prstGeom>
              <a:ln w="9525" cap="rnd">
                <a:solidFill>
                  <a:schemeClr val="tx1">
                    <a:lumMod val="60000"/>
                    <a:lumOff val="40000"/>
                  </a:schemeClr>
                </a:solidFill>
                <a:prstDash val="solid"/>
                <a:round/>
                <a:headEnd type="none" w="med" len="med"/>
                <a:tailEnd type="triangle" w="med" len="med"/>
              </a:ln>
            </p:spPr>
            <p:style>
              <a:lnRef idx="1">
                <a:schemeClr val="accent1"/>
              </a:lnRef>
              <a:fillRef idx="0">
                <a:schemeClr val="accent1"/>
              </a:fillRef>
              <a:effectRef idx="0">
                <a:schemeClr val="accent1"/>
              </a:effectRef>
              <a:fontRef idx="minor">
                <a:schemeClr val="tx1"/>
              </a:fontRef>
            </p:style>
          </p:cxnSp>
          <p:cxnSp>
            <p:nvCxnSpPr>
              <p:cNvPr id="65" name="Straight Connector 59">
                <a:extLst>
                  <a:ext uri="{FF2B5EF4-FFF2-40B4-BE49-F238E27FC236}">
                    <a16:creationId xmlns:a16="http://schemas.microsoft.com/office/drawing/2014/main" id="{278AB998-500B-F738-77B6-FDA61287C4D2}"/>
                  </a:ext>
                </a:extLst>
              </p:cNvPr>
              <p:cNvCxnSpPr>
                <a:cxnSpLocks/>
              </p:cNvCxnSpPr>
              <p:nvPr/>
            </p:nvCxnSpPr>
            <p:spPr>
              <a:xfrm flipV="1">
                <a:off x="2691219" y="3741996"/>
                <a:ext cx="0" cy="2520005"/>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6" name="Straight Connector 60">
                <a:extLst>
                  <a:ext uri="{FF2B5EF4-FFF2-40B4-BE49-F238E27FC236}">
                    <a16:creationId xmlns:a16="http://schemas.microsoft.com/office/drawing/2014/main" id="{A2DDC5F2-FE70-6574-BD6F-52E85059D99F}"/>
                  </a:ext>
                </a:extLst>
              </p:cNvPr>
              <p:cNvCxnSpPr>
                <a:cxnSpLocks/>
              </p:cNvCxnSpPr>
              <p:nvPr/>
            </p:nvCxnSpPr>
            <p:spPr>
              <a:xfrm>
                <a:off x="1035219" y="5001995"/>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7" name="TextBox 157">
                <a:extLst>
                  <a:ext uri="{FF2B5EF4-FFF2-40B4-BE49-F238E27FC236}">
                    <a16:creationId xmlns:a16="http://schemas.microsoft.com/office/drawing/2014/main" id="{B43640BA-432D-DD13-CFAC-14DDF95ADACB}"/>
                  </a:ext>
                </a:extLst>
              </p:cNvPr>
              <p:cNvSpPr txBox="1"/>
              <p:nvPr/>
            </p:nvSpPr>
            <p:spPr>
              <a:xfrm>
                <a:off x="3151192" y="5197682"/>
                <a:ext cx="834487" cy="839720"/>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A</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68" name="TextBox 66">
                <a:extLst>
                  <a:ext uri="{FF2B5EF4-FFF2-40B4-BE49-F238E27FC236}">
                    <a16:creationId xmlns:a16="http://schemas.microsoft.com/office/drawing/2014/main" id="{50A93B1D-7F0A-6A06-AAF9-77DEFFE73FC6}"/>
                  </a:ext>
                </a:extLst>
              </p:cNvPr>
              <p:cNvSpPr txBox="1"/>
              <p:nvPr/>
            </p:nvSpPr>
            <p:spPr>
              <a:xfrm>
                <a:off x="1359827" y="5398526"/>
                <a:ext cx="639677" cy="643688"/>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D</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69" name="TextBox 155">
                <a:extLst>
                  <a:ext uri="{FF2B5EF4-FFF2-40B4-BE49-F238E27FC236}">
                    <a16:creationId xmlns:a16="http://schemas.microsoft.com/office/drawing/2014/main" id="{6C25A847-D5C5-F835-B1FE-2E0FF2EDB240}"/>
                  </a:ext>
                </a:extLst>
              </p:cNvPr>
              <p:cNvSpPr txBox="1"/>
              <p:nvPr/>
            </p:nvSpPr>
            <p:spPr>
              <a:xfrm>
                <a:off x="1487067" y="4126958"/>
                <a:ext cx="767612" cy="772425"/>
              </a:xfrm>
              <a:prstGeom prst="ellipse">
                <a:avLst/>
              </a:prstGeom>
              <a:solidFill>
                <a:srgbClr val="33CCFF"/>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E</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70" name="TextBox 153">
                <a:extLst>
                  <a:ext uri="{FF2B5EF4-FFF2-40B4-BE49-F238E27FC236}">
                    <a16:creationId xmlns:a16="http://schemas.microsoft.com/office/drawing/2014/main" id="{F75F45CD-787D-6354-3E91-677E372836D6}"/>
                  </a:ext>
                </a:extLst>
              </p:cNvPr>
              <p:cNvSpPr txBox="1"/>
              <p:nvPr/>
            </p:nvSpPr>
            <p:spPr>
              <a:xfrm>
                <a:off x="3452266" y="3383635"/>
                <a:ext cx="834487" cy="530675"/>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700">
                    <a:solidFill>
                      <a:schemeClr val="tx2"/>
                    </a:solidFill>
                    <a:latin typeface="Meiryo UI" panose="020B0604030504040204" pitchFamily="50" charset="-128"/>
                    <a:ea typeface="Meiryo UI" panose="020B0604030504040204" pitchFamily="50" charset="-128"/>
                  </a:rPr>
                  <a:t>事業名</a:t>
                </a:r>
                <a:endParaRPr kumimoji="1" lang="en-US" altLang="ja-JP" sz="700">
                  <a:solidFill>
                    <a:schemeClr val="tx2"/>
                  </a:solidFill>
                  <a:latin typeface="Meiryo UI" panose="020B0604030504040204" pitchFamily="50" charset="-128"/>
                  <a:ea typeface="Meiryo UI" panose="020B0604030504040204" pitchFamily="50" charset="-128"/>
                </a:endParaRPr>
              </a:p>
              <a:p>
                <a:pPr algn="ctr"/>
                <a:r>
                  <a:rPr kumimoji="1" lang="ja-JP" altLang="en-US" sz="700">
                    <a:solidFill>
                      <a:schemeClr val="tx2"/>
                    </a:solidFill>
                    <a:latin typeface="Meiryo UI" panose="020B0604030504040204" pitchFamily="50" charset="-128"/>
                    <a:ea typeface="Meiryo UI" panose="020B0604030504040204" pitchFamily="50" charset="-128"/>
                  </a:rPr>
                  <a:t>売上高</a:t>
                </a:r>
                <a:r>
                  <a:rPr kumimoji="1" lang="en-US" altLang="ja-JP" sz="700">
                    <a:solidFill>
                      <a:schemeClr val="tx2"/>
                    </a:solidFill>
                    <a:latin typeface="Meiryo UI" panose="020B0604030504040204" pitchFamily="50" charset="-128"/>
                    <a:ea typeface="Meiryo UI" panose="020B0604030504040204" pitchFamily="50" charset="-128"/>
                  </a:rPr>
                  <a:t>(</a:t>
                </a:r>
                <a:r>
                  <a:rPr kumimoji="1" lang="ja-JP" altLang="en-US" sz="700">
                    <a:solidFill>
                      <a:schemeClr val="tx2"/>
                    </a:solidFill>
                    <a:latin typeface="Meiryo UI" panose="020B0604030504040204" pitchFamily="50" charset="-128"/>
                    <a:ea typeface="Meiryo UI" panose="020B0604030504040204" pitchFamily="50" charset="-128"/>
                  </a:rPr>
                  <a:t>百万円</a:t>
                </a:r>
                <a:r>
                  <a:rPr kumimoji="1" lang="en-US" altLang="ja-JP" sz="700">
                    <a:solidFill>
                      <a:schemeClr val="tx2"/>
                    </a:solidFill>
                    <a:latin typeface="Meiryo UI" panose="020B0604030504040204" pitchFamily="50" charset="-128"/>
                    <a:ea typeface="Meiryo UI" panose="020B0604030504040204" pitchFamily="50" charset="-128"/>
                  </a:rPr>
                  <a:t>)</a:t>
                </a:r>
              </a:p>
              <a:p>
                <a:pPr algn="ctr"/>
                <a:r>
                  <a:rPr kumimoji="1" lang="ja-JP" altLang="en-US" sz="700">
                    <a:solidFill>
                      <a:schemeClr val="tx2"/>
                    </a:solidFill>
                    <a:latin typeface="Meiryo UI" panose="020B0604030504040204" pitchFamily="50" charset="-128"/>
                    <a:ea typeface="Meiryo UI" panose="020B0604030504040204" pitchFamily="50" charset="-128"/>
                  </a:rPr>
                  <a:t>部門売上構成比</a:t>
                </a:r>
                <a:r>
                  <a:rPr kumimoji="1" lang="en-US" altLang="ja-JP" sz="700">
                    <a:solidFill>
                      <a:schemeClr val="tx2"/>
                    </a:solidFill>
                    <a:latin typeface="Meiryo UI" panose="020B0604030504040204" pitchFamily="50" charset="-128"/>
                    <a:ea typeface="Meiryo UI" panose="020B0604030504040204" pitchFamily="50" charset="-128"/>
                  </a:rPr>
                  <a:t>(%)/</a:t>
                </a:r>
              </a:p>
              <a:p>
                <a:pPr algn="ctr"/>
                <a:r>
                  <a:rPr kumimoji="1" lang="ja-JP" altLang="en-US" sz="700">
                    <a:solidFill>
                      <a:schemeClr val="tx2"/>
                    </a:solidFill>
                    <a:latin typeface="Meiryo UI" panose="020B0604030504040204" pitchFamily="50" charset="-128"/>
                    <a:ea typeface="Meiryo UI" panose="020B0604030504040204" pitchFamily="50" charset="-128"/>
                  </a:rPr>
                  <a:t>営業利益率</a:t>
                </a:r>
                <a:r>
                  <a:rPr kumimoji="1" lang="en-US" altLang="ja-JP" sz="700">
                    <a:solidFill>
                      <a:schemeClr val="tx2"/>
                    </a:solidFill>
                    <a:latin typeface="Meiryo UI" panose="020B0604030504040204" pitchFamily="50" charset="-128"/>
                    <a:ea typeface="Meiryo UI" panose="020B0604030504040204" pitchFamily="50" charset="-128"/>
                  </a:rPr>
                  <a:t>(%)</a:t>
                </a:r>
              </a:p>
            </p:txBody>
          </p:sp>
          <p:sp>
            <p:nvSpPr>
              <p:cNvPr id="71" name="TextBox 141">
                <a:extLst>
                  <a:ext uri="{FF2B5EF4-FFF2-40B4-BE49-F238E27FC236}">
                    <a16:creationId xmlns:a16="http://schemas.microsoft.com/office/drawing/2014/main" id="{F4CEB421-23FA-9507-0B9C-774EB49EA6FA}"/>
                  </a:ext>
                </a:extLst>
              </p:cNvPr>
              <p:cNvSpPr txBox="1"/>
              <p:nvPr/>
            </p:nvSpPr>
            <p:spPr>
              <a:xfrm>
                <a:off x="3066413" y="3324351"/>
                <a:ext cx="516495"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凡例</a:t>
                </a:r>
                <a:r>
                  <a:rPr kumimoji="1" lang="en-US" altLang="ja-JP" sz="1000">
                    <a:solidFill>
                      <a:schemeClr val="tx2"/>
                    </a:solidFill>
                    <a:latin typeface="Meiryo UI" panose="020B0604030504040204" pitchFamily="50" charset="-128"/>
                    <a:ea typeface="Meiryo UI" panose="020B0604030504040204" pitchFamily="50" charset="-128"/>
                  </a:rPr>
                  <a:t>】</a:t>
                </a:r>
                <a:endParaRPr kumimoji="1" lang="en-US" sz="1000">
                  <a:solidFill>
                    <a:schemeClr val="tx2"/>
                  </a:solidFill>
                  <a:latin typeface="Meiryo UI" panose="020B0604030504040204" pitchFamily="50" charset="-128"/>
                  <a:ea typeface="Meiryo UI" panose="020B0604030504040204" pitchFamily="50" charset="-128"/>
                </a:endParaRPr>
              </a:p>
            </p:txBody>
          </p:sp>
        </p:grpSp>
        <p:sp>
          <p:nvSpPr>
            <p:cNvPr id="53" name="テキスト ボックス 52">
              <a:extLst>
                <a:ext uri="{FF2B5EF4-FFF2-40B4-BE49-F238E27FC236}">
                  <a16:creationId xmlns:a16="http://schemas.microsoft.com/office/drawing/2014/main" id="{C0A8F6E5-12F9-28C8-7148-52A2062E8D5E}"/>
                </a:ext>
              </a:extLst>
            </p:cNvPr>
            <p:cNvSpPr txBox="1"/>
            <p:nvPr/>
          </p:nvSpPr>
          <p:spPr>
            <a:xfrm>
              <a:off x="9100564" y="6483742"/>
              <a:ext cx="277200" cy="22909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大</a:t>
              </a:r>
              <a:endParaRPr kumimoji="1" lang="en-GB" sz="1050">
                <a:solidFill>
                  <a:schemeClr val="tx2"/>
                </a:solidFill>
              </a:endParaRPr>
            </a:p>
          </p:txBody>
        </p:sp>
        <p:sp>
          <p:nvSpPr>
            <p:cNvPr id="54" name="テキスト ボックス 53">
              <a:extLst>
                <a:ext uri="{FF2B5EF4-FFF2-40B4-BE49-F238E27FC236}">
                  <a16:creationId xmlns:a16="http://schemas.microsoft.com/office/drawing/2014/main" id="{11D9E12D-1D2B-9EBB-888A-8D6E4880A08D}"/>
                </a:ext>
              </a:extLst>
            </p:cNvPr>
            <p:cNvSpPr txBox="1"/>
            <p:nvPr/>
          </p:nvSpPr>
          <p:spPr>
            <a:xfrm>
              <a:off x="5278321" y="6483742"/>
              <a:ext cx="277200" cy="22909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小</a:t>
              </a:r>
              <a:endParaRPr kumimoji="1" lang="en-GB" sz="1050">
                <a:solidFill>
                  <a:schemeClr val="tx2"/>
                </a:solidFill>
              </a:endParaRPr>
            </a:p>
          </p:txBody>
        </p:sp>
        <p:sp>
          <p:nvSpPr>
            <p:cNvPr id="55" name="テキスト ボックス 54">
              <a:extLst>
                <a:ext uri="{FF2B5EF4-FFF2-40B4-BE49-F238E27FC236}">
                  <a16:creationId xmlns:a16="http://schemas.microsoft.com/office/drawing/2014/main" id="{D95D2B6C-0FEE-91B9-8535-487D033B646B}"/>
                </a:ext>
              </a:extLst>
            </p:cNvPr>
            <p:cNvSpPr txBox="1"/>
            <p:nvPr/>
          </p:nvSpPr>
          <p:spPr>
            <a:xfrm>
              <a:off x="5026322" y="3738751"/>
              <a:ext cx="252000"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大</a:t>
              </a:r>
              <a:endParaRPr kumimoji="1" lang="en-GB" sz="1050">
                <a:solidFill>
                  <a:schemeClr val="tx2"/>
                </a:solidFill>
              </a:endParaRPr>
            </a:p>
          </p:txBody>
        </p:sp>
        <p:sp>
          <p:nvSpPr>
            <p:cNvPr id="56" name="テキスト ボックス 55">
              <a:extLst>
                <a:ext uri="{FF2B5EF4-FFF2-40B4-BE49-F238E27FC236}">
                  <a16:creationId xmlns:a16="http://schemas.microsoft.com/office/drawing/2014/main" id="{1FE09608-1516-35A2-422C-904A78AB0012}"/>
                </a:ext>
              </a:extLst>
            </p:cNvPr>
            <p:cNvSpPr txBox="1"/>
            <p:nvPr/>
          </p:nvSpPr>
          <p:spPr>
            <a:xfrm>
              <a:off x="5026322" y="6227850"/>
              <a:ext cx="252000"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小</a:t>
              </a:r>
              <a:endParaRPr kumimoji="1" lang="en-GB" sz="1050">
                <a:solidFill>
                  <a:schemeClr val="tx2"/>
                </a:solidFill>
              </a:endParaRPr>
            </a:p>
          </p:txBody>
        </p:sp>
      </p:grpSp>
      <p:grpSp>
        <p:nvGrpSpPr>
          <p:cNvPr id="38" name="グループ化 37">
            <a:extLst>
              <a:ext uri="{FF2B5EF4-FFF2-40B4-BE49-F238E27FC236}">
                <a16:creationId xmlns:a16="http://schemas.microsoft.com/office/drawing/2014/main" id="{033DFC86-2403-2266-5AC8-8F11771B2C5A}"/>
              </a:ext>
            </a:extLst>
          </p:cNvPr>
          <p:cNvGrpSpPr/>
          <p:nvPr/>
        </p:nvGrpSpPr>
        <p:grpSpPr>
          <a:xfrm>
            <a:off x="512779" y="5949"/>
            <a:ext cx="6320145" cy="216000"/>
            <a:chOff x="512779" y="5949"/>
            <a:chExt cx="6320145" cy="216000"/>
          </a:xfrm>
        </p:grpSpPr>
        <p:sp>
          <p:nvSpPr>
            <p:cNvPr id="39" name="正方形/長方形 38">
              <a:extLst>
                <a:ext uri="{FF2B5EF4-FFF2-40B4-BE49-F238E27FC236}">
                  <a16:creationId xmlns:a16="http://schemas.microsoft.com/office/drawing/2014/main" id="{4EEB6A06-6936-5BCD-964E-3CE69C6D6EEC}"/>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41" name="正方形/長方形 40">
              <a:extLst>
                <a:ext uri="{FF2B5EF4-FFF2-40B4-BE49-F238E27FC236}">
                  <a16:creationId xmlns:a16="http://schemas.microsoft.com/office/drawing/2014/main" id="{D3269D91-D584-774C-607B-0E6AC0137597}"/>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2" name="正方形/長方形 41">
              <a:extLst>
                <a:ext uri="{FF2B5EF4-FFF2-40B4-BE49-F238E27FC236}">
                  <a16:creationId xmlns:a16="http://schemas.microsoft.com/office/drawing/2014/main" id="{DF4B1DAA-F4F3-8514-5544-3DAF640E9BE9}"/>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4C899750-072A-B9E6-30F7-41A1A784625E}"/>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65F9BF10-43D5-38E9-7859-623842AA6037}"/>
                </a:ext>
              </a:extLst>
            </p:cNvPr>
            <p:cNvSpPr/>
            <p:nvPr/>
          </p:nvSpPr>
          <p:spPr>
            <a:xfrm>
              <a:off x="2113455" y="5949"/>
              <a:ext cx="295200" cy="216000"/>
            </a:xfrm>
            <a:prstGeom prst="rect">
              <a:avLst/>
            </a:prstGeom>
            <a:solidFill>
              <a:srgbClr val="1493D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D946FC4C-A0CD-CED8-C7E3-90429F064778}"/>
                </a:ext>
              </a:extLst>
            </p:cNvPr>
            <p:cNvSpPr/>
            <p:nvPr/>
          </p:nvSpPr>
          <p:spPr>
            <a:xfrm>
              <a:off x="2429474" y="5949"/>
              <a:ext cx="295200" cy="216000"/>
            </a:xfrm>
            <a:prstGeom prst="rect">
              <a:avLst/>
            </a:prstGeom>
            <a:solidFill>
              <a:srgbClr val="1493D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11D2E69F-4B8C-87AC-C2BF-ACC7D031A423}"/>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45610039-4668-B221-4220-5564283B41BF}"/>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7E0AB70A-E28C-8118-808E-034818BD93F7}"/>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C37AA336-0AF9-762B-FB02-B52E18CB62EB}"/>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6" name="正方形/長方形 75">
              <a:extLst>
                <a:ext uri="{FF2B5EF4-FFF2-40B4-BE49-F238E27FC236}">
                  <a16:creationId xmlns:a16="http://schemas.microsoft.com/office/drawing/2014/main" id="{96985A31-5136-D99D-F026-7BDE23C8F9DF}"/>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56E74E6D-E41E-8632-B085-D6959C966F89}"/>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AD0B5095-198D-C84A-48E0-55C8F2EBA30A}"/>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BE37FD9D-C47F-6277-8F31-085A9EA522DD}"/>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706EA95A-E609-3F8A-A78B-E49DD897B39D}"/>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1C9A4D77-824B-8093-478E-5DCBCBE55FD0}"/>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969ACB11-16C4-92B0-9D98-EEE80E76C4BE}"/>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383457BA-46A8-6AF9-6AA2-A90B70D61DD3}"/>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FA36F677-B994-24FA-5780-8BCA1FF00EF7}"/>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25974741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0CEDE-98AE-FBCC-C382-E89FF860B5F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1E28B6D-4021-4A2E-AC9D-4CA1DEA3B512}"/>
              </a:ext>
            </a:extLst>
          </p:cNvPr>
          <p:cNvSpPr>
            <a:spLocks noGrp="1"/>
          </p:cNvSpPr>
          <p:nvPr>
            <p:ph type="body" sz="quarter" idx="13"/>
          </p:nvPr>
        </p:nvSpPr>
        <p:spPr/>
        <p:txBody>
          <a:bodyPr/>
          <a:lstStyle/>
          <a:p>
            <a:r>
              <a:rPr kumimoji="1" lang="ja-JP" altLang="en-US"/>
              <a:t>３</a:t>
            </a:r>
            <a:r>
              <a:rPr kumimoji="1" lang="en-US" altLang="ja-JP"/>
              <a:t>. </a:t>
            </a:r>
            <a:r>
              <a:rPr kumimoji="1" lang="ja-JP" altLang="en-US"/>
              <a:t>補助事業の内容</a:t>
            </a:r>
            <a:endParaRPr kumimoji="1" lang="en-US" altLang="ja-JP"/>
          </a:p>
        </p:txBody>
      </p:sp>
    </p:spTree>
    <p:extLst>
      <p:ext uri="{BB962C8B-B14F-4D97-AF65-F5344CB8AC3E}">
        <p14:creationId xmlns:p14="http://schemas.microsoft.com/office/powerpoint/2010/main" val="373934593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 name="CUSTOMLAYOUT" val="F"/>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1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20C96519509A2248BC40FDFB54F68140" ma:contentTypeVersion="12" ma:contentTypeDescription="新しいドキュメントを作成します。" ma:contentTypeScope="" ma:versionID="1b81f21f34f4b9a740222367999de825">
  <xsd:schema xmlns:xsd="http://www.w3.org/2001/XMLSchema" xmlns:xs="http://www.w3.org/2001/XMLSchema" xmlns:p="http://schemas.microsoft.com/office/2006/metadata/properties" xmlns:ns2="ce61cf5d-e61d-490a-be32-32f82cb38e7e" xmlns:ns3="bb0330bd-d287-4316-ac20-0d3a21cf11ae" targetNamespace="http://schemas.microsoft.com/office/2006/metadata/properties" ma:root="true" ma:fieldsID="8b31d2a6a450e94f038bd3fe494d27a3" ns2:_="" ns3:_="">
    <xsd:import namespace="ce61cf5d-e61d-490a-be32-32f82cb38e7e"/>
    <xsd:import namespace="bb0330bd-d287-4316-ac20-0d3a21cf11ae"/>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OCR" minOccurs="0"/>
                <xsd:element ref="ns2:MediaServiceGenerationTime" minOccurs="0"/>
                <xsd:element ref="ns2:MediaServiceEventHashCode" minOccurs="0"/>
                <xsd:element ref="ns2: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e61cf5d-e61d-490a-be32-32f82cb38e7e"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lcf76f155ced4ddcb4097134ff3c332f" ma:index="13" nillable="true" ma:taxonomy="true" ma:internalName="lcf76f155ced4ddcb4097134ff3c332f" ma:taxonomyFieldName="MediaServiceImageTags" ma:displayName="画像タグ" ma:readOnly="false" ma:fieldId="{5cf76f15-5ced-4ddc-b409-7134ff3c332f}" ma:taxonomyMulti="true" ma:sspId="33ef62f9-2e07-484b-bd79-00aec90129fe" ma:termSetId="09814cd3-568e-fe90-9814-8d621ff8fb84" ma:anchorId="fba54fb3-c3e1-fe81-a776-ca4b69148c4d" ma:open="true" ma:isKeyword="false">
      <xsd:complexType>
        <xsd:sequence>
          <xsd:element ref="pc:Terms" minOccurs="0" maxOccurs="1"/>
        </xsd:sequence>
      </xsd:complexType>
    </xsd:element>
    <xsd:element name="MediaServiceDateTaken" ma:index="15" nillable="true" ma:displayName="MediaServiceDateTaken" ma:hidden="true" ma:indexed="true" ma:internalName="MediaServiceDateTake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LengthInSeconds" ma:index="19" nillable="true" ma:displayName="MediaLengthInSeconds" ma:hidden="true" ma:internalName="MediaLengthInSeconds" ma:readOnly="tru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bb0330bd-d287-4316-ac20-0d3a21cf11ae" elementFormDefault="qualified">
    <xsd:import namespace="http://schemas.microsoft.com/office/2006/documentManagement/types"/>
    <xsd:import namespace="http://schemas.microsoft.com/office/infopath/2007/PartnerControls"/>
    <xsd:element name="TaxCatchAll" ma:index="14" nillable="true" ma:displayName="Taxonomy Catch All Column" ma:hidden="true" ma:list="{979dffa5-cc74-41d3-96a4-c48d30319c36}" ma:internalName="TaxCatchAll" ma:showField="CatchAllData" ma:web="bb0330bd-d287-4316-ac20-0d3a21cf11ae">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TaxCatchAll xmlns="bb0330bd-d287-4316-ac20-0d3a21cf11ae" xsi:nil="true"/>
    <lcf76f155ced4ddcb4097134ff3c332f xmlns="ce61cf5d-e61d-490a-be32-32f82cb38e7e">
      <Terms xmlns="http://schemas.microsoft.com/office/infopath/2007/PartnerControls"/>
    </lcf76f155ced4ddcb4097134ff3c332f>
  </documentManagement>
</p:properties>
</file>

<file path=customXml/itemProps1.xml><?xml version="1.0" encoding="utf-8"?>
<ds:datastoreItem xmlns:ds="http://schemas.openxmlformats.org/officeDocument/2006/customXml" ds:itemID="{A7B87307-8A03-4C5D-86C8-FB9B6B64A26C}">
  <ds:schemaRefs>
    <ds:schemaRef ds:uri="http://schemas.microsoft.com/sharepoint/v3/contenttype/forms"/>
  </ds:schemaRefs>
</ds:datastoreItem>
</file>

<file path=customXml/itemProps2.xml><?xml version="1.0" encoding="utf-8"?>
<ds:datastoreItem xmlns:ds="http://schemas.openxmlformats.org/officeDocument/2006/customXml" ds:itemID="{4205805E-48A1-4885-A127-1A9E3051C39E}">
  <ds:schemaRefs>
    <ds:schemaRef ds:uri="bb0330bd-d287-4316-ac20-0d3a21cf11ae"/>
    <ds:schemaRef ds:uri="ce61cf5d-e61d-490a-be32-32f82cb38e7e"/>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0/xmlns/"/>
    <ds:schemaRef ds:uri="http://www.w3.org/2001/XMLSchema"/>
  </ds:schemaRefs>
</ds:datastoreItem>
</file>

<file path=customXml/itemProps3.xml><?xml version="1.0" encoding="utf-8"?>
<ds:datastoreItem xmlns:ds="http://schemas.openxmlformats.org/officeDocument/2006/customXml" ds:itemID="{522E180D-E084-4C5E-B78E-8BD273D63600}">
  <ds:schemaRefs>
    <ds:schemaRef ds:uri="http://purl.org/dc/dcmitype/"/>
    <ds:schemaRef ds:uri="http://purl.org/dc/elements/1.1/"/>
    <ds:schemaRef ds:uri="http://purl.org/dc/terms/"/>
    <ds:schemaRef ds:uri="http://schemas.microsoft.com/office/2006/metadata/properties"/>
    <ds:schemaRef ds:uri="http://www.w3.org/XML/1998/namespace"/>
    <ds:schemaRef ds:uri="http://schemas.openxmlformats.org/package/2006/metadata/core-properties"/>
    <ds:schemaRef ds:uri="http://schemas.microsoft.com/office/2006/documentManagement/types"/>
    <ds:schemaRef ds:uri="http://schemas.microsoft.com/office/infopath/2007/PartnerControls"/>
    <ds:schemaRef ds:uri="bb0330bd-d287-4316-ac20-0d3a21cf11ae"/>
    <ds:schemaRef ds:uri="ce61cf5d-e61d-490a-be32-32f82cb38e7e"/>
  </ds:schemaRefs>
</ds:datastoreItem>
</file>

<file path=docProps/app.xml><?xml version="1.0" encoding="utf-8"?>
<Properties xmlns="http://schemas.openxmlformats.org/officeDocument/2006/extended-properties" xmlns:vt="http://schemas.openxmlformats.org/officeDocument/2006/docPropsVTypes">
  <Template/>
  <TotalTime>658</TotalTime>
  <Words>3815</Words>
  <Application>Microsoft Office PowerPoint</Application>
  <PresentationFormat>A4 210 x 297 mm</PresentationFormat>
  <Paragraphs>1320</Paragraphs>
  <Slides>39</Slides>
  <Notes>15</Notes>
  <HiddenSlides>0</HiddenSlides>
  <MMClips>0</MMClips>
  <ScaleCrop>false</ScaleCrop>
  <HeadingPairs>
    <vt:vector size="10"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39</vt:i4>
      </vt:variant>
      <vt:variant>
        <vt:lpstr>目的別スライド ショー</vt:lpstr>
      </vt:variant>
      <vt:variant>
        <vt:i4>1</vt:i4>
      </vt:variant>
    </vt:vector>
  </HeadingPairs>
  <TitlesOfParts>
    <vt:vector size="47" baseType="lpstr">
      <vt:lpstr>Meiryo UI</vt:lpstr>
      <vt:lpstr>ＭＳ ゴシック</vt:lpstr>
      <vt:lpstr>Arial</vt:lpstr>
      <vt:lpstr>Trebuchet MS</vt:lpstr>
      <vt:lpstr>Wingdings</vt:lpstr>
      <vt:lpstr>1_１</vt:lpstr>
      <vt:lpstr>think-cell スライド</vt:lpstr>
      <vt:lpstr>様式2　事業計画書</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事業計画書</dc:title>
  <dcterms:created xsi:type="dcterms:W3CDTF">2024-01-26T05:17:31Z</dcterms:created>
  <dcterms:modified xsi:type="dcterms:W3CDTF">2025-05-15T06:35:09Z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0x01010020C96519509A2248BC40FDFB54F68140</vt:lpwstr>
  </property>
  <property fmtid="{D5CDD505-2E9C-101B-9397-08002B2CF9AE}" pid="3" name="MediaServiceImageTags">
    <vt:lpwstr/>
  </property>
  <property fmtid="{D5CDD505-2E9C-101B-9397-08002B2CF9AE}" pid="4" name="WppReportDate">
    <vt:lpwstr/>
  </property>
  <property fmtid="{D5CDD505-2E9C-101B-9397-08002B2CF9AE}" pid="5" name="WppReportVersion">
    <vt:lpwstr>Version 1.0</vt:lpwstr>
  </property>
  <property fmtid="{D5CDD505-2E9C-101B-9397-08002B2CF9AE}" pid="6" name="WppReportDraft">
    <vt:lpwstr>(Draft)</vt:lpwstr>
  </property>
  <property fmtid="{D5CDD505-2E9C-101B-9397-08002B2CF9AE}" pid="7" name="WppReportCurrencySymbol">
    <vt:lpwstr>¥</vt:lpwstr>
  </property>
  <property fmtid="{D5CDD505-2E9C-101B-9397-08002B2CF9AE}" pid="8" name="WppReportDashboardTitleText">
    <vt:lpwstr>Dashboard</vt:lpwstr>
  </property>
  <property fmtid="{D5CDD505-2E9C-101B-9397-08002B2CF9AE}" pid="9" name="WppReportShortPageNumberFormat">
    <vt:lpwstr>Page &lt;#&gt;</vt:lpwstr>
  </property>
  <property fmtid="{D5CDD505-2E9C-101B-9397-08002B2CF9AE}" pid="10" name="WppReportLongPageNumberFormat">
    <vt:lpwstr>Page &lt;#&gt; of &lt;PageCount&gt;</vt:lpwstr>
  </property>
  <property fmtid="{D5CDD505-2E9C-101B-9397-08002B2CF9AE}" pid="11" name="WppReportTocTitleText">
    <vt:lpwstr>Table of contents</vt:lpwstr>
  </property>
  <property fmtid="{D5CDD505-2E9C-101B-9397-08002B2CF9AE}" pid="12" name="WppReportIsTocUpdateRecommended">
    <vt:bool>true</vt:bool>
  </property>
  <property fmtid="{D5CDD505-2E9C-101B-9397-08002B2CF9AE}" pid="13" name="WppReportPropertiesLastWrittenToDocument">
    <vt:filetime>2024-03-08T01:58:54Z</vt:filetime>
  </property>
  <property fmtid="{D5CDD505-2E9C-101B-9397-08002B2CF9AE}" pid="14" name="Order">
    <vt:r8>4612900</vt:r8>
  </property>
  <property fmtid="{D5CDD505-2E9C-101B-9397-08002B2CF9AE}" pid="15" name="xd_Signature">
    <vt:bool>false</vt:bool>
  </property>
  <property fmtid="{D5CDD505-2E9C-101B-9397-08002B2CF9AE}" pid="16" name="SharedWithUsers">
    <vt:lpwstr>12;#Tadaomi Igarashi;#16;#Satoshi Nanri;#287;#Takuya Funahashi;#290;#Shiomi Matsumoto</vt:lpwstr>
  </property>
  <property fmtid="{D5CDD505-2E9C-101B-9397-08002B2CF9AE}" pid="17" name="xd_ProgID">
    <vt:lpwstr/>
  </property>
  <property fmtid="{D5CDD505-2E9C-101B-9397-08002B2CF9AE}" pid="18" name="ComplianceAssetId">
    <vt:lpwstr/>
  </property>
  <property fmtid="{D5CDD505-2E9C-101B-9397-08002B2CF9AE}" pid="19" name="TemplateUrl">
    <vt:lpwstr/>
  </property>
  <property fmtid="{D5CDD505-2E9C-101B-9397-08002B2CF9AE}" pid="20" name="_ExtendedDescription">
    <vt:lpwstr/>
  </property>
  <property fmtid="{D5CDD505-2E9C-101B-9397-08002B2CF9AE}" pid="21" name="TriggerFlowInfo">
    <vt:lpwstr/>
  </property>
</Properties>
</file>

<file path=docProps/thumbnail.jpeg>
</file>