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Lst>
  <p:notesMasterIdLst>
    <p:notesMasterId r:id="rId44"/>
  </p:notesMasterIdLst>
  <p:handoutMasterIdLst>
    <p:handoutMasterId r:id="rId45"/>
  </p:handoutMasterIdLst>
  <p:sldIdLst>
    <p:sldId id="2147483315" r:id="rId5"/>
    <p:sldId id="2147483300" r:id="rId6"/>
    <p:sldId id="2147483247" r:id="rId7"/>
    <p:sldId id="2147483158" r:id="rId8"/>
    <p:sldId id="2147483301" r:id="rId9"/>
    <p:sldId id="2147483302" r:id="rId10"/>
    <p:sldId id="2147483175" r:id="rId11"/>
    <p:sldId id="2147483291" r:id="rId12"/>
    <p:sldId id="2147483303" r:id="rId13"/>
    <p:sldId id="2147483304" r:id="rId14"/>
    <p:sldId id="2147483305" r:id="rId15"/>
    <p:sldId id="2147483306" r:id="rId16"/>
    <p:sldId id="2147483307" r:id="rId17"/>
    <p:sldId id="2147483308" r:id="rId18"/>
    <p:sldId id="2147483264" r:id="rId19"/>
    <p:sldId id="2147483214" r:id="rId20"/>
    <p:sldId id="2147483220" r:id="rId21"/>
    <p:sldId id="2147483260" r:id="rId22"/>
    <p:sldId id="2147483321" r:id="rId23"/>
    <p:sldId id="2147483320" r:id="rId24"/>
    <p:sldId id="2147483325" r:id="rId25"/>
    <p:sldId id="2147483328" r:id="rId26"/>
    <p:sldId id="2147483322" r:id="rId27"/>
    <p:sldId id="2147483323" r:id="rId28"/>
    <p:sldId id="2147483326" r:id="rId29"/>
    <p:sldId id="2147483327" r:id="rId30"/>
    <p:sldId id="2147483312" r:id="rId31"/>
    <p:sldId id="2147483284" r:id="rId32"/>
    <p:sldId id="2147483266" r:id="rId33"/>
    <p:sldId id="2147483265" r:id="rId34"/>
    <p:sldId id="2147483257" r:id="rId35"/>
    <p:sldId id="2147483267" r:id="rId36"/>
    <p:sldId id="2147483255" r:id="rId37"/>
    <p:sldId id="2147483162" r:id="rId38"/>
    <p:sldId id="2147483188" r:id="rId39"/>
    <p:sldId id="2147483206" r:id="rId40"/>
    <p:sldId id="2147483285" r:id="rId41"/>
    <p:sldId id="2147483313" r:id="rId42"/>
    <p:sldId id="2147483318" r:id="rId43"/>
  </p:sldIdLst>
  <p:sldSz cx="9906000" cy="6858000" type="A4"/>
  <p:notesSz cx="6735763" cy="9866313"/>
  <p:custShowLst>
    <p:custShow name="Format Guide Workshop" id="0">
      <p:sldLst/>
    </p:custShow>
  </p:custShowLst>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315"/>
            <p14:sldId id="2147483300"/>
            <p14:sldId id="2147483247"/>
          </p14:sldIdLst>
        </p14:section>
        <p14:section name="１. 事業計画サマリ" id="{F3783569-040E-4655-A2E8-2952BF0871D6}">
          <p14:sldIdLst>
            <p14:sldId id="2147483158"/>
            <p14:sldId id="2147483301"/>
          </p14:sldIdLst>
        </p14:section>
        <p14:section name="２. 経営戦略及び補助事業の位置づけ" id="{682E8A17-3397-49D9-8F8E-9B800B8511FB}">
          <p14:sldIdLst>
            <p14:sldId id="2147483302"/>
            <p14:sldId id="2147483175"/>
            <p14:sldId id="2147483291"/>
          </p14:sldIdLst>
        </p14:section>
        <p14:section name="３. 補助事業の内容" id="{66C772AE-2F5F-47D8-8F5E-DBB744A421A2}">
          <p14:sldIdLst>
            <p14:sldId id="2147483303"/>
            <p14:sldId id="2147483304"/>
            <p14:sldId id="2147483305"/>
            <p14:sldId id="2147483306"/>
            <p14:sldId id="2147483307"/>
            <p14:sldId id="2147483308"/>
            <p14:sldId id="2147483264"/>
            <p14:sldId id="2147483214"/>
            <p14:sldId id="2147483220"/>
            <p14:sldId id="2147483260"/>
            <p14:sldId id="2147483321"/>
            <p14:sldId id="2147483320"/>
            <p14:sldId id="2147483325"/>
            <p14:sldId id="2147483328"/>
            <p14:sldId id="2147483322"/>
            <p14:sldId id="2147483323"/>
            <p14:sldId id="2147483326"/>
            <p14:sldId id="2147483327"/>
            <p14:sldId id="2147483312"/>
          </p14:sldIdLst>
        </p14:section>
        <p14:section name="４. 想定成果及び商業化計画" id="{B1A73815-C12C-4B05-BEF6-AF85AB9B4163}">
          <p14:sldIdLst>
            <p14:sldId id="2147483284"/>
            <p14:sldId id="2147483266"/>
            <p14:sldId id="2147483265"/>
            <p14:sldId id="2147483257"/>
            <p14:sldId id="2147483267"/>
            <p14:sldId id="2147483255"/>
          </p14:sldIdLst>
        </p14:section>
        <p14:section name="５. 自由記載・その他" id="{4F5DEB56-7721-4EA3-9894-06881678C421}">
          <p14:sldIdLst>
            <p14:sldId id="2147483162"/>
            <p14:sldId id="2147483188"/>
            <p14:sldId id="2147483206"/>
          </p14:sldIdLst>
        </p14:section>
        <p14:section name="６. 申請者概要" id="{33795688-1A3E-4CAD-9CA9-28A7CBB9D22A}">
          <p14:sldIdLst>
            <p14:sldId id="2147483285"/>
            <p14:sldId id="2147483313"/>
            <p14:sldId id="2147483318"/>
          </p14:sldIdLst>
        </p14:section>
      </p14:sectionLst>
    </p:ext>
    <p:ext uri="{EFAFB233-063F-42B5-8137-9DF3F51BA10A}">
      <p15:sldGuideLst xmlns:p15="http://schemas.microsoft.com/office/powerpoint/2012/main">
        <p15:guide id="1" orient="horz" pos="3407"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933A5B9C-7864-2A88-8962-C0C16ACE9A67}" name="Arashu Onodera" initials="AO" userId="S::Arashu.Onodera@jp.ey.com::fb647e8c-5a4c-4b88-babe-9f069122d984"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2F93CCD1-DBB4-F25C-9E95-6D67160F43C7}" name="Norihiko Ichikawa" initials="NI" userId="S::Norihiko.Ichikawa@jp.ey.com::ce6b8556-f88c-4435-87cd-4a196541d086"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C4CD"/>
    <a:srgbClr val="575757"/>
    <a:srgbClr val="1493D2"/>
    <a:srgbClr val="33CCFF"/>
    <a:srgbClr val="747480"/>
    <a:srgbClr val="FFC000"/>
    <a:srgbClr val="EAEAEE"/>
    <a:srgbClr val="F1EAED"/>
    <a:srgbClr val="F1EAEF"/>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105" autoAdjust="0"/>
    <p:restoredTop sz="94660"/>
  </p:normalViewPr>
  <p:slideViewPr>
    <p:cSldViewPr snapToGrid="0">
      <p:cViewPr varScale="1">
        <p:scale>
          <a:sx n="54" d="100"/>
          <a:sy n="54" d="100"/>
        </p:scale>
        <p:origin x="64" y="240"/>
      </p:cViewPr>
      <p:guideLst>
        <p:guide orient="horz" pos="3407"/>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5/15/2025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5/15/2025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F1F64-4E86-029C-A79D-B7F78338EE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5AFB93B-4FFD-A8F4-6054-08E20B4E173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DD3DC2B-6069-2964-9631-013F6FA5DE4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71223BFB-DAB2-5A13-DB5D-6083292CCA11}"/>
              </a:ext>
            </a:extLst>
          </p:cNvPr>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2153617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511214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EB2FD-F14E-317C-B1E3-0CE6180BDB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A1A69A-8EDE-ABBF-F61D-94AA080791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70FD95-C33B-B85A-44CA-984BC3FECC2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C4F226D0-0767-873B-9EE1-E0AFC72BED9E}"/>
              </a:ext>
            </a:extLst>
          </p:cNvPr>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02673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1855885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83AE6-2A45-DCDC-6141-BF3268B812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4E6711-8978-4120-02B2-BC70CE91A6E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6FE659-3ADF-840D-DFEA-1B7FC14DFBE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34BFE1-52E2-F714-996A-45FEF10C6C9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637668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1988653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720574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9D793-4260-73A4-6E01-B172862483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9710F9-3E6A-701F-1B82-E20D6E33183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92E8F69-55D8-ECAA-3B7B-D9A9590C57D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911235E-3368-8FF9-E445-16D7ED4D3A65}"/>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11934758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57750-36FD-ABA6-B6E7-C9851913B7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D7207DE-DDC8-61DD-0508-448534C72C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FAD93E-EAF6-CE6D-3DA6-93E448450814}"/>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EA1D3BF-CE38-4F52-70B7-93BD62CB4629}"/>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198921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27761076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5"/>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395" imgH="396" progId="TCLayout.ActiveDocument.1">
                  <p:embed/>
                </p:oleObj>
              </mc:Choice>
              <mc:Fallback>
                <p:oleObj name="think-cell スライド" r:id="rId6"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D3E40-6726-979E-484B-A82EDE5624E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160E558-DB52-AAF0-F2BE-B89CE2383B4F}"/>
              </a:ext>
            </a:extLst>
          </p:cNvPr>
          <p:cNvSpPr>
            <a:spLocks noGrp="1"/>
          </p:cNvSpPr>
          <p:nvPr>
            <p:ph type="title"/>
          </p:nvPr>
        </p:nvSpPr>
        <p:spPr>
          <a:xfrm>
            <a:off x="511875" y="2851842"/>
            <a:ext cx="6171954" cy="778597"/>
          </a:xfrm>
        </p:spPr>
        <p:txBody>
          <a:bodyPr/>
          <a:lstStyle/>
          <a:p>
            <a:r>
              <a:rPr kumimoji="1" lang="ja-JP" altLang="en-US" sz="3600"/>
              <a:t>様式</a:t>
            </a:r>
            <a:r>
              <a:rPr kumimoji="1" lang="en-US" altLang="ja-JP" sz="3600"/>
              <a:t>2</a:t>
            </a:r>
            <a:r>
              <a:rPr kumimoji="1" lang="ja-JP" altLang="en-US" sz="3600"/>
              <a:t>　事業計画書</a:t>
            </a:r>
            <a:endParaRPr kumimoji="1" lang="en-GB" sz="3600"/>
          </a:p>
        </p:txBody>
      </p:sp>
      <p:sp>
        <p:nvSpPr>
          <p:cNvPr id="3" name="テキスト プレースホルダー 2">
            <a:extLst>
              <a:ext uri="{FF2B5EF4-FFF2-40B4-BE49-F238E27FC236}">
                <a16:creationId xmlns:a16="http://schemas.microsoft.com/office/drawing/2014/main" id="{A58CA959-BDD9-A0B7-425C-7BA8876A5C7F}"/>
              </a:ext>
            </a:extLst>
          </p:cNvPr>
          <p:cNvSpPr>
            <a:spLocks noGrp="1"/>
          </p:cNvSpPr>
          <p:nvPr>
            <p:ph type="body" sz="quarter" idx="11"/>
          </p:nvPr>
        </p:nvSpPr>
        <p:spPr>
          <a:xfrm>
            <a:off x="511875" y="3836946"/>
            <a:ext cx="8886150" cy="914400"/>
          </a:xfrm>
        </p:spPr>
        <p:txBody>
          <a:bodyPr/>
          <a:lstStyle/>
          <a:p>
            <a:r>
              <a:rPr kumimoji="1" lang="ja-JP" altLang="en-US" sz="1800" dirty="0"/>
              <a:t>事業形態：</a:t>
            </a:r>
            <a:r>
              <a:rPr kumimoji="1" lang="en-US" altLang="ja-JP" sz="1800" dirty="0"/>
              <a:t>FS</a:t>
            </a:r>
            <a:r>
              <a:rPr kumimoji="1" lang="ja-JP" altLang="en-US" sz="1800" dirty="0"/>
              <a:t>実証事業</a:t>
            </a:r>
            <a:endParaRPr kumimoji="1" lang="en-US" altLang="ja-JP" sz="1800" dirty="0"/>
          </a:p>
          <a:p>
            <a:r>
              <a:rPr kumimoji="1" lang="ja-JP" altLang="en-US" sz="1800" dirty="0"/>
              <a:t>事業名：</a:t>
            </a:r>
            <a:r>
              <a:rPr kumimoji="1" lang="ja-JP" altLang="ja-JP" sz="1800" kern="1200" dirty="0">
                <a:effectLst/>
                <a:latin typeface="+mn-lt"/>
                <a:ea typeface="+mn-ea"/>
                <a:cs typeface="+mn-cs"/>
              </a:rPr>
              <a:t>○○○国／□□□事</a:t>
            </a:r>
            <a:r>
              <a:rPr kumimoji="1" lang="ja-JP" altLang="en-US" sz="1800" kern="1200" dirty="0">
                <a:effectLst/>
                <a:latin typeface="+mn-lt"/>
                <a:ea typeface="+mn-ea"/>
                <a:cs typeface="+mn-cs"/>
              </a:rPr>
              <a:t>業</a:t>
            </a:r>
            <a:endParaRPr kumimoji="1" lang="ja-JP" altLang="ja-JP" sz="1800" kern="1200" dirty="0">
              <a:effectLst/>
              <a:latin typeface="+mn-lt"/>
              <a:ea typeface="+mn-ea"/>
              <a:cs typeface="+mn-cs"/>
            </a:endParaRPr>
          </a:p>
          <a:p>
            <a:endParaRPr kumimoji="1" lang="en-US" altLang="ja-JP" sz="1800" dirty="0"/>
          </a:p>
        </p:txBody>
      </p:sp>
      <p:sp>
        <p:nvSpPr>
          <p:cNvPr id="5" name="テキスト ボックス 4">
            <a:extLst>
              <a:ext uri="{FF2B5EF4-FFF2-40B4-BE49-F238E27FC236}">
                <a16:creationId xmlns:a16="http://schemas.microsoft.com/office/drawing/2014/main" id="{13E9C715-CE6B-0C47-E5AC-EF8834BD983B}"/>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a:solidFill>
                  <a:schemeClr val="tx2"/>
                </a:solidFill>
                <a:latin typeface="+mn-ea"/>
              </a:rPr>
              <a:t>令和</a:t>
            </a:r>
            <a:r>
              <a:rPr lang="en-US" altLang="ja-JP" sz="1400" b="0" i="0" u="none" strike="noStrike" baseline="0">
                <a:solidFill>
                  <a:schemeClr val="tx2"/>
                </a:solidFill>
                <a:latin typeface="+mn-ea"/>
              </a:rPr>
              <a:t>6</a:t>
            </a:r>
            <a:r>
              <a:rPr lang="ja-JP" altLang="en-US" sz="1400" b="0" i="0" u="none" strike="noStrike" baseline="0">
                <a:solidFill>
                  <a:schemeClr val="tx2"/>
                </a:solidFill>
                <a:latin typeface="+mn-ea"/>
              </a:rPr>
              <a:t>年度補正グローバルサウス未来志向型共創等事業費補助金 </a:t>
            </a:r>
          </a:p>
          <a:p>
            <a:r>
              <a:rPr lang="ja-JP" altLang="en-US" sz="1400" b="0" i="0" u="none" strike="noStrike" baseline="0">
                <a:solidFill>
                  <a:schemeClr val="tx2"/>
                </a:solidFill>
                <a:latin typeface="+mn-ea"/>
              </a:rPr>
              <a:t>（ウクライナ復興支援・中東欧諸国等連携強化） </a:t>
            </a:r>
            <a:endParaRPr lang="ja-JP" altLang="en-US" sz="1400">
              <a:solidFill>
                <a:schemeClr val="tx2"/>
              </a:solidFill>
              <a:latin typeface="+mn-ea"/>
            </a:endParaRPr>
          </a:p>
        </p:txBody>
      </p:sp>
      <p:sp>
        <p:nvSpPr>
          <p:cNvPr id="6" name="吹き出し: 四角形 5">
            <a:extLst>
              <a:ext uri="{FF2B5EF4-FFF2-40B4-BE49-F238E27FC236}">
                <a16:creationId xmlns:a16="http://schemas.microsoft.com/office/drawing/2014/main" id="{0183450B-4F88-24B3-027A-3123758C5022}"/>
              </a:ext>
            </a:extLst>
          </p:cNvPr>
          <p:cNvSpPr/>
          <p:nvPr/>
        </p:nvSpPr>
        <p:spPr>
          <a:xfrm>
            <a:off x="291523" y="4781788"/>
            <a:ext cx="3781713" cy="344394"/>
          </a:xfrm>
          <a:prstGeom prst="wedgeRectCallout">
            <a:avLst>
              <a:gd name="adj1" fmla="val -6286"/>
              <a:gd name="adj2" fmla="val -90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複数国で事業を実施する場合、全ての国名を記載してください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67C11F83-7D1A-FE9B-4E37-D497DD74D3A6}"/>
              </a:ext>
            </a:extLst>
          </p:cNvPr>
          <p:cNvSpPr/>
          <p:nvPr/>
        </p:nvSpPr>
        <p:spPr>
          <a:xfrm>
            <a:off x="5982484" y="1095375"/>
            <a:ext cx="3631994" cy="3423603"/>
          </a:xfrm>
          <a:prstGeom prst="wedgeRectCallout">
            <a:avLst>
              <a:gd name="adj1" fmla="val 3335"/>
              <a:gd name="adj2" fmla="val 62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「企業・団体名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代表者役職・氏名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所在地」を以下の例に沿って記載してください（なお、押印は省略して構いません）</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例）単独の申請</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また、共同申請の場合は、以下の例に沿って記載してください</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例）共同申請</a:t>
            </a:r>
            <a:br>
              <a:rPr kumimoji="1" lang="ja-JP" altLang="en-US"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社：幹事法人、</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社：共同申請者</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a:t>
            </a:r>
            <a:endParaRPr kumimoji="1" lang="en-US" altLang="ja-JP" sz="1000">
              <a:solidFill>
                <a:schemeClr val="tx2"/>
              </a:solidFill>
              <a:latin typeface="Meiryo UI" panose="020B0604030504040204" pitchFamily="50" charset="-128"/>
              <a:ea typeface="Meiryo UI" panose="020B0604030504040204" pitchFamily="50" charset="-128"/>
            </a:endParaRPr>
          </a:p>
          <a:p>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共同申請者・団体名：</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p>
        </p:txBody>
      </p:sp>
      <p:sp>
        <p:nvSpPr>
          <p:cNvPr id="8" name="テキスト プレースホルダー 11">
            <a:extLst>
              <a:ext uri="{FF2B5EF4-FFF2-40B4-BE49-F238E27FC236}">
                <a16:creationId xmlns:a16="http://schemas.microsoft.com/office/drawing/2014/main" id="{AE06888D-0A31-2E0A-9700-D4A0CEB91508}"/>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
        <p:nvSpPr>
          <p:cNvPr id="4" name="正方形/長方形 3">
            <a:extLst>
              <a:ext uri="{FF2B5EF4-FFF2-40B4-BE49-F238E27FC236}">
                <a16:creationId xmlns:a16="http://schemas.microsoft.com/office/drawing/2014/main" id="{88E316DA-27A5-9DD1-7EB2-955017DF7C8B}"/>
              </a:ext>
            </a:extLst>
          </p:cNvPr>
          <p:cNvSpPr/>
          <p:nvPr/>
        </p:nvSpPr>
        <p:spPr>
          <a:xfrm>
            <a:off x="291524" y="293424"/>
            <a:ext cx="9322954" cy="595444"/>
          </a:xfrm>
          <a:prstGeom prst="rect">
            <a:avLst/>
          </a:prstGeom>
          <a:solidFill>
            <a:srgbClr val="FFFF00"/>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rgbClr val="FF0000"/>
                </a:solidFill>
                <a:latin typeface="Meiryo UI" panose="020B0604030504040204" pitchFamily="50" charset="-128"/>
                <a:ea typeface="Meiryo UI" panose="020B0604030504040204" pitchFamily="50" charset="-128"/>
              </a:rPr>
              <a:t>FS</a:t>
            </a:r>
            <a:r>
              <a:rPr kumimoji="1" lang="ja-JP" altLang="en-US" sz="1200" b="1">
                <a:solidFill>
                  <a:srgbClr val="FF0000"/>
                </a:solidFill>
                <a:latin typeface="Meiryo UI" panose="020B0604030504040204" pitchFamily="50" charset="-128"/>
                <a:ea typeface="Meiryo UI" panose="020B0604030504040204" pitchFamily="50" charset="-128"/>
              </a:rPr>
              <a:t>実証事業者向けの入力ガイド</a:t>
            </a:r>
            <a:r>
              <a:rPr kumimoji="1" lang="ja-JP" altLang="en-US" sz="1200" b="1">
                <a:solidFill>
                  <a:schemeClr val="tx1"/>
                </a:solidFill>
                <a:latin typeface="Meiryo UI" panose="020B0604030504040204" pitchFamily="50" charset="-128"/>
                <a:ea typeface="Meiryo UI" panose="020B0604030504040204" pitchFamily="50" charset="-128"/>
              </a:rPr>
              <a:t>となります。</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作成時は、</a:t>
            </a:r>
            <a:r>
              <a:rPr kumimoji="1" lang="en-US" altLang="ja-JP" sz="1200" b="1">
                <a:solidFill>
                  <a:schemeClr val="tx1"/>
                </a:solidFill>
                <a:latin typeface="Meiryo UI" panose="020B0604030504040204" pitchFamily="50" charset="-128"/>
                <a:ea typeface="Meiryo UI" panose="020B0604030504040204" pitchFamily="50" charset="-128"/>
              </a:rPr>
              <a:t>PowerPoint</a:t>
            </a:r>
            <a:r>
              <a:rPr kumimoji="1" lang="ja-JP" altLang="en-US" sz="1200" b="1">
                <a:solidFill>
                  <a:schemeClr val="tx1"/>
                </a:solidFill>
                <a:latin typeface="Meiryo UI" panose="020B0604030504040204" pitchFamily="50" charset="-128"/>
                <a:ea typeface="Meiryo UI" panose="020B0604030504040204" pitchFamily="50" charset="-128"/>
              </a:rPr>
              <a:t>ファイル </a:t>
            </a:r>
            <a:r>
              <a:rPr kumimoji="1" lang="ja-JP" altLang="en-US" sz="1200" b="1">
                <a:solidFill>
                  <a:srgbClr val="FF0000"/>
                </a:solidFill>
                <a:latin typeface="Meiryo UI" panose="020B0604030504040204" pitchFamily="50" charset="-128"/>
                <a:ea typeface="Meiryo UI" panose="020B0604030504040204" pitchFamily="50" charset="-128"/>
              </a:rPr>
              <a:t>“</a:t>
            </a:r>
            <a:r>
              <a:rPr kumimoji="1" lang="zh-TW" altLang="en-US" sz="1200" b="1">
                <a:solidFill>
                  <a:srgbClr val="FF0000"/>
                </a:solidFill>
                <a:latin typeface="Meiryo UI" panose="020B0604030504040204" pitchFamily="50" charset="-128"/>
                <a:ea typeface="Meiryo UI" panose="020B0604030504040204" pitchFamily="50" charset="-128"/>
              </a:rPr>
              <a:t>様式</a:t>
            </a:r>
            <a:r>
              <a:rPr kumimoji="1" lang="en-US" altLang="zh-TW" sz="1200" b="1">
                <a:solidFill>
                  <a:srgbClr val="FF0000"/>
                </a:solidFill>
                <a:latin typeface="Meiryo UI" panose="020B0604030504040204" pitchFamily="50" charset="-128"/>
                <a:ea typeface="Meiryo UI" panose="020B0604030504040204" pitchFamily="50" charset="-128"/>
              </a:rPr>
              <a:t>2 </a:t>
            </a:r>
            <a:r>
              <a:rPr kumimoji="1" lang="zh-TW" altLang="en-US" sz="1200" b="1">
                <a:solidFill>
                  <a:srgbClr val="FF0000"/>
                </a:solidFill>
                <a:latin typeface="Meiryo UI" panose="020B0604030504040204" pitchFamily="50" charset="-128"/>
                <a:ea typeface="Meiryo UI" panose="020B0604030504040204" pitchFamily="50" charset="-128"/>
              </a:rPr>
              <a:t>事業計画書（</a:t>
            </a:r>
            <a:r>
              <a:rPr kumimoji="1" lang="en-US" altLang="zh-TW" sz="1200" b="1">
                <a:solidFill>
                  <a:srgbClr val="FF0000"/>
                </a:solidFill>
                <a:latin typeface="Meiryo UI" panose="020B0604030504040204" pitchFamily="50" charset="-128"/>
                <a:ea typeface="Meiryo UI" panose="020B0604030504040204" pitchFamily="50" charset="-128"/>
              </a:rPr>
              <a:t>FS</a:t>
            </a:r>
            <a:r>
              <a:rPr kumimoji="1" lang="zh-TW" altLang="en-US" sz="1200" b="1">
                <a:solidFill>
                  <a:srgbClr val="FF0000"/>
                </a:solidFill>
                <a:latin typeface="Meiryo UI" panose="020B0604030504040204" pitchFamily="50" charset="-128"/>
                <a:ea typeface="Meiryo UI" panose="020B0604030504040204" pitchFamily="50" charset="-128"/>
              </a:rPr>
              <a:t>実証事業）</a:t>
            </a:r>
            <a:r>
              <a:rPr kumimoji="1" lang="ja-JP" altLang="en-US" sz="1200" b="1">
                <a:solidFill>
                  <a:srgbClr val="FF0000"/>
                </a:solidFill>
                <a:latin typeface="Meiryo UI" panose="020B0604030504040204" pitchFamily="50" charset="-128"/>
                <a:ea typeface="Meiryo UI" panose="020B0604030504040204" pitchFamily="50" charset="-128"/>
              </a:rPr>
              <a:t>”へ入力</a:t>
            </a:r>
            <a:r>
              <a:rPr kumimoji="1" lang="ja-JP" altLang="en-US" sz="1200" b="1">
                <a:solidFill>
                  <a:schemeClr val="tx1"/>
                </a:solidFill>
                <a:latin typeface="Meiryo UI" panose="020B0604030504040204" pitchFamily="50" charset="-128"/>
                <a:ea typeface="Meiryo UI" panose="020B0604030504040204" pitchFamily="50" charset="-128"/>
              </a:rPr>
              <a:t>いただきますよう、ご注意ください。</a:t>
            </a:r>
          </a:p>
        </p:txBody>
      </p:sp>
    </p:spTree>
    <p:extLst>
      <p:ext uri="{BB962C8B-B14F-4D97-AF65-F5344CB8AC3E}">
        <p14:creationId xmlns:p14="http://schemas.microsoft.com/office/powerpoint/2010/main" val="101752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7984409-EE8A-542F-050D-516F702D09D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3EB0803-2D16-B0B9-FB02-4F8B9D1B72C7}"/>
              </a:ext>
            </a:extLst>
          </p:cNvPr>
          <p:cNvSpPr>
            <a:spLocks noGrp="1"/>
          </p:cNvSpPr>
          <p:nvPr>
            <p:ph type="body" sz="quarter" idx="17"/>
          </p:nvPr>
        </p:nvSpPr>
        <p:spPr/>
        <p:txBody>
          <a:bodyPr/>
          <a:lstStyle/>
          <a:p>
            <a:r>
              <a:rPr kumimoji="1" lang="en-GB"/>
              <a:t>3-1. </a:t>
            </a:r>
            <a:r>
              <a:rPr kumimoji="1" lang="en-US"/>
              <a:t>FS</a:t>
            </a:r>
            <a:r>
              <a:rPr kumimoji="1" lang="ja-JP" altLang="en-US"/>
              <a:t>事業・実証事業のねらい </a:t>
            </a:r>
            <a:r>
              <a:rPr kumimoji="1" lang="en-US" altLang="ja-JP"/>
              <a:t>1/2</a:t>
            </a:r>
            <a:endParaRPr kumimoji="1" lang="en-GB"/>
          </a:p>
        </p:txBody>
      </p:sp>
      <p:graphicFrame>
        <p:nvGraphicFramePr>
          <p:cNvPr id="5" name="表 4">
            <a:extLst>
              <a:ext uri="{FF2B5EF4-FFF2-40B4-BE49-F238E27FC236}">
                <a16:creationId xmlns:a16="http://schemas.microsoft.com/office/drawing/2014/main" id="{41AA0EF0-F885-FCFB-5F04-EEA7B602BBE8}"/>
              </a:ext>
            </a:extLst>
          </p:cNvPr>
          <p:cNvGraphicFramePr>
            <a:graphicFrameLocks noGrp="1"/>
          </p:cNvGraphicFramePr>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FS</a:t>
                      </a: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ウクライナでの電力供給可能地域が特定され、地域ごとの電力使用統計や市場規模が把握されている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ウクライナでの発電所候補地の測量や定点観測から、発電量の推定と建設コスト試算が実施されている</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DF4C2DCD-7B1F-05F3-0CBB-85F3191D9BD4}"/>
              </a:ext>
            </a:extLst>
          </p:cNvPr>
          <p:cNvGraphicFramePr>
            <a:graphicFrameLocks noGrp="1"/>
          </p:cNvGraphicFramePr>
          <p:nvPr>
            <p:extLst>
              <p:ext uri="{D42A27DB-BD31-4B8C-83A1-F6EECF244321}">
                <p14:modId xmlns:p14="http://schemas.microsoft.com/office/powerpoint/2010/main" val="2343102205"/>
              </p:ext>
            </p:extLst>
          </p:nvPr>
        </p:nvGraphicFramePr>
        <p:xfrm>
          <a:off x="567981" y="3315759"/>
          <a:ext cx="4270560" cy="1152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ウクライナ国内の</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地域と</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地域では電力インフラの復旧が必要</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FE2B7016-2C2C-6AA5-EF10-0218511AC205}"/>
              </a:ext>
            </a:extLst>
          </p:cNvPr>
          <p:cNvGraphicFramePr>
            <a:graphicFrameLocks noGrp="1"/>
          </p:cNvGraphicFramePr>
          <p:nvPr>
            <p:extLst>
              <p:ext uri="{D42A27DB-BD31-4B8C-83A1-F6EECF244321}">
                <p14:modId xmlns:p14="http://schemas.microsoft.com/office/powerpoint/2010/main" val="786969523"/>
              </p:ext>
            </p:extLst>
          </p:nvPr>
        </p:nvGraphicFramePr>
        <p:xfrm>
          <a:off x="566483" y="4576553"/>
          <a:ext cx="4270560" cy="1908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地域と</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地域において、電力インフラ（発電所・送電線等の設備）のニーズが高いとの仮説を検証</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地域と</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地域で電力インフラの復旧状況を調査し、人口や産業から概算した推定電力使用量に対して、供給ケイパビリティが</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以上不足していると調査できた場合、仮説検証は成功</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00FBD25F-7325-5208-5BC0-573D8FB02F6E}"/>
              </a:ext>
            </a:extLst>
          </p:cNvPr>
          <p:cNvSpPr/>
          <p:nvPr/>
        </p:nvSpPr>
        <p:spPr>
          <a:xfrm flipV="1">
            <a:off x="1958152"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AB04EAE1-9F41-E128-57B5-7C3F7F68A2EA}"/>
              </a:ext>
            </a:extLst>
          </p:cNvPr>
          <p:cNvSpPr/>
          <p:nvPr/>
        </p:nvSpPr>
        <p:spPr>
          <a:xfrm flipV="1">
            <a:off x="6396027"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B77A654D-2360-DD92-3CD4-E67535496186}"/>
              </a:ext>
            </a:extLst>
          </p:cNvPr>
          <p:cNvSpPr txBox="1">
            <a:spLocks/>
          </p:cNvSpPr>
          <p:nvPr/>
        </p:nvSpPr>
        <p:spPr>
          <a:xfrm>
            <a:off x="510380" y="2954965"/>
            <a:ext cx="4443545"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例：対象国・顧客ニーズに関する仮説検証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D8565F4B-F86D-C7E3-D2B8-3F40C30372DC}"/>
              </a:ext>
            </a:extLst>
          </p:cNvPr>
          <p:cNvSpPr txBox="1">
            <a:spLocks/>
          </p:cNvSpPr>
          <p:nvPr/>
        </p:nvSpPr>
        <p:spPr>
          <a:xfrm>
            <a:off x="4948255" y="2954965"/>
            <a:ext cx="4443545"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例：製品・サービスの適合性に関する仮説検証</a:t>
            </a:r>
            <a:r>
              <a:rPr kumimoji="1" lang="en-US" altLang="ja-JP" sz="1200" b="1"/>
              <a:t>】</a:t>
            </a:r>
          </a:p>
        </p:txBody>
      </p:sp>
      <p:graphicFrame>
        <p:nvGraphicFramePr>
          <p:cNvPr id="45" name="表 44">
            <a:extLst>
              <a:ext uri="{FF2B5EF4-FFF2-40B4-BE49-F238E27FC236}">
                <a16:creationId xmlns:a16="http://schemas.microsoft.com/office/drawing/2014/main" id="{11C90F70-0DDA-8DD8-375A-9B5650C3B253}"/>
              </a:ext>
            </a:extLst>
          </p:cNvPr>
          <p:cNvGraphicFramePr>
            <a:graphicFrameLocks noGrp="1"/>
          </p:cNvGraphicFramePr>
          <p:nvPr>
            <p:extLst>
              <p:ext uri="{D42A27DB-BD31-4B8C-83A1-F6EECF244321}">
                <p14:modId xmlns:p14="http://schemas.microsoft.com/office/powerpoint/2010/main" val="1666751017"/>
              </p:ext>
            </p:extLst>
          </p:nvPr>
        </p:nvGraphicFramePr>
        <p:xfrm>
          <a:off x="5063640" y="3315759"/>
          <a:ext cx="4270560" cy="1152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日本では風力発電機</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1</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基につき平均して年間</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の発電が可能</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ウクライナに導入予定の規模の風力発電所は約</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億円で建設可能</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EAC83463-2516-3B4D-FF11-99CA740169AD}"/>
              </a:ext>
            </a:extLst>
          </p:cNvPr>
          <p:cNvGraphicFramePr>
            <a:graphicFrameLocks noGrp="1"/>
          </p:cNvGraphicFramePr>
          <p:nvPr>
            <p:extLst>
              <p:ext uri="{D42A27DB-BD31-4B8C-83A1-F6EECF244321}">
                <p14:modId xmlns:p14="http://schemas.microsoft.com/office/powerpoint/2010/main" val="1690828125"/>
              </p:ext>
            </p:extLst>
          </p:nvPr>
        </p:nvGraphicFramePr>
        <p:xfrm>
          <a:off x="5063640" y="4576553"/>
          <a:ext cx="4270560" cy="1908000"/>
        </p:xfrm>
        <a:graphic>
          <a:graphicData uri="http://schemas.openxmlformats.org/drawingml/2006/table">
            <a:tbl>
              <a:tblPr firstRow="1" bandRow="1">
                <a:tableStyleId>{69012ECD-51FC-41F1-AA8D-1B2483CD663E}</a:tableStyleId>
              </a:tblPr>
              <a:tblGrid>
                <a:gridCol w="427056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建設候補地</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では設備の総建設費に対し多くの発電量が見込め、採算性が高いとの仮説を検証</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建設候補地</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で風力を定点観測し、</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の発電が可能と試算され、かつ候補地の測量や発電所の基本設計を実施し、ステークホルダーへのヒアリングや市場調査を踏まえ</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億円以内で風力発電所を建設可能と見積もることができた場合、仮説検証は成功</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B65B7343-5867-23B8-F0CB-B172BD8576B1}"/>
              </a:ext>
            </a:extLst>
          </p:cNvPr>
          <p:cNvSpPr/>
          <p:nvPr/>
        </p:nvSpPr>
        <p:spPr>
          <a:xfrm>
            <a:off x="2544298" y="4865846"/>
            <a:ext cx="2257427" cy="408595"/>
          </a:xfrm>
          <a:prstGeom prst="wedgeRectCallout">
            <a:avLst>
              <a:gd name="adj1" fmla="val -55444"/>
              <a:gd name="adj2" fmla="val -46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FS</a:t>
            </a:r>
            <a:r>
              <a:rPr kumimoji="1" lang="ja-JP" altLang="en-US" sz="1000">
                <a:solidFill>
                  <a:schemeClr val="tx2"/>
                </a:solidFill>
              </a:rPr>
              <a:t>を通じて確認したい仮説と、仮説検証のためのベンチマーク案を記載してください</a:t>
            </a:r>
            <a:endParaRPr kumimoji="1" lang="en-US" altLang="ja-JP" sz="1000">
              <a:solidFill>
                <a:schemeClr val="tx2"/>
              </a:solidFill>
            </a:endParaRPr>
          </a:p>
        </p:txBody>
      </p:sp>
      <p:sp>
        <p:nvSpPr>
          <p:cNvPr id="61" name="吹き出し: 四角形 60">
            <a:extLst>
              <a:ext uri="{FF2B5EF4-FFF2-40B4-BE49-F238E27FC236}">
                <a16:creationId xmlns:a16="http://schemas.microsoft.com/office/drawing/2014/main" id="{13553872-C09D-2343-F4D2-BEA68CD3BC61}"/>
              </a:ext>
            </a:extLst>
          </p:cNvPr>
          <p:cNvSpPr/>
          <p:nvPr/>
        </p:nvSpPr>
        <p:spPr>
          <a:xfrm>
            <a:off x="3279228" y="3358297"/>
            <a:ext cx="5637878" cy="618103"/>
          </a:xfrm>
          <a:prstGeom prst="wedgeRectCallout">
            <a:avLst>
              <a:gd name="adj1" fmla="val 11026"/>
              <a:gd name="adj2" fmla="val -727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必ずしも「対象国・顧客ニーズ」「製品・サービスの適合性」の分類を用いる必要はありませんので、実施したい</a:t>
            </a:r>
            <a:r>
              <a:rPr kumimoji="1" lang="en-US" altLang="ja-JP" sz="1000">
                <a:solidFill>
                  <a:schemeClr val="tx2"/>
                </a:solidFill>
              </a:rPr>
              <a:t>FS</a:t>
            </a:r>
            <a:r>
              <a:rPr kumimoji="1" lang="ja-JP" altLang="en-US" sz="1000">
                <a:solidFill>
                  <a:schemeClr val="tx2"/>
                </a:solidFill>
              </a:rPr>
              <a:t>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spcAft>
                <a:spcPts val="300"/>
              </a:spcAft>
              <a:buFont typeface="Arial" panose="020B0604020202020204" pitchFamily="34" charset="0"/>
              <a:buChar char="•"/>
            </a:pPr>
            <a:r>
              <a:rPr kumimoji="1" lang="ja-JP" altLang="en-US" sz="1000">
                <a:solidFill>
                  <a:schemeClr val="tx2"/>
                </a:solidFill>
              </a:rPr>
              <a:t>例えば、次のような分類を設定することも可能です：消費者ニーズ、セキュリティ・プライバシー</a:t>
            </a:r>
            <a:endParaRPr kumimoji="1" lang="en-US" altLang="ja-JP" sz="1000">
              <a:solidFill>
                <a:schemeClr val="tx2"/>
              </a:solidFill>
            </a:endParaRPr>
          </a:p>
        </p:txBody>
      </p:sp>
      <p:grpSp>
        <p:nvGrpSpPr>
          <p:cNvPr id="37" name="グループ化 36">
            <a:extLst>
              <a:ext uri="{FF2B5EF4-FFF2-40B4-BE49-F238E27FC236}">
                <a16:creationId xmlns:a16="http://schemas.microsoft.com/office/drawing/2014/main" id="{4BB4A956-888F-6EED-D5EC-325CAA7464A2}"/>
              </a:ext>
            </a:extLst>
          </p:cNvPr>
          <p:cNvGrpSpPr/>
          <p:nvPr/>
        </p:nvGrpSpPr>
        <p:grpSpPr>
          <a:xfrm>
            <a:off x="512779" y="5949"/>
            <a:ext cx="6320145" cy="216000"/>
            <a:chOff x="512779" y="5949"/>
            <a:chExt cx="6320145" cy="216000"/>
          </a:xfrm>
        </p:grpSpPr>
        <p:sp>
          <p:nvSpPr>
            <p:cNvPr id="38" name="正方形/長方形 37">
              <a:extLst>
                <a:ext uri="{FF2B5EF4-FFF2-40B4-BE49-F238E27FC236}">
                  <a16:creationId xmlns:a16="http://schemas.microsoft.com/office/drawing/2014/main" id="{21E53467-4C34-F7DD-2748-FF94476886B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9" name="正方形/長方形 38">
              <a:extLst>
                <a:ext uri="{FF2B5EF4-FFF2-40B4-BE49-F238E27FC236}">
                  <a16:creationId xmlns:a16="http://schemas.microsoft.com/office/drawing/2014/main" id="{092B0A0C-D247-4AF1-346E-ED98B07E4E2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0" name="正方形/長方形 39">
              <a:extLst>
                <a:ext uri="{FF2B5EF4-FFF2-40B4-BE49-F238E27FC236}">
                  <a16:creationId xmlns:a16="http://schemas.microsoft.com/office/drawing/2014/main" id="{79B3294A-66BA-1D5A-6AB9-D2E12F4A98ED}"/>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4CCC00B8-19B6-57F2-3C93-54447D1C7A0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490CF791-9473-33A8-E44A-9CE3360688E9}"/>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72E6C827-D0FB-1BAB-31AA-D5616BCCF33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E0CA4AE3-32A6-430D-E9F7-74D398A9AB9A}"/>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8F7563F-88AC-AEE8-6736-063E17512AFA}"/>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586A067F-661A-BEB3-699A-870EC32329E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65FBF6E0-F45A-264C-3D97-AA21581B338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EAAF2D6-FC0E-6D03-BD5E-E1AD0D64114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BFB78B57-1215-7592-845B-48C33A3868A2}"/>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0B79166F-4ABD-50C7-AC80-2DBD390D7500}"/>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C08E5892-3563-7DBB-9C52-1CE79AE811E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83F59A-5CF3-EBD7-3A83-7EDA658BA8D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D9D0B60-642E-ADD8-DA21-8D3FB5FC0EE3}"/>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F2E809DC-6E50-8326-7744-64EE6248809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2D83363-2940-FC9E-61FC-ED77C47B75F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353DEE3A-A7CE-24E5-7166-B31C782885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6" name="吹き出し: 四角形 5">
            <a:extLst>
              <a:ext uri="{FF2B5EF4-FFF2-40B4-BE49-F238E27FC236}">
                <a16:creationId xmlns:a16="http://schemas.microsoft.com/office/drawing/2014/main" id="{B83552F5-37A2-B8D0-19E6-620A561EA28B}"/>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FS</a:t>
            </a:r>
            <a:r>
              <a:rPr kumimoji="1" lang="ja-JP" altLang="en-US" sz="1000">
                <a:solidFill>
                  <a:schemeClr val="tx2"/>
                </a:solidFill>
                <a:latin typeface="Meiryo UI" panose="020B0604030504040204" pitchFamily="50" charset="-128"/>
                <a:ea typeface="Meiryo UI" panose="020B0604030504040204" pitchFamily="50" charset="-128"/>
              </a:rPr>
              <a:t>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の仮説を検証し、</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を成功判断の基準とする</a:t>
            </a:r>
            <a:endParaRPr kumimoji="1" lang="ja-JP" altLang="en-US" sz="1000">
              <a:solidFill>
                <a:schemeClr val="tx2"/>
              </a:solidFill>
            </a:endParaRPr>
          </a:p>
        </p:txBody>
      </p:sp>
      <p:sp>
        <p:nvSpPr>
          <p:cNvPr id="10" name="吹き出し: 四角形 9">
            <a:extLst>
              <a:ext uri="{FF2B5EF4-FFF2-40B4-BE49-F238E27FC236}">
                <a16:creationId xmlns:a16="http://schemas.microsoft.com/office/drawing/2014/main" id="{0C1623D3-F317-C25C-0460-BA7CE71F658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en-US" altLang="ja-JP" sz="1000">
                <a:solidFill>
                  <a:schemeClr val="tx2"/>
                </a:solidFill>
              </a:rPr>
              <a:t>FS</a:t>
            </a:r>
            <a:r>
              <a:rPr kumimoji="1" lang="ja-JP" altLang="en-US" sz="1000">
                <a:solidFill>
                  <a:schemeClr val="tx2"/>
                </a:solidFill>
              </a:rPr>
              <a:t>終了時点で目指す状態（何が明らかになっているか）を記載してください</a:t>
            </a:r>
            <a:endParaRPr kumimoji="1" lang="en-US" altLang="ja-JP" sz="1000">
              <a:solidFill>
                <a:schemeClr val="tx2"/>
              </a:solidFill>
            </a:endParaRPr>
          </a:p>
        </p:txBody>
      </p:sp>
    </p:spTree>
    <p:extLst>
      <p:ext uri="{BB962C8B-B14F-4D97-AF65-F5344CB8AC3E}">
        <p14:creationId xmlns:p14="http://schemas.microsoft.com/office/powerpoint/2010/main" val="1618733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ウクライナの環境に適した風力発電技術が特定され、発電施設の建設が完了している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送電コストを抑える技術のスケーリングが完了し、実際の送電経路に実装されている</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nvGraphicFramePr>
        <p:xfrm>
          <a:off x="567981"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日本国内で実施した実証実験では、自社発電機は従来の発電機より</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％の発電効率アップを実現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nvGraphicFramePr>
        <p:xfrm>
          <a:off x="566483"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ウクライナの環境においても技術・製品が問題なく稼働し、</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％の発電効率アップできるとの仮説を検証</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実地で</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を試験運用し、</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6</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ヶ月で</a:t>
                      </a:r>
                      <a:r>
                        <a:rPr kumimoji="1" lang="en-US" altLang="ja-JP" sz="1050" b="0" i="0" u="none" strike="noStrike" kern="1200" cap="none" spc="0" normalizeH="0" baseline="0" noProof="0" err="1">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の発電実績が得られた場合、仮説検証は成功</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2" name="二等辺三角形 11">
            <a:extLst>
              <a:ext uri="{FF2B5EF4-FFF2-40B4-BE49-F238E27FC236}">
                <a16:creationId xmlns:a16="http://schemas.microsoft.com/office/drawing/2014/main" id="{2D15B168-B239-1837-CC77-9E3FFB1386D4}"/>
              </a:ext>
            </a:extLst>
          </p:cNvPr>
          <p:cNvSpPr/>
          <p:nvPr/>
        </p:nvSpPr>
        <p:spPr>
          <a:xfrm flipV="1">
            <a:off x="1215981"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CDA8D7FB-06F4-2102-3AB7-9F2CB6C2CEF8}"/>
              </a:ext>
            </a:extLst>
          </p:cNvPr>
          <p:cNvSpPr/>
          <p:nvPr/>
        </p:nvSpPr>
        <p:spPr>
          <a:xfrm flipV="1">
            <a:off x="417709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29" name="二等辺三角形 28">
            <a:extLst>
              <a:ext uri="{FF2B5EF4-FFF2-40B4-BE49-F238E27FC236}">
                <a16:creationId xmlns:a16="http://schemas.microsoft.com/office/drawing/2014/main" id="{28A98DE8-B836-18F8-1B47-FC918DF1A7E6}"/>
              </a:ext>
            </a:extLst>
          </p:cNvPr>
          <p:cNvSpPr/>
          <p:nvPr/>
        </p:nvSpPr>
        <p:spPr>
          <a:xfrm flipV="1">
            <a:off x="7138200" y="2638281"/>
            <a:ext cx="1548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chemeClr val="tx2"/>
              </a:solidFill>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nvGraphicFramePr>
        <p:xfrm>
          <a:off x="352909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短距離・小規模の送電試験では、送電時の損失を抑える技術により</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のロス削減を実現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nvGraphicFramePr>
        <p:xfrm>
          <a:off x="6490200" y="3315759"/>
          <a:ext cx="2844000" cy="1152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828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ウクライナは鉱工業が発達しており、年間</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の電力を消費している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nvGraphicFramePr>
        <p:xfrm>
          <a:off x="352909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ja-JP" altLang="en-US" sz="1050">
                          <a:solidFill>
                            <a:schemeClr val="tx2"/>
                          </a:solidFill>
                        </a:rPr>
                        <a:t>ウクライナの</a:t>
                      </a:r>
                      <a:r>
                        <a:rPr kumimoji="1" lang="en-US" altLang="ja-JP" sz="1050">
                          <a:solidFill>
                            <a:schemeClr val="tx2"/>
                          </a:solidFill>
                        </a:rPr>
                        <a:t>A</a:t>
                      </a:r>
                      <a:r>
                        <a:rPr kumimoji="1" lang="ja-JP" altLang="en-US" sz="1050">
                          <a:solidFill>
                            <a:schemeClr val="tx2"/>
                          </a:solidFill>
                        </a:rPr>
                        <a:t>地点（発電所候補地）から</a:t>
                      </a:r>
                      <a:r>
                        <a:rPr kumimoji="1" lang="en-US" altLang="ja-JP" sz="1050">
                          <a:solidFill>
                            <a:schemeClr val="tx2"/>
                          </a:solidFill>
                        </a:rPr>
                        <a:t>XX</a:t>
                      </a:r>
                      <a:r>
                        <a:rPr kumimoji="1" lang="ja-JP" altLang="en-US" sz="1050">
                          <a:solidFill>
                            <a:schemeClr val="tx2"/>
                          </a:solidFill>
                        </a:rPr>
                        <a:t>地域への長距離・大規模送電に際し、自社開発の送電線を使用すれば</a:t>
                      </a:r>
                      <a:r>
                        <a:rPr kumimoji="1" lang="en-US" altLang="ja-JP" sz="1050">
                          <a:solidFill>
                            <a:schemeClr val="tx2"/>
                          </a:solidFill>
                        </a:rPr>
                        <a:t>XX</a:t>
                      </a:r>
                      <a:r>
                        <a:rPr kumimoji="1" lang="ja-JP" altLang="en-US" sz="1050">
                          <a:solidFill>
                            <a:schemeClr val="tx2"/>
                          </a:solidFill>
                        </a:rPr>
                        <a:t>％のロス削減が可能との仮説を検証</a:t>
                      </a:r>
                      <a:endParaRPr kumimoji="1" lang="en-US" altLang="ja-JP" sz="1050">
                        <a:solidFill>
                          <a:schemeClr val="tx2"/>
                        </a:solidFill>
                      </a:endParaRPr>
                    </a:p>
                    <a:p>
                      <a:pPr marL="171450" indent="-171450">
                        <a:buFont typeface="Arial" panose="020B0604020202020204" pitchFamily="34" charset="0"/>
                        <a:buChar char="•"/>
                      </a:pPr>
                      <a:r>
                        <a:rPr kumimoji="1" lang="ja-JP" altLang="en-US" sz="1050">
                          <a:solidFill>
                            <a:schemeClr val="tx2"/>
                          </a:solidFill>
                        </a:rPr>
                        <a:t>実地にて長距離・大規模送電に係る調達費用や運用費用が</a:t>
                      </a:r>
                      <a:r>
                        <a:rPr kumimoji="1" lang="en-US" altLang="ja-JP" sz="1050">
                          <a:solidFill>
                            <a:schemeClr val="tx2"/>
                          </a:solidFill>
                        </a:rPr>
                        <a:t>XX</a:t>
                      </a:r>
                      <a:r>
                        <a:rPr kumimoji="1" lang="ja-JP" altLang="en-US" sz="1050">
                          <a:solidFill>
                            <a:schemeClr val="tx2"/>
                          </a:solidFill>
                        </a:rPr>
                        <a:t>円以内、かつ</a:t>
                      </a:r>
                      <a:r>
                        <a:rPr kumimoji="1" lang="en-US" altLang="ja-JP" sz="1050">
                          <a:solidFill>
                            <a:schemeClr val="tx2"/>
                          </a:solidFill>
                        </a:rPr>
                        <a:t>XX%</a:t>
                      </a:r>
                      <a:r>
                        <a:rPr kumimoji="1" lang="ja-JP" altLang="en-US" sz="1050">
                          <a:solidFill>
                            <a:schemeClr val="tx2"/>
                          </a:solidFill>
                        </a:rPr>
                        <a:t>の送電効率を実現した場合、仮説検証は成功</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nvGraphicFramePr>
        <p:xfrm>
          <a:off x="6490200" y="4576553"/>
          <a:ext cx="2844000" cy="190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検証すべき仮説・成功判断の基準</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584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鉱工業が盛んで電力総使用量の多い</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地域において、電力インフラの復旧が必要で自社設備を導入可能な施設が多数あり、参入障壁も少ないとの仮説を検証</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地域に毎月少なくとも</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の電力を安定的に供給でき、実地調査により自社設備を導入可能な施設の電力使用量が</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XXkWh</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に達することが試算された場合、仮説検証は成功</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1EEFDFE1-681F-D8E2-4969-49290BF75389}"/>
              </a:ext>
            </a:extLst>
          </p:cNvPr>
          <p:cNvSpPr/>
          <p:nvPr/>
        </p:nvSpPr>
        <p:spPr>
          <a:xfrm>
            <a:off x="1487352" y="4865846"/>
            <a:ext cx="1981686" cy="504000"/>
          </a:xfrm>
          <a:prstGeom prst="wedgeRectCallout">
            <a:avLst>
              <a:gd name="adj1" fmla="val -52650"/>
              <a:gd name="adj2" fmla="val -510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補助事業を通じて実証したい仮説と、仮説検証のためのベンチマーク案を記載してください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en-US" altLang="ja-JP"/>
              <a:t>FS</a:t>
            </a:r>
            <a:r>
              <a:rPr kumimoji="1" lang="ja-JP" altLang="en-US"/>
              <a:t>事業・実証事業のねらい </a:t>
            </a:r>
            <a:r>
              <a:rPr kumimoji="1" lang="en-US" altLang="ja-JP"/>
              <a:t>2/2</a:t>
            </a:r>
            <a:endParaRPr kumimoji="1" lang="en-GB" altLang="ja-JP"/>
          </a:p>
        </p:txBody>
      </p:sp>
      <p:sp>
        <p:nvSpPr>
          <p:cNvPr id="9" name="吹き出し: 四角形 8">
            <a:extLst>
              <a:ext uri="{FF2B5EF4-FFF2-40B4-BE49-F238E27FC236}">
                <a16:creationId xmlns:a16="http://schemas.microsoft.com/office/drawing/2014/main" id="{597A4A02-ABAF-02E7-D0CE-BD606006C8D6}"/>
              </a:ext>
            </a:extLst>
          </p:cNvPr>
          <p:cNvSpPr/>
          <p:nvPr/>
        </p:nvSpPr>
        <p:spPr>
          <a:xfrm>
            <a:off x="3469038" y="3358297"/>
            <a:ext cx="5637878" cy="619200"/>
          </a:xfrm>
          <a:prstGeom prst="wedgeRectCallout">
            <a:avLst>
              <a:gd name="adj1" fmla="val 17204"/>
              <a:gd name="adj2" fmla="val -718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3" name="吹き出し: 四角形 12">
            <a:extLst>
              <a:ext uri="{FF2B5EF4-FFF2-40B4-BE49-F238E27FC236}">
                <a16:creationId xmlns:a16="http://schemas.microsoft.com/office/drawing/2014/main" id="{A45FA92A-4CD1-074B-BBB7-554D7681275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grpSp>
        <p:nvGrpSpPr>
          <p:cNvPr id="41" name="グループ化 40">
            <a:extLst>
              <a:ext uri="{FF2B5EF4-FFF2-40B4-BE49-F238E27FC236}">
                <a16:creationId xmlns:a16="http://schemas.microsoft.com/office/drawing/2014/main" id="{EAB65946-0400-06C4-8925-5363A1F9C845}"/>
              </a:ext>
            </a:extLst>
          </p:cNvPr>
          <p:cNvGrpSpPr/>
          <p:nvPr/>
        </p:nvGrpSpPr>
        <p:grpSpPr>
          <a:xfrm>
            <a:off x="512779" y="5949"/>
            <a:ext cx="6320145" cy="216000"/>
            <a:chOff x="512779" y="5949"/>
            <a:chExt cx="6320145" cy="216000"/>
          </a:xfrm>
        </p:grpSpPr>
        <p:sp>
          <p:nvSpPr>
            <p:cNvPr id="42" name="正方形/長方形 41">
              <a:extLst>
                <a:ext uri="{FF2B5EF4-FFF2-40B4-BE49-F238E27FC236}">
                  <a16:creationId xmlns:a16="http://schemas.microsoft.com/office/drawing/2014/main" id="{BCFC96F3-68EA-114D-FB2F-D0A04E580D6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3" name="正方形/長方形 42">
              <a:extLst>
                <a:ext uri="{FF2B5EF4-FFF2-40B4-BE49-F238E27FC236}">
                  <a16:creationId xmlns:a16="http://schemas.microsoft.com/office/drawing/2014/main" id="{E46773DD-1480-EDD2-E298-F48589D9EAF8}"/>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4" name="正方形/長方形 43">
              <a:extLst>
                <a:ext uri="{FF2B5EF4-FFF2-40B4-BE49-F238E27FC236}">
                  <a16:creationId xmlns:a16="http://schemas.microsoft.com/office/drawing/2014/main" id="{7FBFBCFA-B735-E502-EC03-744B800F818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991A037A-200D-BCD8-A4B4-1AFB1A3A1BF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2BDDA74A-415E-9A62-7853-902B6BFFE031}"/>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6DFDDC6-7ECE-35E4-20DA-FFE7BF1B3DFF}"/>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9D714AA-C709-C538-7579-6895027CA46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FD11D0DD-E39D-17AC-E584-BAA828CAC088}"/>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32B13162-5B11-6A5F-9DA9-4882C69F80F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0E1EAE1-4781-E00D-17D1-CD9488A8F7E0}"/>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22521048-6415-580D-1F71-DCE37B23B6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CC9DBB67-5F1F-F2DD-E923-977B574CF55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D62999A2-8B78-A0E6-ABE7-50BED848BCF9}"/>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61776EAD-C6AD-1E65-96AE-8DB2C33A771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40E79BC4-6293-BFAA-F0B3-AF6112D8EAE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D11C02F0-D628-DD7F-7622-567F22542CA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CA11243-C875-9DD6-EC09-728E2E9305FF}"/>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DCEABE3B-84B0-1A7A-A5C2-7A792210B6B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8A0DCE2-E81D-23C3-2265-D91247A5DB2D}"/>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四角形 10">
            <a:extLst>
              <a:ext uri="{FF2B5EF4-FFF2-40B4-BE49-F238E27FC236}">
                <a16:creationId xmlns:a16="http://schemas.microsoft.com/office/drawing/2014/main" id="{6DA029FE-3513-3F4B-3F47-C53C030266A8}"/>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の仮説を検証し、</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を成功判断の基準とする</a:t>
            </a:r>
            <a:endParaRPr kumimoji="1" lang="ja-JP" altLang="en-US" sz="1000">
              <a:solidFill>
                <a:schemeClr val="tx2"/>
              </a:solidFill>
            </a:endParaRPr>
          </a:p>
        </p:txBody>
      </p:sp>
    </p:spTree>
    <p:extLst>
      <p:ext uri="{BB962C8B-B14F-4D97-AF65-F5344CB8AC3E}">
        <p14:creationId xmlns:p14="http://schemas.microsoft.com/office/powerpoint/2010/main" val="3717137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CC687-163B-0D02-11E1-8FE198E46CB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A6CE0CA-C5AD-4F64-3304-BE3ECBEA39A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1E536A27-53A8-A5BA-861F-97A09738C2C9}"/>
              </a:ext>
            </a:extLst>
          </p:cNvPr>
          <p:cNvSpPr>
            <a:spLocks noGrp="1"/>
          </p:cNvSpPr>
          <p:nvPr>
            <p:ph type="body" sz="quarter" idx="17"/>
          </p:nvPr>
        </p:nvSpPr>
        <p:spPr/>
        <p:txBody>
          <a:bodyPr/>
          <a:lstStyle/>
          <a:p>
            <a:r>
              <a:rPr kumimoji="1" lang="en-GB"/>
              <a:t>3-2. </a:t>
            </a:r>
            <a:r>
              <a:rPr kumimoji="1" lang="ja-JP" altLang="en-US"/>
              <a:t>実施内容 </a:t>
            </a:r>
            <a:r>
              <a:rPr kumimoji="1" lang="en-US" altLang="ja-JP"/>
              <a:t>1/2</a:t>
            </a:r>
            <a:endParaRPr kumimoji="1" lang="en-GB"/>
          </a:p>
        </p:txBody>
      </p:sp>
      <p:sp>
        <p:nvSpPr>
          <p:cNvPr id="3" name="正方形/長方形 2">
            <a:extLst>
              <a:ext uri="{FF2B5EF4-FFF2-40B4-BE49-F238E27FC236}">
                <a16:creationId xmlns:a16="http://schemas.microsoft.com/office/drawing/2014/main" id="{AEF0CB54-3F11-4560-404B-1637973474FC}"/>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9FA2744D-D113-C2E3-5F0B-2BED0B769B03}"/>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9B328B3F-9742-24C7-6281-5417F8DC696A}"/>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国、</a:t>
            </a:r>
            <a:r>
              <a:rPr kumimoji="1" lang="en-US" altLang="ja-JP" sz="1050"/>
              <a:t>XXX</a:t>
            </a:r>
            <a:r>
              <a:rPr kumimoji="1" lang="ja-JP" altLang="en-US" sz="1050"/>
              <a:t>国・・・</a:t>
            </a:r>
          </a:p>
        </p:txBody>
      </p:sp>
      <p:cxnSp>
        <p:nvCxnSpPr>
          <p:cNvPr id="7" name="直線コネクタ 6">
            <a:extLst>
              <a:ext uri="{FF2B5EF4-FFF2-40B4-BE49-F238E27FC236}">
                <a16:creationId xmlns:a16="http://schemas.microsoft.com/office/drawing/2014/main" id="{F453A869-71FF-939A-9BC0-D1AA90B87A8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9" name="吹き出し: 四角形 28">
            <a:extLst>
              <a:ext uri="{FF2B5EF4-FFF2-40B4-BE49-F238E27FC236}">
                <a16:creationId xmlns:a16="http://schemas.microsoft.com/office/drawing/2014/main" id="{F0259F50-1357-9FB3-9382-1293DFE5A93E}"/>
              </a:ext>
            </a:extLst>
          </p:cNvPr>
          <p:cNvSpPr/>
          <p:nvPr/>
        </p:nvSpPr>
        <p:spPr>
          <a:xfrm>
            <a:off x="2243782" y="1495322"/>
            <a:ext cx="5076000"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FS</a:t>
            </a:r>
            <a:r>
              <a:rPr kumimoji="1" lang="ja-JP" altLang="en-US" sz="1000">
                <a:solidFill>
                  <a:schemeClr val="tx2"/>
                </a:solidFill>
              </a:rPr>
              <a:t>を実施予定の全ての国名を記載してください（ビジネスモデルに一体性があれば複数国も可）</a:t>
            </a:r>
          </a:p>
        </p:txBody>
      </p:sp>
      <p:grpSp>
        <p:nvGrpSpPr>
          <p:cNvPr id="42" name="グループ化 41">
            <a:extLst>
              <a:ext uri="{FF2B5EF4-FFF2-40B4-BE49-F238E27FC236}">
                <a16:creationId xmlns:a16="http://schemas.microsoft.com/office/drawing/2014/main" id="{7FB76D7F-A238-9F71-A49F-69CB367B41DA}"/>
              </a:ext>
            </a:extLst>
          </p:cNvPr>
          <p:cNvGrpSpPr/>
          <p:nvPr/>
        </p:nvGrpSpPr>
        <p:grpSpPr>
          <a:xfrm>
            <a:off x="609601" y="3026114"/>
            <a:ext cx="8784106" cy="954000"/>
            <a:chOff x="609601" y="3005859"/>
            <a:chExt cx="8784106" cy="1134977"/>
          </a:xfrm>
        </p:grpSpPr>
        <p:sp>
          <p:nvSpPr>
            <p:cNvPr id="10" name="正方形/長方形 9">
              <a:extLst>
                <a:ext uri="{FF2B5EF4-FFF2-40B4-BE49-F238E27FC236}">
                  <a16:creationId xmlns:a16="http://schemas.microsoft.com/office/drawing/2014/main" id="{26FEE3BA-2679-7BB9-9F92-2BA83B5647F8}"/>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風量の定点観測</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29D475B-5AB8-0BDD-F683-E5E093815BA0}"/>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建設候補地</a:t>
              </a:r>
              <a:r>
                <a:rPr kumimoji="1" lang="en-US" altLang="ja-JP" sz="1050">
                  <a:solidFill>
                    <a:schemeClr val="tx2"/>
                  </a:solidFill>
                  <a:latin typeface="Meiryo UI" panose="020B0604030504040204" pitchFamily="50" charset="-128"/>
                  <a:ea typeface="Meiryo UI" panose="020B0604030504040204" pitchFamily="50" charset="-128"/>
                </a:rPr>
                <a:t>X</a:t>
              </a:r>
              <a:r>
                <a:rPr kumimoji="1" lang="ja-JP" altLang="en-US" sz="1050">
                  <a:solidFill>
                    <a:schemeClr val="tx2"/>
                  </a:solidFill>
                  <a:latin typeface="Meiryo UI" panose="020B0604030504040204" pitchFamily="50" charset="-128"/>
                  <a:ea typeface="Meiryo UI" panose="020B0604030504040204" pitchFamily="50" charset="-128"/>
                </a:rPr>
                <a:t>への資材・計測器具等を搬入</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6</a:t>
              </a:r>
              <a:r>
                <a:rPr kumimoji="1" lang="ja-JP" altLang="en-US" sz="1050">
                  <a:solidFill>
                    <a:schemeClr val="tx2"/>
                  </a:solidFill>
                  <a:latin typeface="Meiryo UI" panose="020B0604030504040204" pitchFamily="50" charset="-128"/>
                  <a:ea typeface="Meiryo UI" panose="020B0604030504040204" pitchFamily="50" charset="-128"/>
                </a:rPr>
                <a:t>か月間にわたり、風力発電所の建設候補地</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にて風量の定点観測を実施</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異常値・計測不良の際の対処法は</a:t>
              </a:r>
              <a:r>
                <a:rPr kumimoji="1" lang="en-US" altLang="ja-JP" sz="1050">
                  <a:solidFill>
                    <a:schemeClr val="tx2"/>
                  </a:solidFill>
                  <a:latin typeface="Meiryo UI" panose="020B0604030504040204" pitchFamily="50" charset="-128"/>
                  <a:ea typeface="Meiryo UI" panose="020B0604030504040204" pitchFamily="50" charset="-128"/>
                </a:rPr>
                <a:t>XXX</a:t>
              </a:r>
            </a:p>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318860F-8360-617D-3456-3CEE1572E3D2}"/>
                </a:ext>
              </a:extLst>
            </p:cNvPr>
            <p:cNvSpPr/>
            <p:nvPr/>
          </p:nvSpPr>
          <p:spPr>
            <a:xfrm>
              <a:off x="609601" y="3005859"/>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①</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42A45790-F4D8-E85D-6517-EEBA6C33D9C3}"/>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47A42820-2B78-46F3-B501-8010CC740F6F}"/>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93E09D49-4DC7-24C8-0737-B36BA0FC4004}"/>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8DE51688-3559-FD97-3B0B-2A1C714F4BC6}"/>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EBDE6FB-9349-8A3B-4F4A-C90934F5405D}"/>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sp>
        <p:nvSpPr>
          <p:cNvPr id="33" name="二等辺三角形 32">
            <a:extLst>
              <a:ext uri="{FF2B5EF4-FFF2-40B4-BE49-F238E27FC236}">
                <a16:creationId xmlns:a16="http://schemas.microsoft.com/office/drawing/2014/main" id="{29C8A00A-02CF-0F16-A8F3-675F6C729C41}"/>
              </a:ext>
            </a:extLst>
          </p:cNvPr>
          <p:cNvSpPr/>
          <p:nvPr/>
        </p:nvSpPr>
        <p:spPr>
          <a:xfrm flipV="1">
            <a:off x="3423000" y="403982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190DD732-5183-0767-28E2-598281D5238B}"/>
              </a:ext>
            </a:extLst>
          </p:cNvPr>
          <p:cNvGrpSpPr/>
          <p:nvPr/>
        </p:nvGrpSpPr>
        <p:grpSpPr>
          <a:xfrm>
            <a:off x="609601" y="4279534"/>
            <a:ext cx="8784106" cy="954000"/>
            <a:chOff x="609601" y="4461096"/>
            <a:chExt cx="8784106" cy="1134977"/>
          </a:xfrm>
        </p:grpSpPr>
        <p:sp>
          <p:nvSpPr>
            <p:cNvPr id="34" name="正方形/長方形 33">
              <a:extLst>
                <a:ext uri="{FF2B5EF4-FFF2-40B4-BE49-F238E27FC236}">
                  <a16:creationId xmlns:a16="http://schemas.microsoft.com/office/drawing/2014/main" id="{B166F6DA-B62A-5118-F4E2-870E175F7DCD}"/>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建設候補地の測量・調査</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767AE18E-0FC0-E796-BFCE-DC1F38BFC596}"/>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建設候補地</a:t>
              </a:r>
              <a:r>
                <a:rPr kumimoji="1" lang="en-US" altLang="ja-JP" sz="1050">
                  <a:solidFill>
                    <a:schemeClr val="tx2"/>
                  </a:solidFill>
                  <a:latin typeface="Meiryo UI" panose="020B0604030504040204" pitchFamily="50" charset="-128"/>
                  <a:ea typeface="Meiryo UI" panose="020B0604030504040204" pitchFamily="50" charset="-128"/>
                </a:rPr>
                <a:t>X</a:t>
              </a:r>
              <a:r>
                <a:rPr kumimoji="1" lang="ja-JP" altLang="en-US" sz="1050">
                  <a:solidFill>
                    <a:schemeClr val="tx2"/>
                  </a:solidFill>
                  <a:latin typeface="Meiryo UI" panose="020B0604030504040204" pitchFamily="50" charset="-128"/>
                  <a:ea typeface="Meiryo UI" panose="020B0604030504040204" pitchFamily="50" charset="-128"/>
                </a:rPr>
                <a:t>への資材・計測器具等を搬入</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周辺地域・海域の測量を実施</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建設候補地の地質・地盤等に関するデータを収集</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D1372F78-2997-86BC-FD15-09B255CC7CDC}"/>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②</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9CDB2852-8B7B-A868-6884-13352BE7847B}"/>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43" name="二等辺三角形 42">
            <a:extLst>
              <a:ext uri="{FF2B5EF4-FFF2-40B4-BE49-F238E27FC236}">
                <a16:creationId xmlns:a16="http://schemas.microsoft.com/office/drawing/2014/main" id="{F91382D0-6C06-4308-74B5-E06E1BD92009}"/>
              </a:ext>
            </a:extLst>
          </p:cNvPr>
          <p:cNvSpPr/>
          <p:nvPr/>
        </p:nvSpPr>
        <p:spPr>
          <a:xfrm flipV="1">
            <a:off x="3423000" y="529324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BA03E4F2-58D0-B7E0-C07E-7DD2E973CA62}"/>
              </a:ext>
            </a:extLst>
          </p:cNvPr>
          <p:cNvGrpSpPr/>
          <p:nvPr/>
        </p:nvGrpSpPr>
        <p:grpSpPr>
          <a:xfrm>
            <a:off x="609601" y="5532955"/>
            <a:ext cx="8784106" cy="954000"/>
            <a:chOff x="609601" y="4461096"/>
            <a:chExt cx="8784106" cy="1134977"/>
          </a:xfrm>
        </p:grpSpPr>
        <p:sp>
          <p:nvSpPr>
            <p:cNvPr id="45" name="正方形/長方形 44">
              <a:extLst>
                <a:ext uri="{FF2B5EF4-FFF2-40B4-BE49-F238E27FC236}">
                  <a16:creationId xmlns:a16="http://schemas.microsoft.com/office/drawing/2014/main" id="{4A48FD7D-10AC-8FEE-EB75-07FA917C1E68}"/>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発電所の基本設計</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E3CE9A56-9D53-5E5A-B8E3-2ED1563C4554}"/>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測量や地質調査の結果を取りまとめ</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発電所の基本設計を検討</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9375AE6B-538A-6F9C-E475-E94D371BFA06}"/>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③</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5F89A32B-A214-8201-1A98-ADC22610A67A}"/>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55" name="グループ化 54">
            <a:extLst>
              <a:ext uri="{FF2B5EF4-FFF2-40B4-BE49-F238E27FC236}">
                <a16:creationId xmlns:a16="http://schemas.microsoft.com/office/drawing/2014/main" id="{6B352937-6E1D-E38D-5C6B-D8C3938C1CAA}"/>
              </a:ext>
            </a:extLst>
          </p:cNvPr>
          <p:cNvGrpSpPr/>
          <p:nvPr/>
        </p:nvGrpSpPr>
        <p:grpSpPr>
          <a:xfrm>
            <a:off x="512779" y="5949"/>
            <a:ext cx="6320145" cy="216000"/>
            <a:chOff x="512779" y="5949"/>
            <a:chExt cx="6320145" cy="216000"/>
          </a:xfrm>
        </p:grpSpPr>
        <p:sp>
          <p:nvSpPr>
            <p:cNvPr id="56" name="正方形/長方形 55">
              <a:extLst>
                <a:ext uri="{FF2B5EF4-FFF2-40B4-BE49-F238E27FC236}">
                  <a16:creationId xmlns:a16="http://schemas.microsoft.com/office/drawing/2014/main" id="{55C6FC2A-A8C4-D54D-981D-352FFCA224E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7" name="正方形/長方形 56">
              <a:extLst>
                <a:ext uri="{FF2B5EF4-FFF2-40B4-BE49-F238E27FC236}">
                  <a16:creationId xmlns:a16="http://schemas.microsoft.com/office/drawing/2014/main" id="{C5D75752-24CD-AD94-4250-80651DED3234}"/>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8" name="正方形/長方形 57">
              <a:extLst>
                <a:ext uri="{FF2B5EF4-FFF2-40B4-BE49-F238E27FC236}">
                  <a16:creationId xmlns:a16="http://schemas.microsoft.com/office/drawing/2014/main" id="{BBE7F15A-2ECB-9791-3084-C6DCAE282FF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3C1553B7-34E4-604B-F24B-C170C4458D7B}"/>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0EF6FA4E-8AF1-482F-F6EF-9A64A5B40A1E}"/>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BB3CD2F3-9119-46A9-0750-6A2D99C58CEE}"/>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296C4124-3457-F5A0-97BA-D75352EBF371}"/>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FA6A6E48-9795-317E-3174-48332110893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180B2CBB-481D-98CE-646A-C0D219B652CE}"/>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6CD7F67A-3D02-2DCD-26F5-FE2D1661441F}"/>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EA6717DC-02E8-9248-3C89-9800B5E6A6D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2432813E-CAC3-074F-9DAC-926F0A5FF6DE}"/>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92EE06FF-397A-7367-6300-7A0B573A38A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E6001054-0726-056A-C04E-A6B4C7DDCC0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90D1D4B9-1B1B-6722-B166-C5176AC674B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01C0AA33-8E8C-D83B-F674-AB14CB549CD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CF32EED-B52B-AE5E-13BE-A83B62CA2748}"/>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27B6BC51-B9CB-0F74-DFB9-41E7A96FF46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F11635EE-CEBD-9A79-4A55-14DAA072305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0" name="吹き出し: 四角形 29">
            <a:extLst>
              <a:ext uri="{FF2B5EF4-FFF2-40B4-BE49-F238E27FC236}">
                <a16:creationId xmlns:a16="http://schemas.microsoft.com/office/drawing/2014/main" id="{D7C3AD68-2A58-13B7-F43A-09177310512A}"/>
              </a:ext>
            </a:extLst>
          </p:cNvPr>
          <p:cNvSpPr/>
          <p:nvPr/>
        </p:nvSpPr>
        <p:spPr>
          <a:xfrm>
            <a:off x="2243783" y="1937257"/>
            <a:ext cx="7149923" cy="731264"/>
          </a:xfrm>
          <a:prstGeom prst="wedgeRectCallout">
            <a:avLst>
              <a:gd name="adj1" fmla="val -54776"/>
              <a:gd name="adj2" fmla="val 260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細分化したそれぞれにかかる概算補助対象経費（単位：百万円）を記載してください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実施内容・方法について、受注や事業化の可能性を高めるためにどのような工夫（競合先との差別化等）が必要となるかを明らかにする調査手法であることを念頭に記載してください</a:t>
            </a:r>
            <a:endParaRPr kumimoji="1" lang="en-US" altLang="ja-JP" sz="1000">
              <a:solidFill>
                <a:schemeClr val="tx2"/>
              </a:solidFill>
            </a:endParaRPr>
          </a:p>
        </p:txBody>
      </p:sp>
      <p:sp>
        <p:nvSpPr>
          <p:cNvPr id="25" name="吹き出し: 四角形 24">
            <a:extLst>
              <a:ext uri="{FF2B5EF4-FFF2-40B4-BE49-F238E27FC236}">
                <a16:creationId xmlns:a16="http://schemas.microsoft.com/office/drawing/2014/main" id="{7206E86E-5C3A-D5EF-F6EF-15C84F3EC795}"/>
              </a:ext>
            </a:extLst>
          </p:cNvPr>
          <p:cNvSpPr/>
          <p:nvPr/>
        </p:nvSpPr>
        <p:spPr>
          <a:xfrm>
            <a:off x="287959" y="924077"/>
            <a:ext cx="4016810"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・実証各</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ページ、計</a:t>
            </a:r>
            <a:r>
              <a:rPr kumimoji="1" lang="en-US" altLang="ja-JP" sz="1000">
                <a:solidFill>
                  <a:schemeClr val="tx2"/>
                </a:solidFill>
                <a:latin typeface="Meiryo UI" panose="020B0604030504040204" pitchFamily="50" charset="-128"/>
                <a:ea typeface="Meiryo UI" panose="020B0604030504040204" pitchFamily="50" charset="-128"/>
              </a:rPr>
              <a:t>4</a:t>
            </a:r>
            <a:r>
              <a:rPr kumimoji="1" lang="ja-JP" altLang="en-US" sz="1000">
                <a:solidFill>
                  <a:schemeClr val="tx2"/>
                </a:solidFill>
                <a:latin typeface="Meiryo UI" panose="020B0604030504040204" pitchFamily="50" charset="-128"/>
                <a:ea typeface="Meiryo UI" panose="020B0604030504040204" pitchFamily="50" charset="-128"/>
              </a:rPr>
              <a:t>ページまで）</a:t>
            </a:r>
            <a:endParaRPr kumimoji="1" lang="ja-JP" altLang="en-US" sz="1000">
              <a:solidFill>
                <a:schemeClr val="tx2"/>
              </a:solidFill>
            </a:endParaRPr>
          </a:p>
        </p:txBody>
      </p:sp>
      <p:sp>
        <p:nvSpPr>
          <p:cNvPr id="18" name="吹き出し: 四角形 17">
            <a:extLst>
              <a:ext uri="{FF2B5EF4-FFF2-40B4-BE49-F238E27FC236}">
                <a16:creationId xmlns:a16="http://schemas.microsoft.com/office/drawing/2014/main" id="{AF693FBB-5498-E4EF-C474-48F9C94D5AB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の測定・調査等を</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国で実施することにより、技術的・経済的な事業の実現可能性を</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の観点で把握する</a:t>
            </a:r>
            <a:endParaRPr kumimoji="1" lang="ja-JP" altLang="en-US" sz="1000">
              <a:solidFill>
                <a:schemeClr val="tx2"/>
              </a:solidFill>
            </a:endParaRPr>
          </a:p>
        </p:txBody>
      </p:sp>
    </p:spTree>
    <p:extLst>
      <p:ext uri="{BB962C8B-B14F-4D97-AF65-F5344CB8AC3E}">
        <p14:creationId xmlns:p14="http://schemas.microsoft.com/office/powerpoint/2010/main" val="1618618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F85B5-144C-C9EA-D072-23DFBF1E488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D9E7912-6249-6B73-CDA8-5EBCFDD5BDD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DB05A5A9-3BDB-9DEC-0E12-FCFB0FD2D180}"/>
              </a:ext>
            </a:extLst>
          </p:cNvPr>
          <p:cNvSpPr>
            <a:spLocks noGrp="1"/>
          </p:cNvSpPr>
          <p:nvPr>
            <p:ph type="body" sz="quarter" idx="17"/>
          </p:nvPr>
        </p:nvSpPr>
        <p:spPr/>
        <p:txBody>
          <a:bodyPr/>
          <a:lstStyle/>
          <a:p>
            <a:r>
              <a:rPr kumimoji="1" lang="en-GB"/>
              <a:t>3-2. </a:t>
            </a:r>
            <a:r>
              <a:rPr kumimoji="1" lang="ja-JP" altLang="en-US"/>
              <a:t>実施内容 </a:t>
            </a:r>
            <a:r>
              <a:rPr kumimoji="1" lang="en-US" altLang="ja-JP"/>
              <a:t>2/2</a:t>
            </a:r>
            <a:endParaRPr kumimoji="1" lang="en-GB"/>
          </a:p>
        </p:txBody>
      </p:sp>
      <p:sp>
        <p:nvSpPr>
          <p:cNvPr id="3" name="正方形/長方形 2">
            <a:extLst>
              <a:ext uri="{FF2B5EF4-FFF2-40B4-BE49-F238E27FC236}">
                <a16:creationId xmlns:a16="http://schemas.microsoft.com/office/drawing/2014/main" id="{D7B3BB7F-7786-00AE-8932-E726DF8FA9A3}"/>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実証実施内容</a:t>
            </a:r>
          </a:p>
        </p:txBody>
      </p:sp>
      <p:sp>
        <p:nvSpPr>
          <p:cNvPr id="5" name="正方形/長方形 4">
            <a:extLst>
              <a:ext uri="{FF2B5EF4-FFF2-40B4-BE49-F238E27FC236}">
                <a16:creationId xmlns:a16="http://schemas.microsoft.com/office/drawing/2014/main" id="{303A24FC-F1AF-D03A-A565-A7D9E5BA3399}"/>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実証実施国</a:t>
            </a:r>
          </a:p>
        </p:txBody>
      </p:sp>
      <p:sp>
        <p:nvSpPr>
          <p:cNvPr id="6" name="テキスト プレースホルダー 2">
            <a:extLst>
              <a:ext uri="{FF2B5EF4-FFF2-40B4-BE49-F238E27FC236}">
                <a16:creationId xmlns:a16="http://schemas.microsoft.com/office/drawing/2014/main" id="{539806A2-CFBA-71CD-33BF-3C761EEDEA9C}"/>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A709F9D3-CECF-7DC0-B0F2-21D2E2E1B803}"/>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吹き出し: 四角形 29">
            <a:extLst>
              <a:ext uri="{FF2B5EF4-FFF2-40B4-BE49-F238E27FC236}">
                <a16:creationId xmlns:a16="http://schemas.microsoft.com/office/drawing/2014/main" id="{F49D89FF-AFD7-008A-D10E-97D5B2A506E9}"/>
              </a:ext>
            </a:extLst>
          </p:cNvPr>
          <p:cNvSpPr/>
          <p:nvPr/>
        </p:nvSpPr>
        <p:spPr>
          <a:xfrm>
            <a:off x="2243783" y="1850692"/>
            <a:ext cx="7149923" cy="8178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実施内容は複数に細分化し、実施順序と対応するよう、それぞれに番号を振ってください（</a:t>
            </a:r>
            <a:r>
              <a:rPr kumimoji="1" lang="en-US" altLang="ja-JP" sz="1000" dirty="0">
                <a:solidFill>
                  <a:schemeClr val="tx2"/>
                </a:solidFill>
              </a:rPr>
              <a:t>3-3.</a:t>
            </a:r>
            <a:r>
              <a:rPr kumimoji="1" lang="ja-JP" altLang="en-US" sz="1000" dirty="0">
                <a:solidFill>
                  <a:schemeClr val="tx2"/>
                </a:solidFill>
              </a:rPr>
              <a:t>実施スケジュールと対応します）</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細分化したそれぞれにかかる補助対象経費（単位：百万円）を記載してください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実施内容・方法について、受注や事業化の可能性を高めるためにどのような工夫（競合先との差別化等）が必要となるかを明らかにする調査手法であることを念頭に記載してください</a:t>
            </a:r>
            <a:endParaRPr kumimoji="1" lang="en-US" altLang="ja-JP" sz="1000" dirty="0">
              <a:solidFill>
                <a:schemeClr val="tx2"/>
              </a:solidFill>
            </a:endParaRPr>
          </a:p>
        </p:txBody>
      </p:sp>
      <p:grpSp>
        <p:nvGrpSpPr>
          <p:cNvPr id="42" name="グループ化 41">
            <a:extLst>
              <a:ext uri="{FF2B5EF4-FFF2-40B4-BE49-F238E27FC236}">
                <a16:creationId xmlns:a16="http://schemas.microsoft.com/office/drawing/2014/main" id="{BD637DDC-66FF-91C5-E2EC-5D628BE4F4D4}"/>
              </a:ext>
            </a:extLst>
          </p:cNvPr>
          <p:cNvGrpSpPr/>
          <p:nvPr/>
        </p:nvGrpSpPr>
        <p:grpSpPr>
          <a:xfrm>
            <a:off x="609601" y="3026114"/>
            <a:ext cx="8784106" cy="954000"/>
            <a:chOff x="609601" y="3005859"/>
            <a:chExt cx="8784106" cy="1134977"/>
          </a:xfrm>
        </p:grpSpPr>
        <p:sp>
          <p:nvSpPr>
            <p:cNvPr id="10" name="正方形/長方形 9">
              <a:extLst>
                <a:ext uri="{FF2B5EF4-FFF2-40B4-BE49-F238E27FC236}">
                  <a16:creationId xmlns:a16="http://schemas.microsoft.com/office/drawing/2014/main" id="{F9536A98-261C-3A22-34EB-0C652B9496F6}"/>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送電設備の事前準備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F60CDC6-78C6-A791-CE19-E3256BCB37FA}"/>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送電線やその他資材を現地へ輸送</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送電設備の組み立て</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設備導入に係る費用の算出</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DF425403-34D4-BA45-A86A-2F7EF0E7B11B}"/>
                </a:ext>
              </a:extLst>
            </p:cNvPr>
            <p:cNvSpPr/>
            <p:nvPr/>
          </p:nvSpPr>
          <p:spPr>
            <a:xfrm>
              <a:off x="609601" y="3005859"/>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④</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35B95C67-3B43-32A2-90C0-791B7A30C182}"/>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4CDB4DC1-243F-F0C1-23E2-4922D8E5FCF7}"/>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98F575C5-D61C-2B0A-50C8-31C62CC43305}"/>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F6BB2938-6B85-9337-07EA-FBBAD6849D47}"/>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3835AE0-7623-1385-8777-C7DF8A2E440D}"/>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sp>
        <p:nvSpPr>
          <p:cNvPr id="33" name="二等辺三角形 32">
            <a:extLst>
              <a:ext uri="{FF2B5EF4-FFF2-40B4-BE49-F238E27FC236}">
                <a16:creationId xmlns:a16="http://schemas.microsoft.com/office/drawing/2014/main" id="{AC1FFE13-0B9F-0590-5F1B-82D985EB7B3C}"/>
              </a:ext>
            </a:extLst>
          </p:cNvPr>
          <p:cNvSpPr/>
          <p:nvPr/>
        </p:nvSpPr>
        <p:spPr>
          <a:xfrm flipV="1">
            <a:off x="3423000" y="403982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D797CF37-1D16-9EA3-DE00-750572516922}"/>
              </a:ext>
            </a:extLst>
          </p:cNvPr>
          <p:cNvGrpSpPr/>
          <p:nvPr/>
        </p:nvGrpSpPr>
        <p:grpSpPr>
          <a:xfrm>
            <a:off x="609601" y="4279534"/>
            <a:ext cx="8784106" cy="954000"/>
            <a:chOff x="609601" y="4461096"/>
            <a:chExt cx="8784106" cy="1134977"/>
          </a:xfrm>
        </p:grpSpPr>
        <p:sp>
          <p:nvSpPr>
            <p:cNvPr id="34" name="正方形/長方形 33">
              <a:extLst>
                <a:ext uri="{FF2B5EF4-FFF2-40B4-BE49-F238E27FC236}">
                  <a16:creationId xmlns:a16="http://schemas.microsoft.com/office/drawing/2014/main" id="{AC45190F-2E48-22C9-4E45-2726B8E3CD5A}"/>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長距離・大規模送電試験を実施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50F8E90-942C-3F94-709D-48A6008007DA}"/>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試験に係る電力を調達</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送電試験の実施・各種数値を計測</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2B93AD74-CED2-ED54-D2D2-6FADAFB63369}"/>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⑤</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A7EBA94-6CA5-8F62-A9BB-E1AD0EE58FB6}"/>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43" name="二等辺三角形 42">
            <a:extLst>
              <a:ext uri="{FF2B5EF4-FFF2-40B4-BE49-F238E27FC236}">
                <a16:creationId xmlns:a16="http://schemas.microsoft.com/office/drawing/2014/main" id="{97610387-C8BF-7142-B69C-FF770135D047}"/>
              </a:ext>
            </a:extLst>
          </p:cNvPr>
          <p:cNvSpPr/>
          <p:nvPr/>
        </p:nvSpPr>
        <p:spPr>
          <a:xfrm flipV="1">
            <a:off x="3423000" y="5293244"/>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6F039E7F-2967-8B86-353B-6EB5BC8653DF}"/>
              </a:ext>
            </a:extLst>
          </p:cNvPr>
          <p:cNvGrpSpPr/>
          <p:nvPr/>
        </p:nvGrpSpPr>
        <p:grpSpPr>
          <a:xfrm>
            <a:off x="609601" y="5532955"/>
            <a:ext cx="8784106" cy="954000"/>
            <a:chOff x="609601" y="4461096"/>
            <a:chExt cx="8784106" cy="1134977"/>
          </a:xfrm>
        </p:grpSpPr>
        <p:sp>
          <p:nvSpPr>
            <p:cNvPr id="45" name="正方形/長方形 44">
              <a:extLst>
                <a:ext uri="{FF2B5EF4-FFF2-40B4-BE49-F238E27FC236}">
                  <a16:creationId xmlns:a16="http://schemas.microsoft.com/office/drawing/2014/main" id="{1079C6AE-1B9B-D581-475C-346E4C0AA102}"/>
                </a:ext>
              </a:extLst>
            </p:cNvPr>
            <p:cNvSpPr/>
            <p:nvPr/>
          </p:nvSpPr>
          <p:spPr>
            <a:xfrm>
              <a:off x="986955" y="446109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実証結果の評価</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9185CDF-B8D5-E421-3E4B-3860E202A18E}"/>
                </a:ext>
              </a:extLst>
            </p:cNvPr>
            <p:cNvSpPr/>
            <p:nvPr/>
          </p:nvSpPr>
          <p:spPr>
            <a:xfrm>
              <a:off x="3205843" y="4461096"/>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試験で計測された送電効率と、事前の試算値を比較</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設備導入費・運用費等を踏まえた総合的な評価</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61556E36-56C5-4352-718D-4206A179B01A}"/>
                </a:ext>
              </a:extLst>
            </p:cNvPr>
            <p:cNvSpPr/>
            <p:nvPr/>
          </p:nvSpPr>
          <p:spPr>
            <a:xfrm>
              <a:off x="609601" y="4461096"/>
              <a:ext cx="332013" cy="1134977"/>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⑥</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A15EDC93-44DA-5BA1-09A1-0A3FCCCC0CE5}"/>
                </a:ext>
              </a:extLst>
            </p:cNvPr>
            <p:cNvSpPr/>
            <p:nvPr/>
          </p:nvSpPr>
          <p:spPr>
            <a:xfrm>
              <a:off x="2172599" y="4461096"/>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53" name="グループ化 52">
            <a:extLst>
              <a:ext uri="{FF2B5EF4-FFF2-40B4-BE49-F238E27FC236}">
                <a16:creationId xmlns:a16="http://schemas.microsoft.com/office/drawing/2014/main" id="{1849318A-F10F-2B43-DE82-9BF99D60AF02}"/>
              </a:ext>
            </a:extLst>
          </p:cNvPr>
          <p:cNvGrpSpPr/>
          <p:nvPr/>
        </p:nvGrpSpPr>
        <p:grpSpPr>
          <a:xfrm>
            <a:off x="512779" y="5949"/>
            <a:ext cx="6320145" cy="216000"/>
            <a:chOff x="512779" y="5949"/>
            <a:chExt cx="6320145" cy="216000"/>
          </a:xfrm>
        </p:grpSpPr>
        <p:sp>
          <p:nvSpPr>
            <p:cNvPr id="54" name="正方形/長方形 53">
              <a:extLst>
                <a:ext uri="{FF2B5EF4-FFF2-40B4-BE49-F238E27FC236}">
                  <a16:creationId xmlns:a16="http://schemas.microsoft.com/office/drawing/2014/main" id="{C764E6DB-1727-F0F3-4023-82FAB574E79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5" name="正方形/長方形 54">
              <a:extLst>
                <a:ext uri="{FF2B5EF4-FFF2-40B4-BE49-F238E27FC236}">
                  <a16:creationId xmlns:a16="http://schemas.microsoft.com/office/drawing/2014/main" id="{46758DFF-1A50-E1DA-2C64-61409B64F550}"/>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56" name="正方形/長方形 55">
              <a:extLst>
                <a:ext uri="{FF2B5EF4-FFF2-40B4-BE49-F238E27FC236}">
                  <a16:creationId xmlns:a16="http://schemas.microsoft.com/office/drawing/2014/main" id="{DBA476F4-02C8-FD4A-C0C1-468C0887FF8F}"/>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6E4DFF46-2A7C-9832-BA60-F2AF26EB1B8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1A86A806-C317-D2C3-7034-320B91065184}"/>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DD887BF-52DC-DA87-0769-F02F20514401}"/>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960BE34-91D8-9C73-B211-C139E3C66EF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E382F4A5-23BD-760D-6674-4471F55AE26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1EB27DAC-532E-3169-6960-DB471AF89A2D}"/>
                </a:ext>
              </a:extLst>
            </p:cNvPr>
            <p:cNvSpPr/>
            <p:nvPr/>
          </p:nvSpPr>
          <p:spPr>
            <a:xfrm>
              <a:off x="3377531"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8</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D1A6D27E-C881-E4D5-B924-857FE7718F72}"/>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58593F2C-1249-FDA1-F888-5DFD7EB5466D}"/>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E9733520-386D-CFA8-802A-8F9A60ACD40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F86666E9-3F93-5457-A6D2-5D60A170318C}"/>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86AC1271-C855-18E9-6436-D4B0AAC6F7B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A1C713C5-B471-6CAA-E37E-83E3417E0C11}"/>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ACA8171F-B75A-1277-827B-52E8E6BE13BD}"/>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5D9ED5E9-B6D1-1421-6821-3DF7C32BAEC3}"/>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F2AA4F6-668A-B5CD-F03C-AFD8D03661B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C5621FAD-16CE-9264-06F1-F85B50298CB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5" name="吹き出し: 四角形 14">
            <a:extLst>
              <a:ext uri="{FF2B5EF4-FFF2-40B4-BE49-F238E27FC236}">
                <a16:creationId xmlns:a16="http://schemas.microsoft.com/office/drawing/2014/main" id="{F33D0186-4909-9C52-A530-0D35BC990BA7}"/>
              </a:ext>
            </a:extLst>
          </p:cNvPr>
          <p:cNvSpPr/>
          <p:nvPr/>
        </p:nvSpPr>
        <p:spPr>
          <a:xfrm>
            <a:off x="287959" y="924077"/>
            <a:ext cx="4016810"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・実証各</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ページ、計</a:t>
            </a:r>
            <a:r>
              <a:rPr kumimoji="1" lang="en-US" altLang="ja-JP" sz="1000">
                <a:solidFill>
                  <a:schemeClr val="tx2"/>
                </a:solidFill>
                <a:latin typeface="Meiryo UI" panose="020B0604030504040204" pitchFamily="50" charset="-128"/>
                <a:ea typeface="Meiryo UI" panose="020B0604030504040204" pitchFamily="50" charset="-128"/>
              </a:rPr>
              <a:t>4</a:t>
            </a:r>
            <a:r>
              <a:rPr kumimoji="1" lang="ja-JP" altLang="en-US" sz="1000">
                <a:solidFill>
                  <a:schemeClr val="tx2"/>
                </a:solidFill>
                <a:latin typeface="Meiryo UI" panose="020B0604030504040204" pitchFamily="50" charset="-128"/>
                <a:ea typeface="Meiryo UI" panose="020B0604030504040204" pitchFamily="50" charset="-128"/>
              </a:rPr>
              <a:t>ページまで）</a:t>
            </a:r>
            <a:endParaRPr kumimoji="1" lang="ja-JP" altLang="en-US" sz="1000">
              <a:solidFill>
                <a:schemeClr val="tx2"/>
              </a:solidFill>
            </a:endParaRPr>
          </a:p>
        </p:txBody>
      </p:sp>
      <p:sp>
        <p:nvSpPr>
          <p:cNvPr id="18" name="吹き出し: 四角形 17">
            <a:extLst>
              <a:ext uri="{FF2B5EF4-FFF2-40B4-BE49-F238E27FC236}">
                <a16:creationId xmlns:a16="http://schemas.microsoft.com/office/drawing/2014/main" id="{D2DEC602-84F7-D98C-E4CE-9FFF009944B4}"/>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20" name="吹き出し: 四角形 19">
            <a:extLst>
              <a:ext uri="{FF2B5EF4-FFF2-40B4-BE49-F238E27FC236}">
                <a16:creationId xmlns:a16="http://schemas.microsoft.com/office/drawing/2014/main" id="{60079233-5A57-7773-7F89-E0F2B0AD8A9E}"/>
              </a:ext>
            </a:extLst>
          </p:cNvPr>
          <p:cNvSpPr/>
          <p:nvPr/>
        </p:nvSpPr>
        <p:spPr>
          <a:xfrm>
            <a:off x="2243782" y="1495322"/>
            <a:ext cx="5076000"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実証を実施予定の全ての国名を記載してください（ビジネスモデルに一体性があれば複数国も可）</a:t>
            </a:r>
          </a:p>
        </p:txBody>
      </p:sp>
    </p:spTree>
    <p:extLst>
      <p:ext uri="{BB962C8B-B14F-4D97-AF65-F5344CB8AC3E}">
        <p14:creationId xmlns:p14="http://schemas.microsoft.com/office/powerpoint/2010/main" val="1864452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a:t>
            </a:r>
            <a:endParaRPr kumimoji="1" lang="en-GB" altLang="ja-JP"/>
          </a:p>
        </p:txBody>
      </p:sp>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extLst>
              <p:ext uri="{D42A27DB-BD31-4B8C-83A1-F6EECF244321}">
                <p14:modId xmlns:p14="http://schemas.microsoft.com/office/powerpoint/2010/main" val="4217905863"/>
              </p:ext>
            </p:extLst>
          </p:nvPr>
        </p:nvGraphicFramePr>
        <p:xfrm>
          <a:off x="509588" y="2527334"/>
          <a:ext cx="8885210" cy="4078767"/>
        </p:xfrm>
        <a:graphic>
          <a:graphicData uri="http://schemas.openxmlformats.org/drawingml/2006/table">
            <a:tbl>
              <a:tblPr firstRow="1" bandRow="1"/>
              <a:tblGrid>
                <a:gridCol w="1736655">
                  <a:extLst>
                    <a:ext uri="{9D8B030D-6E8A-4147-A177-3AD203B41FA5}">
                      <a16:colId xmlns:a16="http://schemas.microsoft.com/office/drawing/2014/main" val="20000"/>
                    </a:ext>
                  </a:extLst>
                </a:gridCol>
                <a:gridCol w="174355">
                  <a:extLst>
                    <a:ext uri="{9D8B030D-6E8A-4147-A177-3AD203B41FA5}">
                      <a16:colId xmlns:a16="http://schemas.microsoft.com/office/drawing/2014/main" val="20002"/>
                    </a:ext>
                  </a:extLst>
                </a:gridCol>
                <a:gridCol w="174355">
                  <a:extLst>
                    <a:ext uri="{9D8B030D-6E8A-4147-A177-3AD203B41FA5}">
                      <a16:colId xmlns:a16="http://schemas.microsoft.com/office/drawing/2014/main" val="2389542001"/>
                    </a:ext>
                  </a:extLst>
                </a:gridCol>
                <a:gridCol w="174355">
                  <a:extLst>
                    <a:ext uri="{9D8B030D-6E8A-4147-A177-3AD203B41FA5}">
                      <a16:colId xmlns:a16="http://schemas.microsoft.com/office/drawing/2014/main" val="3572247364"/>
                    </a:ext>
                  </a:extLst>
                </a:gridCol>
                <a:gridCol w="174355">
                  <a:extLst>
                    <a:ext uri="{9D8B030D-6E8A-4147-A177-3AD203B41FA5}">
                      <a16:colId xmlns:a16="http://schemas.microsoft.com/office/drawing/2014/main" val="793962801"/>
                    </a:ext>
                  </a:extLst>
                </a:gridCol>
                <a:gridCol w="174355">
                  <a:extLst>
                    <a:ext uri="{9D8B030D-6E8A-4147-A177-3AD203B41FA5}">
                      <a16:colId xmlns:a16="http://schemas.microsoft.com/office/drawing/2014/main" val="3473705101"/>
                    </a:ext>
                  </a:extLst>
                </a:gridCol>
                <a:gridCol w="174355">
                  <a:extLst>
                    <a:ext uri="{9D8B030D-6E8A-4147-A177-3AD203B41FA5}">
                      <a16:colId xmlns:a16="http://schemas.microsoft.com/office/drawing/2014/main" val="3589615385"/>
                    </a:ext>
                  </a:extLst>
                </a:gridCol>
                <a:gridCol w="174355">
                  <a:extLst>
                    <a:ext uri="{9D8B030D-6E8A-4147-A177-3AD203B41FA5}">
                      <a16:colId xmlns:a16="http://schemas.microsoft.com/office/drawing/2014/main" val="847577331"/>
                    </a:ext>
                  </a:extLst>
                </a:gridCol>
                <a:gridCol w="174355">
                  <a:extLst>
                    <a:ext uri="{9D8B030D-6E8A-4147-A177-3AD203B41FA5}">
                      <a16:colId xmlns:a16="http://schemas.microsoft.com/office/drawing/2014/main" val="1003054141"/>
                    </a:ext>
                  </a:extLst>
                </a:gridCol>
                <a:gridCol w="174355">
                  <a:extLst>
                    <a:ext uri="{9D8B030D-6E8A-4147-A177-3AD203B41FA5}">
                      <a16:colId xmlns:a16="http://schemas.microsoft.com/office/drawing/2014/main" val="3311803545"/>
                    </a:ext>
                  </a:extLst>
                </a:gridCol>
                <a:gridCol w="174355">
                  <a:extLst>
                    <a:ext uri="{9D8B030D-6E8A-4147-A177-3AD203B41FA5}">
                      <a16:colId xmlns:a16="http://schemas.microsoft.com/office/drawing/2014/main" val="4053265256"/>
                    </a:ext>
                  </a:extLst>
                </a:gridCol>
                <a:gridCol w="174355">
                  <a:extLst>
                    <a:ext uri="{9D8B030D-6E8A-4147-A177-3AD203B41FA5}">
                      <a16:colId xmlns:a16="http://schemas.microsoft.com/office/drawing/2014/main" val="1269907636"/>
                    </a:ext>
                  </a:extLst>
                </a:gridCol>
                <a:gridCol w="174355">
                  <a:extLst>
                    <a:ext uri="{9D8B030D-6E8A-4147-A177-3AD203B41FA5}">
                      <a16:colId xmlns:a16="http://schemas.microsoft.com/office/drawing/2014/main" val="2794598425"/>
                    </a:ext>
                  </a:extLst>
                </a:gridCol>
                <a:gridCol w="174355">
                  <a:extLst>
                    <a:ext uri="{9D8B030D-6E8A-4147-A177-3AD203B41FA5}">
                      <a16:colId xmlns:a16="http://schemas.microsoft.com/office/drawing/2014/main" val="3429541332"/>
                    </a:ext>
                  </a:extLst>
                </a:gridCol>
                <a:gridCol w="174355">
                  <a:extLst>
                    <a:ext uri="{9D8B030D-6E8A-4147-A177-3AD203B41FA5}">
                      <a16:colId xmlns:a16="http://schemas.microsoft.com/office/drawing/2014/main" val="601210030"/>
                    </a:ext>
                  </a:extLst>
                </a:gridCol>
                <a:gridCol w="174355">
                  <a:extLst>
                    <a:ext uri="{9D8B030D-6E8A-4147-A177-3AD203B41FA5}">
                      <a16:colId xmlns:a16="http://schemas.microsoft.com/office/drawing/2014/main" val="2547744933"/>
                    </a:ext>
                  </a:extLst>
                </a:gridCol>
                <a:gridCol w="174355">
                  <a:extLst>
                    <a:ext uri="{9D8B030D-6E8A-4147-A177-3AD203B41FA5}">
                      <a16:colId xmlns:a16="http://schemas.microsoft.com/office/drawing/2014/main" val="350607378"/>
                    </a:ext>
                  </a:extLst>
                </a:gridCol>
                <a:gridCol w="174355">
                  <a:extLst>
                    <a:ext uri="{9D8B030D-6E8A-4147-A177-3AD203B41FA5}">
                      <a16:colId xmlns:a16="http://schemas.microsoft.com/office/drawing/2014/main" val="707857450"/>
                    </a:ext>
                  </a:extLst>
                </a:gridCol>
                <a:gridCol w="174355">
                  <a:extLst>
                    <a:ext uri="{9D8B030D-6E8A-4147-A177-3AD203B41FA5}">
                      <a16:colId xmlns:a16="http://schemas.microsoft.com/office/drawing/2014/main" val="1901616651"/>
                    </a:ext>
                  </a:extLst>
                </a:gridCol>
                <a:gridCol w="174355">
                  <a:extLst>
                    <a:ext uri="{9D8B030D-6E8A-4147-A177-3AD203B41FA5}">
                      <a16:colId xmlns:a16="http://schemas.microsoft.com/office/drawing/2014/main" val="1997173264"/>
                    </a:ext>
                  </a:extLst>
                </a:gridCol>
                <a:gridCol w="174355">
                  <a:extLst>
                    <a:ext uri="{9D8B030D-6E8A-4147-A177-3AD203B41FA5}">
                      <a16:colId xmlns:a16="http://schemas.microsoft.com/office/drawing/2014/main" val="1972910638"/>
                    </a:ext>
                  </a:extLst>
                </a:gridCol>
                <a:gridCol w="174355">
                  <a:extLst>
                    <a:ext uri="{9D8B030D-6E8A-4147-A177-3AD203B41FA5}">
                      <a16:colId xmlns:a16="http://schemas.microsoft.com/office/drawing/2014/main" val="2310691175"/>
                    </a:ext>
                  </a:extLst>
                </a:gridCol>
                <a:gridCol w="174355">
                  <a:extLst>
                    <a:ext uri="{9D8B030D-6E8A-4147-A177-3AD203B41FA5}">
                      <a16:colId xmlns:a16="http://schemas.microsoft.com/office/drawing/2014/main" val="1550375738"/>
                    </a:ext>
                  </a:extLst>
                </a:gridCol>
                <a:gridCol w="174355">
                  <a:extLst>
                    <a:ext uri="{9D8B030D-6E8A-4147-A177-3AD203B41FA5}">
                      <a16:colId xmlns:a16="http://schemas.microsoft.com/office/drawing/2014/main" val="502872111"/>
                    </a:ext>
                  </a:extLst>
                </a:gridCol>
                <a:gridCol w="174355">
                  <a:extLst>
                    <a:ext uri="{9D8B030D-6E8A-4147-A177-3AD203B41FA5}">
                      <a16:colId xmlns:a16="http://schemas.microsoft.com/office/drawing/2014/main" val="2364083631"/>
                    </a:ext>
                  </a:extLst>
                </a:gridCol>
                <a:gridCol w="174355">
                  <a:extLst>
                    <a:ext uri="{9D8B030D-6E8A-4147-A177-3AD203B41FA5}">
                      <a16:colId xmlns:a16="http://schemas.microsoft.com/office/drawing/2014/main" val="3505853415"/>
                    </a:ext>
                  </a:extLst>
                </a:gridCol>
                <a:gridCol w="174355">
                  <a:extLst>
                    <a:ext uri="{9D8B030D-6E8A-4147-A177-3AD203B41FA5}">
                      <a16:colId xmlns:a16="http://schemas.microsoft.com/office/drawing/2014/main" val="3478665934"/>
                    </a:ext>
                  </a:extLst>
                </a:gridCol>
                <a:gridCol w="174355">
                  <a:extLst>
                    <a:ext uri="{9D8B030D-6E8A-4147-A177-3AD203B41FA5}">
                      <a16:colId xmlns:a16="http://schemas.microsoft.com/office/drawing/2014/main" val="3074871861"/>
                    </a:ext>
                  </a:extLst>
                </a:gridCol>
                <a:gridCol w="174355">
                  <a:extLst>
                    <a:ext uri="{9D8B030D-6E8A-4147-A177-3AD203B41FA5}">
                      <a16:colId xmlns:a16="http://schemas.microsoft.com/office/drawing/2014/main" val="902792561"/>
                    </a:ext>
                  </a:extLst>
                </a:gridCol>
                <a:gridCol w="174355">
                  <a:extLst>
                    <a:ext uri="{9D8B030D-6E8A-4147-A177-3AD203B41FA5}">
                      <a16:colId xmlns:a16="http://schemas.microsoft.com/office/drawing/2014/main" val="1690709167"/>
                    </a:ext>
                  </a:extLst>
                </a:gridCol>
                <a:gridCol w="174355">
                  <a:extLst>
                    <a:ext uri="{9D8B030D-6E8A-4147-A177-3AD203B41FA5}">
                      <a16:colId xmlns:a16="http://schemas.microsoft.com/office/drawing/2014/main" val="4042652894"/>
                    </a:ext>
                  </a:extLst>
                </a:gridCol>
                <a:gridCol w="174355">
                  <a:extLst>
                    <a:ext uri="{9D8B030D-6E8A-4147-A177-3AD203B41FA5}">
                      <a16:colId xmlns:a16="http://schemas.microsoft.com/office/drawing/2014/main" val="4178763312"/>
                    </a:ext>
                  </a:extLst>
                </a:gridCol>
                <a:gridCol w="174355">
                  <a:extLst>
                    <a:ext uri="{9D8B030D-6E8A-4147-A177-3AD203B41FA5}">
                      <a16:colId xmlns:a16="http://schemas.microsoft.com/office/drawing/2014/main" val="1415647604"/>
                    </a:ext>
                  </a:extLst>
                </a:gridCol>
                <a:gridCol w="174355">
                  <a:extLst>
                    <a:ext uri="{9D8B030D-6E8A-4147-A177-3AD203B41FA5}">
                      <a16:colId xmlns:a16="http://schemas.microsoft.com/office/drawing/2014/main" val="2529141486"/>
                    </a:ext>
                  </a:extLst>
                </a:gridCol>
                <a:gridCol w="174355">
                  <a:extLst>
                    <a:ext uri="{9D8B030D-6E8A-4147-A177-3AD203B41FA5}">
                      <a16:colId xmlns:a16="http://schemas.microsoft.com/office/drawing/2014/main" val="3406825522"/>
                    </a:ext>
                  </a:extLst>
                </a:gridCol>
                <a:gridCol w="174355">
                  <a:extLst>
                    <a:ext uri="{9D8B030D-6E8A-4147-A177-3AD203B41FA5}">
                      <a16:colId xmlns:a16="http://schemas.microsoft.com/office/drawing/2014/main" val="1667310816"/>
                    </a:ext>
                  </a:extLst>
                </a:gridCol>
                <a:gridCol w="174355">
                  <a:extLst>
                    <a:ext uri="{9D8B030D-6E8A-4147-A177-3AD203B41FA5}">
                      <a16:colId xmlns:a16="http://schemas.microsoft.com/office/drawing/2014/main" val="227385866"/>
                    </a:ext>
                  </a:extLst>
                </a:gridCol>
                <a:gridCol w="174355">
                  <a:extLst>
                    <a:ext uri="{9D8B030D-6E8A-4147-A177-3AD203B41FA5}">
                      <a16:colId xmlns:a16="http://schemas.microsoft.com/office/drawing/2014/main" val="144998942"/>
                    </a:ext>
                  </a:extLst>
                </a:gridCol>
                <a:gridCol w="174355">
                  <a:extLst>
                    <a:ext uri="{9D8B030D-6E8A-4147-A177-3AD203B41FA5}">
                      <a16:colId xmlns:a16="http://schemas.microsoft.com/office/drawing/2014/main" val="4123778188"/>
                    </a:ext>
                  </a:extLst>
                </a:gridCol>
                <a:gridCol w="174355">
                  <a:extLst>
                    <a:ext uri="{9D8B030D-6E8A-4147-A177-3AD203B41FA5}">
                      <a16:colId xmlns:a16="http://schemas.microsoft.com/office/drawing/2014/main" val="3111340388"/>
                    </a:ext>
                  </a:extLst>
                </a:gridCol>
                <a:gridCol w="174355">
                  <a:extLst>
                    <a:ext uri="{9D8B030D-6E8A-4147-A177-3AD203B41FA5}">
                      <a16:colId xmlns:a16="http://schemas.microsoft.com/office/drawing/2014/main" val="1912159516"/>
                    </a:ext>
                  </a:extLst>
                </a:gridCol>
                <a:gridCol w="174355">
                  <a:extLst>
                    <a:ext uri="{9D8B030D-6E8A-4147-A177-3AD203B41FA5}">
                      <a16:colId xmlns:a16="http://schemas.microsoft.com/office/drawing/2014/main" val="2451916193"/>
                    </a:ext>
                  </a:extLst>
                </a:gridCol>
              </a:tblGrid>
              <a:tr h="226858">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0" baseline="0">
                          <a:solidFill>
                            <a:schemeClr val="bg1"/>
                          </a:solidFill>
                          <a:latin typeface="+mn-ea"/>
                          <a:ea typeface="+mn-ea"/>
                        </a:rPr>
                        <a:t>実施項目</a:t>
                      </a:r>
                      <a:endParaRPr lang="en-US" altLang="ja-JP" sz="1100" b="0"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8">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2025</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63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r>
                        <a:rPr kumimoji="1" lang="ja-JP" altLang="en-US" sz="1100" b="0" baseline="0">
                          <a:solidFill>
                            <a:schemeClr val="bg1"/>
                          </a:solidFill>
                          <a:latin typeface="+mn-ea"/>
                          <a:ea typeface="+mn-ea"/>
                          <a:cs typeface="メイリオ" panose="020B0604030504040204" pitchFamily="50" charset="-128"/>
                        </a:rPr>
                        <a:t>年</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19539">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24641">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r h="531563">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57487004"/>
                  </a:ext>
                </a:extLst>
              </a:tr>
              <a:tr h="531563">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59887585"/>
                  </a:ext>
                </a:extLst>
              </a:tr>
              <a:tr h="531563">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81082044"/>
                  </a:ext>
                </a:extLst>
              </a:tr>
              <a:tr h="531563">
                <a:tc>
                  <a:txBody>
                    <a:bodyPr/>
                    <a:lstStyle/>
                    <a:p>
                      <a:pPr algn="ctr"/>
                      <a:r>
                        <a:rPr kumimoji="1" lang="ja-JP" altLang="en-US" sz="1050" b="1" baseline="0">
                          <a:solidFill>
                            <a:schemeClr val="tx2"/>
                          </a:solidFill>
                          <a:latin typeface="+mn-ea"/>
                          <a:ea typeface="+mn-ea"/>
                        </a:rPr>
                        <a:t>④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accent1"/>
                      </a:solidFill>
                      <a:prstDash val="lgDash"/>
                      <a:round/>
                      <a:headEnd type="none" w="med" len="med"/>
                      <a:tailEnd type="none" w="med" len="med"/>
                    </a:lnL>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92966736"/>
                  </a:ext>
                </a:extLst>
              </a:tr>
              <a:tr h="531563">
                <a:tc>
                  <a:txBody>
                    <a:bodyPr/>
                    <a:lstStyle/>
                    <a:p>
                      <a:pPr algn="ctr"/>
                      <a:r>
                        <a:rPr kumimoji="1" lang="ja-JP" altLang="en-US" sz="1050" b="1" baseline="0">
                          <a:solidFill>
                            <a:schemeClr val="tx2"/>
                          </a:solidFill>
                          <a:latin typeface="+mn-ea"/>
                          <a:ea typeface="+mn-ea"/>
                        </a:rPr>
                        <a:t>⑤</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2471855"/>
                  </a:ext>
                </a:extLst>
              </a:tr>
              <a:tr h="531563">
                <a:tc>
                  <a:txBody>
                    <a:bodyPr/>
                    <a:lstStyle/>
                    <a:p>
                      <a:pPr algn="ctr"/>
                      <a:r>
                        <a:rPr kumimoji="1" lang="ja-JP" altLang="en-US" sz="1050" b="1" baseline="0">
                          <a:solidFill>
                            <a:schemeClr val="tx2"/>
                          </a:solidFill>
                          <a:latin typeface="+mn-ea"/>
                          <a:ea typeface="+mn-ea"/>
                        </a:rPr>
                        <a:t>⑥</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8">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16401154"/>
                  </a:ext>
                </a:extLst>
              </a:tr>
            </a:tbl>
          </a:graphicData>
        </a:graphic>
      </p:graphicFrame>
      <p:sp>
        <p:nvSpPr>
          <p:cNvPr id="27" name="正方形/長方形 26">
            <a:extLst>
              <a:ext uri="{FF2B5EF4-FFF2-40B4-BE49-F238E27FC236}">
                <a16:creationId xmlns:a16="http://schemas.microsoft.com/office/drawing/2014/main" id="{050F8140-166D-90AC-73D7-4F50FE450240}"/>
              </a:ext>
            </a:extLst>
          </p:cNvPr>
          <p:cNvSpPr/>
          <p:nvPr/>
        </p:nvSpPr>
        <p:spPr>
          <a:xfrm>
            <a:off x="3693550" y="3004930"/>
            <a:ext cx="5700162" cy="360117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0" name="コンテンツ プレースホルダー 5">
            <a:extLst>
              <a:ext uri="{FF2B5EF4-FFF2-40B4-BE49-F238E27FC236}">
                <a16:creationId xmlns:a16="http://schemas.microsoft.com/office/drawing/2014/main" id="{2D68D201-8AFA-F79A-4495-5CEDA742280D}"/>
              </a:ext>
            </a:extLst>
          </p:cNvPr>
          <p:cNvSpPr txBox="1">
            <a:spLocks/>
          </p:cNvSpPr>
          <p:nvPr/>
        </p:nvSpPr>
        <p:spPr>
          <a:xfrm>
            <a:off x="3646410"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事業開始</a:t>
            </a:r>
          </a:p>
        </p:txBody>
      </p:sp>
      <p:sp>
        <p:nvSpPr>
          <p:cNvPr id="15" name="コンテンツ プレースホルダー 5">
            <a:extLst>
              <a:ext uri="{FF2B5EF4-FFF2-40B4-BE49-F238E27FC236}">
                <a16:creationId xmlns:a16="http://schemas.microsoft.com/office/drawing/2014/main" id="{F46C5476-2EC9-3E1F-F5FD-E549376B15B4}"/>
              </a:ext>
            </a:extLst>
          </p:cNvPr>
          <p:cNvSpPr txBox="1">
            <a:spLocks/>
          </p:cNvSpPr>
          <p:nvPr/>
        </p:nvSpPr>
        <p:spPr>
          <a:xfrm>
            <a:off x="4312501" y="3217129"/>
            <a:ext cx="1072234"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MoU</a:t>
            </a:r>
            <a:r>
              <a:rPr lang="ja-JP" altLang="en-US" sz="1050"/>
              <a:t>・レター等締結</a:t>
            </a:r>
          </a:p>
        </p:txBody>
      </p:sp>
      <p:sp>
        <p:nvSpPr>
          <p:cNvPr id="17" name="コンテンツ プレースホルダー 5">
            <a:extLst>
              <a:ext uri="{FF2B5EF4-FFF2-40B4-BE49-F238E27FC236}">
                <a16:creationId xmlns:a16="http://schemas.microsoft.com/office/drawing/2014/main" id="{5A265B93-3946-C22C-294E-3CEA1AFB3E39}"/>
              </a:ext>
            </a:extLst>
          </p:cNvPr>
          <p:cNvSpPr txBox="1">
            <a:spLocks/>
          </p:cNvSpPr>
          <p:nvPr/>
        </p:nvSpPr>
        <p:spPr>
          <a:xfrm>
            <a:off x="9126417"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3693549" y="6649473"/>
            <a:ext cx="5700162" cy="179494"/>
            <a:chOff x="3453414" y="7311068"/>
            <a:chExt cx="5169600" cy="179494"/>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398773"/>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311068"/>
              <a:ext cx="767085" cy="17949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6480806" y="2291730"/>
            <a:ext cx="3024901"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solidFill>
                  <a:srgbClr val="C00000"/>
                </a:solidFill>
              </a:rPr>
              <a:t>注：本事業実施終了日は</a:t>
            </a:r>
            <a:r>
              <a:rPr lang="en-US" altLang="ja-JP" sz="1050">
                <a:solidFill>
                  <a:srgbClr val="C00000"/>
                </a:solidFill>
              </a:rPr>
              <a:t>2028</a:t>
            </a:r>
            <a:r>
              <a:rPr lang="ja-JP" altLang="en-US" sz="1050">
                <a:solidFill>
                  <a:srgbClr val="C00000"/>
                </a:solidFill>
              </a:rPr>
              <a:t>年</a:t>
            </a:r>
            <a:r>
              <a:rPr lang="en-US" altLang="ja-JP" sz="1050">
                <a:solidFill>
                  <a:srgbClr val="C00000"/>
                </a:solidFill>
              </a:rPr>
              <a:t>9</a:t>
            </a:r>
            <a:r>
              <a:rPr lang="ja-JP" altLang="en-US" sz="1050">
                <a:solidFill>
                  <a:srgbClr val="C00000"/>
                </a:solidFill>
              </a:rPr>
              <a:t>月末となります</a:t>
            </a:r>
          </a:p>
        </p:txBody>
      </p:sp>
      <p:grpSp>
        <p:nvGrpSpPr>
          <p:cNvPr id="49" name="グループ化 48">
            <a:extLst>
              <a:ext uri="{FF2B5EF4-FFF2-40B4-BE49-F238E27FC236}">
                <a16:creationId xmlns:a16="http://schemas.microsoft.com/office/drawing/2014/main" id="{232E0DEE-F09E-4BCA-363A-BBD2D53AE576}"/>
              </a:ext>
            </a:extLst>
          </p:cNvPr>
          <p:cNvGrpSpPr/>
          <p:nvPr/>
        </p:nvGrpSpPr>
        <p:grpSpPr>
          <a:xfrm>
            <a:off x="512779" y="5949"/>
            <a:ext cx="6320145" cy="216000"/>
            <a:chOff x="512779" y="5949"/>
            <a:chExt cx="6320145" cy="216000"/>
          </a:xfrm>
        </p:grpSpPr>
        <p:sp>
          <p:nvSpPr>
            <p:cNvPr id="50" name="正方形/長方形 49">
              <a:extLst>
                <a:ext uri="{FF2B5EF4-FFF2-40B4-BE49-F238E27FC236}">
                  <a16:creationId xmlns:a16="http://schemas.microsoft.com/office/drawing/2014/main" id="{95FEB16F-3830-EDE7-E434-5EAA510F32C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51" name="正方形/長方形 50">
              <a:extLst>
                <a:ext uri="{FF2B5EF4-FFF2-40B4-BE49-F238E27FC236}">
                  <a16:creationId xmlns:a16="http://schemas.microsoft.com/office/drawing/2014/main" id="{6EF185E4-53E2-1E6C-EE92-1FBD3C2424E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52" name="正方形/長方形 51">
              <a:extLst>
                <a:ext uri="{FF2B5EF4-FFF2-40B4-BE49-F238E27FC236}">
                  <a16:creationId xmlns:a16="http://schemas.microsoft.com/office/drawing/2014/main" id="{241CB51F-E1DA-9FDA-3E31-5C7CBD0E263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2A44813-58C5-63C6-977D-8B25BFB9F6A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E82B6C6-9361-48F8-EABD-F36060367293}"/>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920C9C30-198B-B5FB-6DFD-D736B6152D9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DB490912-55B4-D465-FCBB-BFD18DEB89C9}"/>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40EB56C2-79AF-E8FE-3249-8692571B1CC2}"/>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AA698A46-86DD-0150-7319-BF227C5DCAD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5517B7BA-1B05-5249-6E04-11AC9FBA2D5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41131A0-5EC2-F649-DAA1-3111B1EE0B8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BAB0DB1-A94B-0129-9494-34C0AA88497A}"/>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64A52C79-5606-0622-3631-834EEAB589A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CCA4925-3B43-76BD-AA62-A22A959718E6}"/>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99D9A2D1-DD9A-01B7-F4FE-46BBF23B096B}"/>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23086D47-2386-1206-22E3-965669B0181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4C0D8B85-6613-625F-F1EB-13AFBE5B35D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CB3C8BA9-C1C5-866D-3E41-37408E4DF7E7}"/>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E784F4A3-0B9E-1E98-6E1F-2EDD9D1EFF4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2" name="吹き出し: 四角形 31">
            <a:extLst>
              <a:ext uri="{FF2B5EF4-FFF2-40B4-BE49-F238E27FC236}">
                <a16:creationId xmlns:a16="http://schemas.microsoft.com/office/drawing/2014/main" id="{CAEEB422-07EC-E20D-CA87-E3B70AE8A03D}"/>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a:solidFill>
                <a:schemeClr val="tx2"/>
              </a:solidFill>
            </a:endParaRPr>
          </a:p>
        </p:txBody>
      </p:sp>
      <p:sp>
        <p:nvSpPr>
          <p:cNvPr id="6" name="ホームベース 180">
            <a:extLst>
              <a:ext uri="{FF2B5EF4-FFF2-40B4-BE49-F238E27FC236}">
                <a16:creationId xmlns:a16="http://schemas.microsoft.com/office/drawing/2014/main" id="{BECB6156-FBC2-2FA8-0DBE-1A2DAFA94456}"/>
              </a:ext>
            </a:extLst>
          </p:cNvPr>
          <p:cNvSpPr/>
          <p:nvPr/>
        </p:nvSpPr>
        <p:spPr>
          <a:xfrm>
            <a:off x="3672729" y="3479303"/>
            <a:ext cx="84108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1" name="ホームベース 180">
            <a:extLst>
              <a:ext uri="{FF2B5EF4-FFF2-40B4-BE49-F238E27FC236}">
                <a16:creationId xmlns:a16="http://schemas.microsoft.com/office/drawing/2014/main" id="{FD873E5F-E363-0013-F52C-4CCF4C2F456B}"/>
              </a:ext>
            </a:extLst>
          </p:cNvPr>
          <p:cNvSpPr/>
          <p:nvPr/>
        </p:nvSpPr>
        <p:spPr>
          <a:xfrm>
            <a:off x="4110688" y="3990872"/>
            <a:ext cx="948021" cy="396041"/>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2" name="ホームベース 180">
            <a:extLst>
              <a:ext uri="{FF2B5EF4-FFF2-40B4-BE49-F238E27FC236}">
                <a16:creationId xmlns:a16="http://schemas.microsoft.com/office/drawing/2014/main" id="{0E2EF26B-011B-DBB8-04D8-A75D0029176A}"/>
              </a:ext>
            </a:extLst>
          </p:cNvPr>
          <p:cNvSpPr/>
          <p:nvPr/>
        </p:nvSpPr>
        <p:spPr>
          <a:xfrm>
            <a:off x="5058709" y="4535405"/>
            <a:ext cx="2522498"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3" name="ホームベース 180">
            <a:extLst>
              <a:ext uri="{FF2B5EF4-FFF2-40B4-BE49-F238E27FC236}">
                <a16:creationId xmlns:a16="http://schemas.microsoft.com/office/drawing/2014/main" id="{C9D6B01B-C4FC-32F1-2677-3A38D594DA0F}"/>
              </a:ext>
            </a:extLst>
          </p:cNvPr>
          <p:cNvSpPr/>
          <p:nvPr/>
        </p:nvSpPr>
        <p:spPr>
          <a:xfrm>
            <a:off x="5273645" y="5073325"/>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7" name="ホームベース 180">
            <a:extLst>
              <a:ext uri="{FF2B5EF4-FFF2-40B4-BE49-F238E27FC236}">
                <a16:creationId xmlns:a16="http://schemas.microsoft.com/office/drawing/2014/main" id="{02732075-5D82-01FE-87D2-2A28F7233007}"/>
              </a:ext>
            </a:extLst>
          </p:cNvPr>
          <p:cNvSpPr/>
          <p:nvPr/>
        </p:nvSpPr>
        <p:spPr>
          <a:xfrm>
            <a:off x="5058709" y="3991805"/>
            <a:ext cx="1842760"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5" name="ホームベース 180">
            <a:extLst>
              <a:ext uri="{FF2B5EF4-FFF2-40B4-BE49-F238E27FC236}">
                <a16:creationId xmlns:a16="http://schemas.microsoft.com/office/drawing/2014/main" id="{AF3F9D1F-C7E7-A122-FFF3-274BEE136C6D}"/>
              </a:ext>
            </a:extLst>
          </p:cNvPr>
          <p:cNvSpPr/>
          <p:nvPr/>
        </p:nvSpPr>
        <p:spPr>
          <a:xfrm>
            <a:off x="6071639" y="5594605"/>
            <a:ext cx="3297711"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0" name="ホームベース 180">
            <a:extLst>
              <a:ext uri="{FF2B5EF4-FFF2-40B4-BE49-F238E27FC236}">
                <a16:creationId xmlns:a16="http://schemas.microsoft.com/office/drawing/2014/main" id="{E8279A6F-4FCE-7DE0-741C-1390A0043532}"/>
              </a:ext>
            </a:extLst>
          </p:cNvPr>
          <p:cNvSpPr/>
          <p:nvPr/>
        </p:nvSpPr>
        <p:spPr>
          <a:xfrm>
            <a:off x="7980218" y="6138230"/>
            <a:ext cx="1389132" cy="409002"/>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6" name="吹き出し: 四角形 35">
            <a:extLst>
              <a:ext uri="{FF2B5EF4-FFF2-40B4-BE49-F238E27FC236}">
                <a16:creationId xmlns:a16="http://schemas.microsoft.com/office/drawing/2014/main" id="{4BB3A0DE-7F26-F2F6-47B6-2BFDDEBA2E97}"/>
              </a:ext>
            </a:extLst>
          </p:cNvPr>
          <p:cNvSpPr/>
          <p:nvPr/>
        </p:nvSpPr>
        <p:spPr>
          <a:xfrm>
            <a:off x="4695690" y="543114"/>
            <a:ext cx="4725155" cy="550028"/>
          </a:xfrm>
          <a:prstGeom prst="wedgeRectCallout">
            <a:avLst>
              <a:gd name="adj1" fmla="val -55483"/>
              <a:gd name="adj2" fmla="val -329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月を目途に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との間で</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を締結予定。</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月までに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を完了することにより、事業の完了を実現する</a:t>
            </a:r>
            <a:endParaRPr kumimoji="1" lang="ja-JP" altLang="en-US" sz="1000">
              <a:solidFill>
                <a:schemeClr val="tx2"/>
              </a:solidFill>
            </a:endParaRPr>
          </a:p>
        </p:txBody>
      </p:sp>
      <p:sp>
        <p:nvSpPr>
          <p:cNvPr id="38" name="コンテンツ プレースホルダー 5">
            <a:extLst>
              <a:ext uri="{FF2B5EF4-FFF2-40B4-BE49-F238E27FC236}">
                <a16:creationId xmlns:a16="http://schemas.microsoft.com/office/drawing/2014/main" id="{AD125C09-84A9-0089-31F2-0AC7813C21D8}"/>
              </a:ext>
            </a:extLst>
          </p:cNvPr>
          <p:cNvSpPr txBox="1">
            <a:spLocks/>
          </p:cNvSpPr>
          <p:nvPr/>
        </p:nvSpPr>
        <p:spPr>
          <a:xfrm>
            <a:off x="3040693" y="3217129"/>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交付決定</a:t>
            </a:r>
          </a:p>
        </p:txBody>
      </p:sp>
      <p:sp>
        <p:nvSpPr>
          <p:cNvPr id="41" name="正方形/長方形 40">
            <a:extLst>
              <a:ext uri="{FF2B5EF4-FFF2-40B4-BE49-F238E27FC236}">
                <a16:creationId xmlns:a16="http://schemas.microsoft.com/office/drawing/2014/main" id="{E8A93BED-0145-EB95-44C6-3E559BD7C3DB}"/>
              </a:ext>
            </a:extLst>
          </p:cNvPr>
          <p:cNvSpPr/>
          <p:nvPr/>
        </p:nvSpPr>
        <p:spPr>
          <a:xfrm>
            <a:off x="510777" y="1426426"/>
            <a:ext cx="2659143"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510777" y="2165989"/>
            <a:ext cx="265914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28" name="吹き出し: 四角形 27">
            <a:extLst>
              <a:ext uri="{FF2B5EF4-FFF2-40B4-BE49-F238E27FC236}">
                <a16:creationId xmlns:a16="http://schemas.microsoft.com/office/drawing/2014/main" id="{DCEB55BC-0F17-04EF-97C1-39315F1D1123}"/>
              </a:ext>
            </a:extLst>
          </p:cNvPr>
          <p:cNvSpPr/>
          <p:nvPr/>
        </p:nvSpPr>
        <p:spPr>
          <a:xfrm>
            <a:off x="4549664" y="3564353"/>
            <a:ext cx="2733886" cy="507412"/>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GB"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・レター等の締結想定時期は必ず記載し、そのために行う作業スケジュール（相手企業との交渉開始タイミング等）についても記載してください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C3B3804B-47F4-663B-1B48-453C82E18EB3}"/>
              </a:ext>
            </a:extLst>
          </p:cNvPr>
          <p:cNvSpPr/>
          <p:nvPr/>
        </p:nvSpPr>
        <p:spPr>
          <a:xfrm>
            <a:off x="972539" y="4546782"/>
            <a:ext cx="1649793" cy="444561"/>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rgbClr val="FF0000"/>
                </a:solidFill>
                <a:latin typeface="Meiryo UI" panose="020B0604030504040204" pitchFamily="50" charset="-128"/>
                <a:ea typeface="Meiryo UI" panose="020B0604030504040204" pitchFamily="50" charset="-128"/>
              </a:rPr>
              <a:t>前述</a:t>
            </a:r>
            <a:r>
              <a:rPr kumimoji="1" lang="ja-JP" altLang="en-US" sz="1000">
                <a:solidFill>
                  <a:schemeClr val="tx2"/>
                </a:solidFill>
                <a:latin typeface="Meiryo UI" panose="020B0604030504040204" pitchFamily="50" charset="-128"/>
                <a:ea typeface="Meiryo UI" panose="020B0604030504040204" pitchFamily="50" charset="-128"/>
              </a:rPr>
              <a:t>の「実施内容」に対応する番号を記載してください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4" name="吹き出し: 四角形 33">
            <a:extLst>
              <a:ext uri="{FF2B5EF4-FFF2-40B4-BE49-F238E27FC236}">
                <a16:creationId xmlns:a16="http://schemas.microsoft.com/office/drawing/2014/main" id="{36F58F75-8057-28E2-64C2-80F080D284C2}"/>
              </a:ext>
            </a:extLst>
          </p:cNvPr>
          <p:cNvSpPr/>
          <p:nvPr/>
        </p:nvSpPr>
        <p:spPr>
          <a:xfrm>
            <a:off x="1015220" y="3569833"/>
            <a:ext cx="2733886" cy="507412"/>
          </a:xfrm>
          <a:prstGeom prst="wedgeRectCallout">
            <a:avLst>
              <a:gd name="adj1" fmla="val 30728"/>
              <a:gd name="adj2" fmla="val -8457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00">
                <a:solidFill>
                  <a:srgbClr val="FF0000"/>
                </a:solidFill>
                <a:latin typeface="Meiryo UI" panose="020B0604030504040204" pitchFamily="50" charset="-128"/>
                <a:ea typeface="Meiryo UI" panose="020B0604030504040204" pitchFamily="50" charset="-128"/>
              </a:rPr>
              <a:t>※</a:t>
            </a:r>
            <a:r>
              <a:rPr kumimoji="1" lang="ja-JP" altLang="en-US" sz="1000">
                <a:solidFill>
                  <a:srgbClr val="FF0000"/>
                </a:solidFill>
                <a:latin typeface="Meiryo UI" panose="020B0604030504040204" pitchFamily="50" charset="-128"/>
                <a:ea typeface="Meiryo UI" panose="020B0604030504040204" pitchFamily="50" charset="-128"/>
              </a:rPr>
              <a:t>交付決定・事業開始は最短のスケジュールを例として記載しております</a:t>
            </a:r>
            <a:endParaRPr kumimoji="1" lang="en-US" altLang="ja-JP" sz="1000">
              <a:solidFill>
                <a:srgbClr val="FF0000"/>
              </a:solidFill>
              <a:latin typeface="Meiryo UI" panose="020B0604030504040204" pitchFamily="50" charset="-128"/>
              <a:ea typeface="Meiryo UI" panose="020B0604030504040204" pitchFamily="50" charset="-128"/>
            </a:endParaRPr>
          </a:p>
          <a:p>
            <a:pPr defTabSz="742950"/>
            <a:r>
              <a:rPr kumimoji="1" lang="ja-JP" altLang="en-US" sz="1000">
                <a:solidFill>
                  <a:srgbClr val="FF0000"/>
                </a:solidFill>
                <a:latin typeface="Meiryo UI" panose="020B0604030504040204" pitchFamily="50" charset="-128"/>
                <a:ea typeface="Meiryo UI" panose="020B0604030504040204" pitchFamily="50" charset="-128"/>
              </a:rPr>
              <a:t>確定済みのスケジュールではないことにご留意ください</a:t>
            </a:r>
            <a:endParaRPr kumimoji="1" lang="en-GB" sz="1000">
              <a:solidFill>
                <a:srgbClr val="FF0000"/>
              </a:solidFill>
              <a:latin typeface="Meiryo UI" panose="020B0604030504040204" pitchFamily="50" charset="-128"/>
              <a:ea typeface="Meiryo UI" panose="020B0604030504040204" pitchFamily="50" charset="-128"/>
            </a:endParaRP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258799" y="1426426"/>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29" name="吹き出し: 四角形 28">
            <a:extLst>
              <a:ext uri="{FF2B5EF4-FFF2-40B4-BE49-F238E27FC236}">
                <a16:creationId xmlns:a16="http://schemas.microsoft.com/office/drawing/2014/main" id="{63BF5E0D-A868-CB08-2954-E22D9AB397D7}"/>
              </a:ext>
            </a:extLst>
          </p:cNvPr>
          <p:cNvSpPr/>
          <p:nvPr/>
        </p:nvSpPr>
        <p:spPr>
          <a:xfrm>
            <a:off x="7733402" y="3575752"/>
            <a:ext cx="1842760" cy="723364"/>
          </a:xfrm>
          <a:prstGeom prst="wedgeRectCallout">
            <a:avLst>
              <a:gd name="adj1" fmla="val -19036"/>
              <a:gd name="adj2" fmla="val -687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本項目では</a:t>
            </a:r>
            <a:r>
              <a:rPr kumimoji="1" lang="en-US" altLang="ja-JP" sz="1000" b="1">
                <a:solidFill>
                  <a:schemeClr val="tx2"/>
                </a:solidFill>
                <a:latin typeface="Meiryo UI" panose="020B0604030504040204" pitchFamily="50" charset="-128"/>
                <a:ea typeface="Meiryo UI" panose="020B0604030504040204" pitchFamily="50" charset="-128"/>
              </a:rPr>
              <a:t>FS</a:t>
            </a:r>
            <a:r>
              <a:rPr kumimoji="1" lang="ja-JP" altLang="en-US" sz="1000" b="1">
                <a:solidFill>
                  <a:schemeClr val="tx2"/>
                </a:solidFill>
                <a:latin typeface="Meiryo UI" panose="020B0604030504040204" pitchFamily="50" charset="-128"/>
                <a:ea typeface="Meiryo UI" panose="020B0604030504040204" pitchFamily="50" charset="-128"/>
              </a:rPr>
              <a:t>・実証の実施スケジュール</a:t>
            </a:r>
            <a:r>
              <a:rPr kumimoji="1" lang="ja-JP" altLang="en-US" sz="1000">
                <a:solidFill>
                  <a:schemeClr val="tx2"/>
                </a:solidFill>
                <a:latin typeface="Meiryo UI" panose="020B0604030504040204" pitchFamily="50" charset="-128"/>
                <a:ea typeface="Meiryo UI" panose="020B0604030504040204" pitchFamily="50" charset="-128"/>
              </a:rPr>
              <a:t>を記載してください。実証終了から商業化までのスケジュールは別途</a:t>
            </a:r>
            <a:r>
              <a:rPr kumimoji="1" lang="en-US" altLang="ja-JP" sz="1000">
                <a:solidFill>
                  <a:schemeClr val="tx2"/>
                </a:solidFill>
                <a:latin typeface="Meiryo UI" panose="020B0604030504040204" pitchFamily="50" charset="-128"/>
                <a:ea typeface="Meiryo UI" panose="020B0604030504040204" pitchFamily="50" charset="-128"/>
              </a:rPr>
              <a:t>4-2</a:t>
            </a:r>
            <a:r>
              <a:rPr kumimoji="1" lang="ja-JP" altLang="en-US" sz="1000">
                <a:solidFill>
                  <a:schemeClr val="tx2"/>
                </a:solidFill>
                <a:latin typeface="Meiryo UI" panose="020B0604030504040204" pitchFamily="50" charset="-128"/>
                <a:ea typeface="Meiryo UI" panose="020B0604030504040204" pitchFamily="50" charset="-128"/>
              </a:rPr>
              <a:t>にて記載してください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11C80F9-D8D0-21AA-9D3A-72BE1CF368AD}"/>
              </a:ext>
            </a:extLst>
          </p:cNvPr>
          <p:cNvSpPr/>
          <p:nvPr/>
        </p:nvSpPr>
        <p:spPr>
          <a:xfrm>
            <a:off x="510777" y="1796208"/>
            <a:ext cx="2659143"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実証の開始及び終了予定日</a:t>
            </a:r>
          </a:p>
        </p:txBody>
      </p:sp>
      <p:sp>
        <p:nvSpPr>
          <p:cNvPr id="31" name="テキスト プレースホルダー 2">
            <a:extLst>
              <a:ext uri="{FF2B5EF4-FFF2-40B4-BE49-F238E27FC236}">
                <a16:creationId xmlns:a16="http://schemas.microsoft.com/office/drawing/2014/main" id="{463693AD-D47D-3672-DC2B-2A498740E48C}"/>
              </a:ext>
            </a:extLst>
          </p:cNvPr>
          <p:cNvSpPr txBox="1">
            <a:spLocks/>
          </p:cNvSpPr>
          <p:nvPr/>
        </p:nvSpPr>
        <p:spPr>
          <a:xfrm>
            <a:off x="3258799" y="1796208"/>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9" name="二等辺三角形 8">
            <a:extLst>
              <a:ext uri="{FF2B5EF4-FFF2-40B4-BE49-F238E27FC236}">
                <a16:creationId xmlns:a16="http://schemas.microsoft.com/office/drawing/2014/main" id="{FBC97D20-560F-66E3-3779-3DD6E4FD2C2F}"/>
              </a:ext>
            </a:extLst>
          </p:cNvPr>
          <p:cNvSpPr/>
          <p:nvPr/>
        </p:nvSpPr>
        <p:spPr>
          <a:xfrm flipV="1">
            <a:off x="3693550"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6" name="二等辺三角形 15">
            <a:extLst>
              <a:ext uri="{FF2B5EF4-FFF2-40B4-BE49-F238E27FC236}">
                <a16:creationId xmlns:a16="http://schemas.microsoft.com/office/drawing/2014/main" id="{09AA3A6C-E97F-4EA6-DB46-C70F12444572}"/>
              </a:ext>
            </a:extLst>
          </p:cNvPr>
          <p:cNvSpPr/>
          <p:nvPr/>
        </p:nvSpPr>
        <p:spPr>
          <a:xfrm flipV="1">
            <a:off x="4738671"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8" name="二等辺三角形 17">
            <a:extLst>
              <a:ext uri="{FF2B5EF4-FFF2-40B4-BE49-F238E27FC236}">
                <a16:creationId xmlns:a16="http://schemas.microsoft.com/office/drawing/2014/main" id="{8C29B24A-06CE-E37E-7312-ECAAD0109C77}"/>
              </a:ext>
            </a:extLst>
          </p:cNvPr>
          <p:cNvSpPr/>
          <p:nvPr/>
        </p:nvSpPr>
        <p:spPr>
          <a:xfrm flipV="1">
            <a:off x="9297992"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9" name="二等辺三角形 38">
            <a:extLst>
              <a:ext uri="{FF2B5EF4-FFF2-40B4-BE49-F238E27FC236}">
                <a16:creationId xmlns:a16="http://schemas.microsoft.com/office/drawing/2014/main" id="{00490645-5EAF-45BA-42AC-E581F6FDD280}"/>
              </a:ext>
            </a:extLst>
          </p:cNvPr>
          <p:cNvSpPr/>
          <p:nvPr/>
        </p:nvSpPr>
        <p:spPr>
          <a:xfrm flipV="1">
            <a:off x="3356539" y="3045316"/>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Tree>
    <p:extLst>
      <p:ext uri="{BB962C8B-B14F-4D97-AF65-F5344CB8AC3E}">
        <p14:creationId xmlns:p14="http://schemas.microsoft.com/office/powerpoint/2010/main" val="1106552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1/2</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extLst>
              <p:ext uri="{D42A27DB-BD31-4B8C-83A1-F6EECF244321}">
                <p14:modId xmlns:p14="http://schemas.microsoft.com/office/powerpoint/2010/main" val="3614422042"/>
              </p:ext>
            </p:extLst>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extLst>
              <p:ext uri="{D42A27DB-BD31-4B8C-83A1-F6EECF244321}">
                <p14:modId xmlns:p14="http://schemas.microsoft.com/office/powerpoint/2010/main" val="1772749019"/>
              </p:ext>
            </p:extLst>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extLst>
              <p:ext uri="{D42A27DB-BD31-4B8C-83A1-F6EECF244321}">
                <p14:modId xmlns:p14="http://schemas.microsoft.com/office/powerpoint/2010/main" val="3923188286"/>
              </p:ext>
            </p:extLst>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extLst>
              <p:ext uri="{D42A27DB-BD31-4B8C-83A1-F6EECF244321}">
                <p14:modId xmlns:p14="http://schemas.microsoft.com/office/powerpoint/2010/main" val="2607760736"/>
              </p:ext>
            </p:extLst>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sp>
        <p:nvSpPr>
          <p:cNvPr id="27" name="吹き出し: 四角形 26">
            <a:extLst>
              <a:ext uri="{FF2B5EF4-FFF2-40B4-BE49-F238E27FC236}">
                <a16:creationId xmlns:a16="http://schemas.microsoft.com/office/drawing/2014/main" id="{C38746B6-73F3-D89C-B7B8-2016D0FF8779}"/>
              </a:ext>
            </a:extLst>
          </p:cNvPr>
          <p:cNvSpPr/>
          <p:nvPr/>
        </p:nvSpPr>
        <p:spPr>
          <a:xfrm>
            <a:off x="2449325" y="1441697"/>
            <a:ext cx="2448978" cy="496386"/>
          </a:xfrm>
          <a:prstGeom prst="wedgeRectCallout">
            <a:avLst>
              <a:gd name="adj1" fmla="val -55086"/>
              <a:gd name="adj2" fmla="val -1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図表を積極的に活用し、</a:t>
            </a:r>
            <a:r>
              <a:rPr kumimoji="1" lang="ja-JP" altLang="en-US" sz="1000">
                <a:solidFill>
                  <a:schemeClr val="tx2"/>
                </a:solidFill>
              </a:rPr>
              <a:t>補助事業の対象となる技術やサービスの内容を分かりやすく記載してください</a:t>
            </a:r>
            <a:endParaRPr kumimoji="1" lang="en-US" altLang="ja-JP" sz="1000">
              <a:solidFill>
                <a:schemeClr val="tx2"/>
              </a:solidFill>
            </a:endParaRPr>
          </a:p>
        </p:txBody>
      </p:sp>
      <p:sp>
        <p:nvSpPr>
          <p:cNvPr id="6" name="吹き出し: 四角形 5">
            <a:extLst>
              <a:ext uri="{FF2B5EF4-FFF2-40B4-BE49-F238E27FC236}">
                <a16:creationId xmlns:a16="http://schemas.microsoft.com/office/drawing/2014/main" id="{A6F75292-5698-D7DF-8065-76C3954F37E5}"/>
              </a:ext>
            </a:extLst>
          </p:cNvPr>
          <p:cNvSpPr/>
          <p:nvPr/>
        </p:nvSpPr>
        <p:spPr>
          <a:xfrm>
            <a:off x="5924551" y="3899407"/>
            <a:ext cx="1191754" cy="1369765"/>
          </a:xfrm>
          <a:prstGeom prst="wedgeRectCallout">
            <a:avLst>
              <a:gd name="adj1" fmla="val -71695"/>
              <a:gd name="adj2" fmla="val -53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当該技術やサービスが模倣困難である理由を記載ください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特に、</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特許等を保有している場合には記載してください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類似技術の開発には</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億円規模の投資が必要である</a:t>
            </a:r>
          </a:p>
        </p:txBody>
      </p:sp>
      <p:sp>
        <p:nvSpPr>
          <p:cNvPr id="16" name="吹き出し: 四角形 15">
            <a:extLst>
              <a:ext uri="{FF2B5EF4-FFF2-40B4-BE49-F238E27FC236}">
                <a16:creationId xmlns:a16="http://schemas.microsoft.com/office/drawing/2014/main" id="{CA6226C0-F565-6A94-8377-8BDA7F12737D}"/>
              </a:ext>
            </a:extLst>
          </p:cNvPr>
          <p:cNvSpPr/>
          <p:nvPr/>
        </p:nvSpPr>
        <p:spPr>
          <a:xfrm>
            <a:off x="5924551" y="2308021"/>
            <a:ext cx="1191754" cy="1131586"/>
          </a:xfrm>
          <a:prstGeom prst="wedgeRectCallout">
            <a:avLst>
              <a:gd name="adj1" fmla="val -71896"/>
              <a:gd name="adj2" fmla="val -370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当該技術やサービスが提供する価値を記載ください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送電効率を</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a:solidFill>
                  <a:schemeClr val="tx2"/>
                </a:solidFill>
                <a:latin typeface="Meiryo UI" panose="020B0604030504040204" pitchFamily="50" charset="-128"/>
                <a:ea typeface="Meiryo UI" panose="020B0604030504040204" pitchFamily="50" charset="-128"/>
              </a:rPr>
              <a:t>向上し</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、寒冷地にも適した技術である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7" name="吹き出し: 四角形 16">
            <a:extLst>
              <a:ext uri="{FF2B5EF4-FFF2-40B4-BE49-F238E27FC236}">
                <a16:creationId xmlns:a16="http://schemas.microsoft.com/office/drawing/2014/main" id="{7077B087-4B9B-7D53-4C05-669B72A2256F}"/>
              </a:ext>
            </a:extLst>
          </p:cNvPr>
          <p:cNvSpPr/>
          <p:nvPr/>
        </p:nvSpPr>
        <p:spPr>
          <a:xfrm>
            <a:off x="8204101" y="2308021"/>
            <a:ext cx="1116000" cy="1120979"/>
          </a:xfrm>
          <a:prstGeom prst="wedgeRectCallout">
            <a:avLst>
              <a:gd name="adj1" fmla="val -71100"/>
              <a:gd name="adj2" fmla="val -14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価値が希少である理由を記載ください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類似技術を保有する企業は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国におらず、現地</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競合がほぼ存在しない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9" name="吹き出し: 四角形 18">
            <a:extLst>
              <a:ext uri="{FF2B5EF4-FFF2-40B4-BE49-F238E27FC236}">
                <a16:creationId xmlns:a16="http://schemas.microsoft.com/office/drawing/2014/main" id="{F2219B82-0B1F-CFCC-2689-6ADD8EBAA2B3}"/>
              </a:ext>
            </a:extLst>
          </p:cNvPr>
          <p:cNvSpPr/>
          <p:nvPr/>
        </p:nvSpPr>
        <p:spPr>
          <a:xfrm>
            <a:off x="8001493" y="3899407"/>
            <a:ext cx="1330304" cy="1313820"/>
          </a:xfrm>
          <a:prstGeom prst="wedgeRectCallout">
            <a:avLst>
              <a:gd name="adj1" fmla="val -62486"/>
              <a:gd name="adj2" fmla="val -71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技術の強みを活かせる組織体制・環境が整っているか記載ください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300"/>
              </a:spcBef>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生産拠点を複数有し、体制が安定して</a:t>
            </a:r>
            <a:r>
              <a:rPr kumimoji="1" lang="ja-JP" altLang="en-US" sz="1000">
                <a:solidFill>
                  <a:schemeClr val="tx2"/>
                </a:solidFill>
                <a:latin typeface="Meiryo UI" panose="020B0604030504040204" pitchFamily="50" charset="-128"/>
                <a:ea typeface="Meiryo UI" panose="020B0604030504040204" pitchFamily="50" charset="-128"/>
              </a:rPr>
              <a:t>いることに加え</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国に資機材調達パートナーを保有している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grpSp>
        <p:nvGrpSpPr>
          <p:cNvPr id="85" name="グループ化 84">
            <a:extLst>
              <a:ext uri="{FF2B5EF4-FFF2-40B4-BE49-F238E27FC236}">
                <a16:creationId xmlns:a16="http://schemas.microsoft.com/office/drawing/2014/main" id="{E5D51A6D-A0E6-31F0-4F9C-A297F031042A}"/>
              </a:ext>
            </a:extLst>
          </p:cNvPr>
          <p:cNvGrpSpPr/>
          <p:nvPr/>
        </p:nvGrpSpPr>
        <p:grpSpPr>
          <a:xfrm>
            <a:off x="512779" y="5949"/>
            <a:ext cx="6320145" cy="216000"/>
            <a:chOff x="512779" y="5949"/>
            <a:chExt cx="6320145" cy="216000"/>
          </a:xfrm>
        </p:grpSpPr>
        <p:sp>
          <p:nvSpPr>
            <p:cNvPr id="86" name="正方形/長方形 85">
              <a:extLst>
                <a:ext uri="{FF2B5EF4-FFF2-40B4-BE49-F238E27FC236}">
                  <a16:creationId xmlns:a16="http://schemas.microsoft.com/office/drawing/2014/main" id="{64C5C70D-8E13-1354-D227-AA5A1FB7A449}"/>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7" name="正方形/長方形 86">
              <a:extLst>
                <a:ext uri="{FF2B5EF4-FFF2-40B4-BE49-F238E27FC236}">
                  <a16:creationId xmlns:a16="http://schemas.microsoft.com/office/drawing/2014/main" id="{C8C0D099-4248-E153-80C2-9B401BEBEBED}"/>
                </a:ext>
              </a:extLst>
            </p:cNvPr>
            <p:cNvSpPr/>
            <p:nvPr/>
          </p:nvSpPr>
          <p:spPr>
            <a:xfrm>
              <a:off x="116539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88" name="正方形/長方形 87">
              <a:extLst>
                <a:ext uri="{FF2B5EF4-FFF2-40B4-BE49-F238E27FC236}">
                  <a16:creationId xmlns:a16="http://schemas.microsoft.com/office/drawing/2014/main" id="{B36C0CBB-9F95-EF4E-468B-6ADDC3CCE86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F8F9BA8-EA39-57F0-CF4E-0A3DCE4388F3}"/>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1559C5B8-8719-7532-C123-69E233E5AE5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D5ACEFBD-D5D0-5E2A-7CD3-BC6BB16053C0}"/>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931FDB4-0DB7-C40A-295E-C829E78AA8B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AB55FF50-665E-0553-95E6-78C1FEDE29E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2755340-FC3F-B97D-58AF-14B1DD5E0CA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C2696595-078E-01CF-5DCD-1F0833AC58A5}"/>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525AD89-0B07-91B8-44A2-E387FAA2093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8B30FC9F-86E9-F9AB-4E43-4E18369C34A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981C98B-0D94-00C6-4D57-FB53E00B9A2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B94F161D-870A-829C-12C1-65FF55AED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05FEAE5-25DF-A142-ABC9-9E3E256B5D9C}"/>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5E4174B-F75F-413B-E23C-DD9D672ACABE}"/>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25E3ED2-C152-ACED-CFEF-A0978E8878F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DCE51770-651C-F94D-1C26-314A0E47037D}"/>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DEE2C42-5EA0-9309-5610-E44B05975F3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0" name="吹き出し: 四角形 19">
            <a:extLst>
              <a:ext uri="{FF2B5EF4-FFF2-40B4-BE49-F238E27FC236}">
                <a16:creationId xmlns:a16="http://schemas.microsoft.com/office/drawing/2014/main" id="{B62B66FD-3AEE-3873-1541-CE8512944F60}"/>
              </a:ext>
            </a:extLst>
          </p:cNvPr>
          <p:cNvSpPr/>
          <p:nvPr/>
        </p:nvSpPr>
        <p:spPr>
          <a:xfrm>
            <a:off x="2524125" y="5377000"/>
            <a:ext cx="6792990" cy="613588"/>
          </a:xfrm>
          <a:prstGeom prst="wedgeRectCallout">
            <a:avLst>
              <a:gd name="adj1" fmla="val -52623"/>
              <a:gd name="adj2" fmla="val -173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申請者（共同申請者を含む）が実証対象の技術やサービスを確立した経緯を明記してください。他社から買収したのちに自社主導の製品・サービス化（例：改良等の工夫、他技術との組み合わせ、対象市場</a:t>
            </a:r>
            <a:r>
              <a:rPr kumimoji="1" lang="en-US" altLang="ja-JP" sz="1000" dirty="0">
                <a:solidFill>
                  <a:schemeClr val="tx2"/>
                </a:solidFill>
              </a:rPr>
              <a:t>/</a:t>
            </a:r>
            <a:r>
              <a:rPr kumimoji="1" lang="ja-JP" altLang="en-US" sz="1000" dirty="0">
                <a:solidFill>
                  <a:schemeClr val="tx2"/>
                </a:solidFill>
              </a:rPr>
              <a:t>地域に合わせたローカライズ）が行われていないものや、海外の関連会社内だけで確立された技術等については審査対象外となる場合があります</a:t>
            </a:r>
          </a:p>
        </p:txBody>
      </p:sp>
      <p:sp>
        <p:nvSpPr>
          <p:cNvPr id="15" name="吹き出し: 四角形 14">
            <a:extLst>
              <a:ext uri="{FF2B5EF4-FFF2-40B4-BE49-F238E27FC236}">
                <a16:creationId xmlns:a16="http://schemas.microsoft.com/office/drawing/2014/main" id="{B0FB1EFC-4E32-FA9E-F251-859CB4E3409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年に自社内で確立された</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という技術は、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等の観点から独自性・革新性を有しており、他社の追随・模倣を許さない卓越した技術である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38503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3-4. </a:t>
            </a:r>
            <a:r>
              <a:rPr kumimoji="1" lang="ja-JP" altLang="en-US"/>
              <a:t>内部環境の分析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180721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過去の同様の事業実績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18" name="吹き出し: 四角形 17">
            <a:extLst>
              <a:ext uri="{FF2B5EF4-FFF2-40B4-BE49-F238E27FC236}">
                <a16:creationId xmlns:a16="http://schemas.microsoft.com/office/drawing/2014/main" id="{02890807-6C60-47B9-657D-0E4668067DA4}"/>
              </a:ext>
            </a:extLst>
          </p:cNvPr>
          <p:cNvSpPr/>
          <p:nvPr/>
        </p:nvSpPr>
        <p:spPr>
          <a:xfrm>
            <a:off x="2677886" y="1495321"/>
            <a:ext cx="6725993" cy="1362179"/>
          </a:xfrm>
          <a:prstGeom prst="wedgeRectCallout">
            <a:avLst>
              <a:gd name="adj1" fmla="val -53703"/>
              <a:gd name="adj2" fmla="val -3601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補助事業に関連した過去の事業実績を有している場合には、</a:t>
            </a:r>
            <a:r>
              <a:rPr kumimoji="1" lang="ja-JP" altLang="en-US" sz="1000" b="1">
                <a:solidFill>
                  <a:schemeClr val="tx2"/>
                </a:solidFill>
              </a:rPr>
              <a:t>図表を積極的に活用し、</a:t>
            </a:r>
            <a:r>
              <a:rPr kumimoji="1" lang="ja-JP" altLang="en-US" sz="1000">
                <a:solidFill>
                  <a:schemeClr val="tx2"/>
                </a:solidFill>
              </a:rPr>
              <a:t>その実施内容を分かりやすく記載してください（必須項目ではありません）</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過去に同一の対象国又は対象地域における調査やプロジェクトの実績を有している場合には、その実施内容を分かりやすく記載してください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過去に海外で行った調査・実証事業がある場合には、</a:t>
            </a:r>
            <a:r>
              <a:rPr kumimoji="1" lang="ja-JP" altLang="en-US" sz="1000" b="1">
                <a:solidFill>
                  <a:schemeClr val="tx2"/>
                </a:solidFill>
              </a:rPr>
              <a:t>その事業が商業化に至ったのか、至っていない場合にはその結果を踏まえてより本事業を経た商業化の可能性を高めるような工夫をどのように行うのか</a:t>
            </a:r>
            <a:r>
              <a:rPr kumimoji="1" lang="ja-JP" altLang="en-US" sz="1000">
                <a:solidFill>
                  <a:schemeClr val="tx2"/>
                </a:solidFill>
              </a:rPr>
              <a:t>を記載してください</a:t>
            </a:r>
          </a:p>
          <a:p>
            <a:pPr marL="285750" indent="-285750">
              <a:buFont typeface="Arial" panose="020B0604020202020204" pitchFamily="34" charset="0"/>
              <a:buChar char="•"/>
            </a:pPr>
            <a:r>
              <a:rPr kumimoji="1" lang="ja-JP" altLang="en-US" sz="1000">
                <a:solidFill>
                  <a:schemeClr val="tx2"/>
                </a:solidFill>
              </a:rPr>
              <a:t>実施体制におけるどの企業・団体の実績なのか</a:t>
            </a:r>
            <a:r>
              <a:rPr kumimoji="1" lang="ja-JP" altLang="en-US" sz="1000" b="1">
                <a:solidFill>
                  <a:schemeClr val="tx2"/>
                </a:solidFill>
              </a:rPr>
              <a:t>企業名・団体名を明示</a:t>
            </a:r>
            <a:r>
              <a:rPr kumimoji="1" lang="ja-JP" altLang="en-US" sz="1000">
                <a:solidFill>
                  <a:schemeClr val="tx2"/>
                </a:solidFill>
              </a:rPr>
              <a:t>してください</a:t>
            </a:r>
            <a:endParaRPr kumimoji="1" lang="en-US" altLang="ja-JP" sz="1000">
              <a:solidFill>
                <a:schemeClr val="tx2"/>
              </a:solidFill>
            </a:endParaRPr>
          </a:p>
        </p:txBody>
      </p:sp>
      <p:grpSp>
        <p:nvGrpSpPr>
          <p:cNvPr id="30" name="グループ化 29">
            <a:extLst>
              <a:ext uri="{FF2B5EF4-FFF2-40B4-BE49-F238E27FC236}">
                <a16:creationId xmlns:a16="http://schemas.microsoft.com/office/drawing/2014/main" id="{DC6D2039-C0CB-3843-C21C-686CDAEDF606}"/>
              </a:ext>
            </a:extLst>
          </p:cNvPr>
          <p:cNvGrpSpPr/>
          <p:nvPr/>
        </p:nvGrpSpPr>
        <p:grpSpPr>
          <a:xfrm>
            <a:off x="512779" y="5949"/>
            <a:ext cx="6320145" cy="216000"/>
            <a:chOff x="512779" y="5949"/>
            <a:chExt cx="6320145" cy="216000"/>
          </a:xfrm>
        </p:grpSpPr>
        <p:sp>
          <p:nvSpPr>
            <p:cNvPr id="31" name="正方形/長方形 30">
              <a:extLst>
                <a:ext uri="{FF2B5EF4-FFF2-40B4-BE49-F238E27FC236}">
                  <a16:creationId xmlns:a16="http://schemas.microsoft.com/office/drawing/2014/main" id="{BEAF244D-0517-47A5-E967-F8209404A95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32" name="正方形/長方形 31">
              <a:extLst>
                <a:ext uri="{FF2B5EF4-FFF2-40B4-BE49-F238E27FC236}">
                  <a16:creationId xmlns:a16="http://schemas.microsoft.com/office/drawing/2014/main" id="{49351588-39E7-0834-9BEE-ACC0743ED0C9}"/>
                </a:ext>
              </a:extLst>
            </p:cNvPr>
            <p:cNvSpPr/>
            <p:nvPr/>
          </p:nvSpPr>
          <p:spPr>
            <a:xfrm>
              <a:off x="116539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rgbClr val="575757"/>
                  </a:solidFill>
                  <a:latin typeface="Meiryo UI" panose="020B0604030504040204" pitchFamily="50" charset="-128"/>
                  <a:ea typeface="Meiryo UI" panose="020B0604030504040204" pitchFamily="50" charset="-128"/>
                </a:rPr>
                <a:t>１</a:t>
              </a:r>
            </a:p>
          </p:txBody>
        </p:sp>
        <p:sp>
          <p:nvSpPr>
            <p:cNvPr id="33" name="正方形/長方形 32">
              <a:extLst>
                <a:ext uri="{FF2B5EF4-FFF2-40B4-BE49-F238E27FC236}">
                  <a16:creationId xmlns:a16="http://schemas.microsoft.com/office/drawing/2014/main" id="{7FA48B6A-27EC-C935-C3F9-299B4AFADF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F9D5EB9-2A4A-7DBA-228D-AE373527888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94AD5826-725A-1398-35A5-DD318EAF5E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6D8EEC03-08A0-D2BD-A2C2-8F2AC0CB396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1922487-3D65-031E-C426-94602D298F4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E009A7F-39A3-A950-2004-29A6B9B8882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127916B5-607F-C2BB-D051-2C5BBAFE9EA2}"/>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8E1EB032-B1DC-2550-5081-848C7363C9E6}"/>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DA81EA44-EE16-7B9F-5692-7BF785688409}"/>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6D29429-F5FB-1922-64D6-5113861A4D50}"/>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E109F3A-C826-8203-6DE0-A60028EF6D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78A2D685-5927-880E-61C6-C6A83DD41CF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3B49E791-C553-A5A7-DEE4-0C2D8025106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231C5740-20ED-DADF-6BBA-1261EDD1D65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7DA7F3A-6C48-19F2-20CD-527BFFFF5A4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2CF988E2-FEF4-1F93-8220-36A5146474E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56A5015B-3D0B-59AB-FF41-E27A867A33D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9" name="吹き出し: 四角形 8">
            <a:extLst>
              <a:ext uri="{FF2B5EF4-FFF2-40B4-BE49-F238E27FC236}">
                <a16:creationId xmlns:a16="http://schemas.microsoft.com/office/drawing/2014/main" id="{A2DBEB10-D1F7-0B6D-34FE-DF815DC4BB3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を実証する事業を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国で実施したが、商業化には至らなかった。主原因は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であると分析しており、今般の事業では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等の工夫を行うことで実現性を高める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50535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1/2</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2"/>
            <a:ext cx="4291977" cy="53003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grpSp>
        <p:nvGrpSpPr>
          <p:cNvPr id="5" name="グループ化 4">
            <a:extLst>
              <a:ext uri="{FF2B5EF4-FFF2-40B4-BE49-F238E27FC236}">
                <a16:creationId xmlns:a16="http://schemas.microsoft.com/office/drawing/2014/main" id="{1E65E27D-64F5-FF15-490A-99D617EECBD8}"/>
              </a:ext>
            </a:extLst>
          </p:cNvPr>
          <p:cNvGrpSpPr/>
          <p:nvPr/>
        </p:nvGrpSpPr>
        <p:grpSpPr>
          <a:xfrm>
            <a:off x="5183614" y="1894114"/>
            <a:ext cx="4204247" cy="4595590"/>
            <a:chOff x="800844" y="2342635"/>
            <a:chExt cx="3667176" cy="3206323"/>
          </a:xfrm>
        </p:grpSpPr>
        <p:sp>
          <p:nvSpPr>
            <p:cNvPr id="6" name="正方形/長方形 5">
              <a:extLst>
                <a:ext uri="{FF2B5EF4-FFF2-40B4-BE49-F238E27FC236}">
                  <a16:creationId xmlns:a16="http://schemas.microsoft.com/office/drawing/2014/main" id="{2175D068-6358-9F35-212E-EFF724323C3E}"/>
                </a:ext>
              </a:extLst>
            </p:cNvPr>
            <p:cNvSpPr/>
            <p:nvPr/>
          </p:nvSpPr>
          <p:spPr>
            <a:xfrm>
              <a:off x="800844" y="2342635"/>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800844" y="3159587"/>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800844" y="3976539"/>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800844" y="4793491"/>
              <a:ext cx="761340" cy="7554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1621296" y="2342635"/>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1621296" y="3159587"/>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1621296" y="3976539"/>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1621296" y="4793491"/>
              <a:ext cx="2846724" cy="75546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2117364"/>
            <a:ext cx="4617556" cy="3386494"/>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27" name="吹き出し: 四角形 26">
            <a:extLst>
              <a:ext uri="{FF2B5EF4-FFF2-40B4-BE49-F238E27FC236}">
                <a16:creationId xmlns:a16="http://schemas.microsoft.com/office/drawing/2014/main" id="{01CC211F-89DE-C864-A1F9-CD5102055047}"/>
              </a:ext>
            </a:extLst>
          </p:cNvPr>
          <p:cNvSpPr/>
          <p:nvPr/>
        </p:nvSpPr>
        <p:spPr>
          <a:xfrm>
            <a:off x="1925162" y="1832207"/>
            <a:ext cx="3033492" cy="742845"/>
          </a:xfrm>
          <a:prstGeom prst="wedgeRectCallout">
            <a:avLst>
              <a:gd name="adj1" fmla="val -53725"/>
              <a:gd name="adj2" fmla="val -672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実証実施国における市場全体の伸びと、補助事業による売上の伸びの見通しをグラフ等で表現してください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ウクライナ市場の分析が困難な場合、グローバル市場の分析を記載してください</a:t>
            </a:r>
          </a:p>
        </p:txBody>
      </p:sp>
      <p:sp>
        <p:nvSpPr>
          <p:cNvPr id="56" name="吹き出し: 四角形 55">
            <a:extLst>
              <a:ext uri="{FF2B5EF4-FFF2-40B4-BE49-F238E27FC236}">
                <a16:creationId xmlns:a16="http://schemas.microsoft.com/office/drawing/2014/main" id="{8EFBD991-4023-F9DD-5785-5CE1CCECE7F1}"/>
              </a:ext>
            </a:extLst>
          </p:cNvPr>
          <p:cNvSpPr/>
          <p:nvPr/>
        </p:nvSpPr>
        <p:spPr>
          <a:xfrm>
            <a:off x="6644704" y="3657289"/>
            <a:ext cx="2624480" cy="1210608"/>
          </a:xfrm>
          <a:prstGeom prst="wedgeRectCallout">
            <a:avLst>
              <a:gd name="adj1" fmla="val -56589"/>
              <a:gd name="adj2" fmla="val -267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200"/>
              </a:spcAft>
            </a:pPr>
            <a:r>
              <a:rPr kumimoji="1" lang="en-US" altLang="ja-JP" sz="1000">
                <a:solidFill>
                  <a:schemeClr val="tx2"/>
                </a:solidFill>
              </a:rPr>
              <a:t>【</a:t>
            </a:r>
            <a:r>
              <a:rPr kumimoji="1" lang="ja-JP" altLang="en-US" sz="1000">
                <a:solidFill>
                  <a:schemeClr val="tx2"/>
                </a:solidFill>
              </a:rPr>
              <a:t>例</a:t>
            </a:r>
            <a:r>
              <a:rPr kumimoji="1" lang="en-US" altLang="ja-JP" sz="1000">
                <a:solidFill>
                  <a:schemeClr val="tx2"/>
                </a:solidFill>
              </a:rPr>
              <a:t>】</a:t>
            </a:r>
          </a:p>
          <a:p>
            <a:pPr>
              <a:spcAft>
                <a:spcPts val="200"/>
              </a:spcAft>
            </a:pPr>
            <a:r>
              <a:rPr kumimoji="1" lang="ja-JP" altLang="en-US" sz="1000">
                <a:solidFill>
                  <a:schemeClr val="tx2"/>
                </a:solidFill>
              </a:rPr>
              <a:t>企業</a:t>
            </a:r>
            <a:r>
              <a:rPr kumimoji="1" lang="en-US" altLang="ja-JP" sz="1000">
                <a:solidFill>
                  <a:schemeClr val="tx2"/>
                </a:solidFill>
              </a:rPr>
              <a:t>B</a:t>
            </a:r>
            <a:r>
              <a:rPr kumimoji="1" lang="ja-JP" altLang="en-US" sz="1000">
                <a:solidFill>
                  <a:schemeClr val="tx2"/>
                </a:solidFill>
              </a:rPr>
              <a:t>はウクライナにて</a:t>
            </a:r>
            <a:r>
              <a:rPr kumimoji="1" lang="en-US" altLang="ja-JP" sz="1000">
                <a:solidFill>
                  <a:schemeClr val="tx2"/>
                </a:solidFill>
              </a:rPr>
              <a:t>XX</a:t>
            </a:r>
            <a:r>
              <a:rPr kumimoji="1" lang="ja-JP" altLang="en-US" sz="1000">
                <a:solidFill>
                  <a:schemeClr val="tx2"/>
                </a:solidFill>
              </a:rPr>
              <a:t>技術を用いた製品の展開を開始しており、既に売上</a:t>
            </a:r>
            <a:r>
              <a:rPr kumimoji="1" lang="en-US" altLang="ja-JP" sz="1000">
                <a:solidFill>
                  <a:schemeClr val="tx2"/>
                </a:solidFill>
              </a:rPr>
              <a:t>XX</a:t>
            </a:r>
            <a:r>
              <a:rPr kumimoji="1" lang="ja-JP" altLang="en-US" sz="1000">
                <a:solidFill>
                  <a:schemeClr val="tx2"/>
                </a:solidFill>
              </a:rPr>
              <a:t>円（市場シェアの○○％）を占めている。当社と比較すると、提供価値の希少性の観点では</a:t>
            </a:r>
            <a:r>
              <a:rPr kumimoji="1" lang="en-US" altLang="ja-JP" sz="1000">
                <a:solidFill>
                  <a:schemeClr val="tx2"/>
                </a:solidFill>
              </a:rPr>
              <a:t>XX</a:t>
            </a:r>
            <a:r>
              <a:rPr kumimoji="1" lang="ja-JP" altLang="en-US" sz="1000">
                <a:solidFill>
                  <a:schemeClr val="tx2"/>
                </a:solidFill>
              </a:rPr>
              <a:t>の理由から当社が優位といえる。また、技術の模倣性の観点からも、</a:t>
            </a:r>
            <a:r>
              <a:rPr kumimoji="1" lang="en-US" altLang="ja-JP" sz="1000">
                <a:solidFill>
                  <a:schemeClr val="tx2"/>
                </a:solidFill>
              </a:rPr>
              <a:t>XX</a:t>
            </a:r>
            <a:r>
              <a:rPr kumimoji="1" lang="ja-JP" altLang="en-US" sz="1000">
                <a:solidFill>
                  <a:schemeClr val="tx2"/>
                </a:solidFill>
              </a:rPr>
              <a:t>という理由から当社の技術が上回る。</a:t>
            </a:r>
            <a:endParaRPr kumimoji="1" lang="en-US" altLang="ja-JP" sz="1000">
              <a:solidFill>
                <a:schemeClr val="tx2"/>
              </a:solidFill>
            </a:endParaRPr>
          </a:p>
        </p:txBody>
      </p:sp>
      <p:sp>
        <p:nvSpPr>
          <p:cNvPr id="14" name="吹き出し: 四角形 13">
            <a:extLst>
              <a:ext uri="{FF2B5EF4-FFF2-40B4-BE49-F238E27FC236}">
                <a16:creationId xmlns:a16="http://schemas.microsoft.com/office/drawing/2014/main" id="{B0E8C3A5-4A1F-64A9-5966-AB6C74FA9602}"/>
              </a:ext>
            </a:extLst>
          </p:cNvPr>
          <p:cNvSpPr/>
          <p:nvPr/>
        </p:nvSpPr>
        <p:spPr>
          <a:xfrm>
            <a:off x="6644704" y="1446281"/>
            <a:ext cx="2624480" cy="1937041"/>
          </a:xfrm>
          <a:prstGeom prst="wedgeRectCallout">
            <a:avLst>
              <a:gd name="adj1" fmla="val -57626"/>
              <a:gd name="adj2" fmla="val -364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200"/>
              </a:spcAft>
              <a:buFont typeface="Arial" panose="020B0604020202020204" pitchFamily="34" charset="0"/>
              <a:buChar char="•"/>
            </a:pPr>
            <a:r>
              <a:rPr kumimoji="1" lang="ja-JP" altLang="en-US" sz="1000">
                <a:solidFill>
                  <a:schemeClr val="tx2"/>
                </a:solidFill>
              </a:rPr>
              <a:t>実証実施国や、実証実施国への進出が数んでいる国内外の競合企業を列挙した上で、</a:t>
            </a:r>
            <a:r>
              <a:rPr kumimoji="1" lang="ja-JP" altLang="en-US" sz="1000" b="1">
                <a:solidFill>
                  <a:schemeClr val="tx2"/>
                </a:solidFill>
              </a:rPr>
              <a:t> 前スライドにおける「</a:t>
            </a:r>
            <a:r>
              <a:rPr kumimoji="1" lang="ja-JP" altLang="en-US" sz="1000" b="1">
                <a:solidFill>
                  <a:schemeClr val="tx2"/>
                </a:solidFill>
                <a:latin typeface="Meiryo UI" panose="020B0604030504040204" pitchFamily="50" charset="-128"/>
                <a:ea typeface="Meiryo UI" panose="020B0604030504040204" pitchFamily="50" charset="-128"/>
              </a:rPr>
              <a:t>技術の独自性・革新性</a:t>
            </a:r>
            <a:r>
              <a:rPr kumimoji="1" lang="ja-JP" altLang="en-US" sz="1000" b="1">
                <a:solidFill>
                  <a:schemeClr val="tx2"/>
                </a:solidFill>
              </a:rPr>
              <a:t>」の分析を踏まえて、</a:t>
            </a:r>
            <a:r>
              <a:rPr kumimoji="1" lang="ja-JP" altLang="en-US" sz="1000">
                <a:solidFill>
                  <a:schemeClr val="tx2"/>
                </a:solidFill>
              </a:rPr>
              <a:t>自社が上回っている点を簡潔に記載してください</a:t>
            </a:r>
            <a:endParaRPr kumimoji="1" lang="en-US" altLang="ja-JP" sz="1000">
              <a:solidFill>
                <a:schemeClr val="tx2"/>
              </a:solidFill>
            </a:endParaRPr>
          </a:p>
          <a:p>
            <a:pPr marL="171450" indent="-171450">
              <a:spcAft>
                <a:spcPts val="200"/>
              </a:spcAft>
              <a:buFont typeface="Arial" panose="020B0604020202020204" pitchFamily="34" charset="0"/>
              <a:buChar char="•"/>
            </a:pPr>
            <a:r>
              <a:rPr kumimoji="1" lang="ja-JP" altLang="en-US" sz="1000">
                <a:solidFill>
                  <a:schemeClr val="tx2"/>
                </a:solidFill>
              </a:rPr>
              <a:t>ウクライナ市場での分析が困難な場合、グローバル市場での競合企業の分析を記載してください</a:t>
            </a:r>
            <a:endParaRPr kumimoji="1" lang="en-US" altLang="ja-JP" sz="1000">
              <a:solidFill>
                <a:schemeClr val="tx2"/>
              </a:solidFill>
            </a:endParaRPr>
          </a:p>
          <a:p>
            <a:pPr>
              <a:spcAft>
                <a:spcPts val="200"/>
              </a:spcAft>
            </a:pPr>
            <a:r>
              <a:rPr kumimoji="1" lang="en-US" altLang="ja-JP" sz="1000">
                <a:solidFill>
                  <a:schemeClr val="tx2"/>
                </a:solidFill>
              </a:rPr>
              <a:t>※</a:t>
            </a:r>
            <a:r>
              <a:rPr kumimoji="1" lang="ja-JP" altLang="en-US" sz="1000">
                <a:solidFill>
                  <a:schemeClr val="tx2"/>
                </a:solidFill>
              </a:rPr>
              <a:t>今後競合となる可能性がある企業等についても記載することが望ましいです</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必要に応じて記載欄を増減させても構いません</a:t>
            </a:r>
            <a:endParaRPr kumimoji="1" lang="en-US" altLang="ja-JP" sz="1000">
              <a:solidFill>
                <a:schemeClr val="tx2"/>
              </a:solidFill>
            </a:endParaRPr>
          </a:p>
        </p:txBody>
      </p:sp>
      <p:sp>
        <p:nvSpPr>
          <p:cNvPr id="39" name="正方形/長方形 38">
            <a:extLst>
              <a:ext uri="{FF2B5EF4-FFF2-40B4-BE49-F238E27FC236}">
                <a16:creationId xmlns:a16="http://schemas.microsoft.com/office/drawing/2014/main" id="{4926F1B8-91C8-0AE0-1092-524FCB938966}"/>
              </a:ext>
            </a:extLst>
          </p:cNvPr>
          <p:cNvSpPr/>
          <p:nvPr/>
        </p:nvSpPr>
        <p:spPr>
          <a:xfrm>
            <a:off x="2300962" y="4691360"/>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grpSp>
        <p:nvGrpSpPr>
          <p:cNvPr id="93" name="グループ化 92">
            <a:extLst>
              <a:ext uri="{FF2B5EF4-FFF2-40B4-BE49-F238E27FC236}">
                <a16:creationId xmlns:a16="http://schemas.microsoft.com/office/drawing/2014/main" id="{8FA5D6B0-E0CE-F384-9FFA-79FF29259313}"/>
              </a:ext>
            </a:extLst>
          </p:cNvPr>
          <p:cNvGrpSpPr/>
          <p:nvPr/>
        </p:nvGrpSpPr>
        <p:grpSpPr>
          <a:xfrm>
            <a:off x="512779" y="5949"/>
            <a:ext cx="6320145" cy="216000"/>
            <a:chOff x="512779" y="5949"/>
            <a:chExt cx="6320145" cy="216000"/>
          </a:xfrm>
        </p:grpSpPr>
        <p:sp>
          <p:nvSpPr>
            <p:cNvPr id="94" name="正方形/長方形 93">
              <a:extLst>
                <a:ext uri="{FF2B5EF4-FFF2-40B4-BE49-F238E27FC236}">
                  <a16:creationId xmlns:a16="http://schemas.microsoft.com/office/drawing/2014/main" id="{30812658-75C3-B34D-3FEF-E7BA7C6313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5" name="正方形/長方形 94">
              <a:extLst>
                <a:ext uri="{FF2B5EF4-FFF2-40B4-BE49-F238E27FC236}">
                  <a16:creationId xmlns:a16="http://schemas.microsoft.com/office/drawing/2014/main" id="{6BEBC03D-6CFD-8BE3-575C-B5B9D835EF2A}"/>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6" name="正方形/長方形 95">
              <a:extLst>
                <a:ext uri="{FF2B5EF4-FFF2-40B4-BE49-F238E27FC236}">
                  <a16:creationId xmlns:a16="http://schemas.microsoft.com/office/drawing/2014/main" id="{69C25E34-3114-4133-7C3C-A295551B8DA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33956DE2-5DF2-AE17-3906-F24BB4D3612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0ABFCDBB-7A1F-6E60-01D1-B1571D51181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E3FCC47F-3938-D0C8-53BC-5622644EC46C}"/>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C069B46-CA32-AF4C-D0C9-F315D6CF24CB}"/>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095F78F7-FD12-73CD-59C7-2F8D2248485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48A8AE64-7050-226E-7B10-AB93A0394E3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6A1224E-83F1-6FCB-9FB8-B99BF11E14B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AFED595-B9A5-4F4C-006C-710FD8B5D39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0760E374-0FA8-69B4-037C-708408141EC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3948618-0162-63A3-385C-622E32D7164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46BC313F-E6A0-59F1-6178-DBA3A31E3F0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BEFF9B48-D81E-6977-0074-6D6C28E5747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5A92800-8715-3047-E896-B518590956DB}"/>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B4516C17-F9C8-759F-A8FF-2556883170AA}"/>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BC885D67-EF6F-1084-B517-C07974F0EE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7428A68C-DF9F-B30C-B0A7-8FF3E9690472}"/>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75" name="正方形/長方形 74">
            <a:extLst>
              <a:ext uri="{FF2B5EF4-FFF2-40B4-BE49-F238E27FC236}">
                <a16:creationId xmlns:a16="http://schemas.microsoft.com/office/drawing/2014/main" id="{7223478D-B647-0095-6BBF-9F3A17C58455}"/>
              </a:ext>
            </a:extLst>
          </p:cNvPr>
          <p:cNvSpPr/>
          <p:nvPr/>
        </p:nvSpPr>
        <p:spPr>
          <a:xfrm>
            <a:off x="526055" y="5503858"/>
            <a:ext cx="4344769" cy="985845"/>
          </a:xfrm>
          <a:prstGeom prst="rect">
            <a:avLst/>
          </a:prstGeom>
          <a:noFill/>
          <a:ln w="1270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200" b="1">
                <a:solidFill>
                  <a:schemeClr val="tx2"/>
                </a:solidFill>
                <a:latin typeface="Meiryo UI" panose="020B0604030504040204" pitchFamily="50" charset="-128"/>
                <a:ea typeface="Meiryo UI" panose="020B0604030504040204" pitchFamily="50" charset="-128"/>
              </a:rPr>
              <a:t>定性的なニーズ</a:t>
            </a:r>
            <a:endParaRPr kumimoji="1" lang="en-US" altLang="ja-JP" sz="1200" b="1">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p>
        </p:txBody>
      </p:sp>
      <p:sp>
        <p:nvSpPr>
          <p:cNvPr id="61" name="吹き出し: 四角形 60">
            <a:extLst>
              <a:ext uri="{FF2B5EF4-FFF2-40B4-BE49-F238E27FC236}">
                <a16:creationId xmlns:a16="http://schemas.microsoft.com/office/drawing/2014/main" id="{E9D4BB28-AAC6-AD84-F86C-D5BE0392CC06}"/>
              </a:ext>
            </a:extLst>
          </p:cNvPr>
          <p:cNvSpPr/>
          <p:nvPr/>
        </p:nvSpPr>
        <p:spPr>
          <a:xfrm>
            <a:off x="2075882" y="5607781"/>
            <a:ext cx="2460083" cy="609675"/>
          </a:xfrm>
          <a:prstGeom prst="wedgeRectCallout">
            <a:avLst>
              <a:gd name="adj1" fmla="val -64715"/>
              <a:gd name="adj2" fmla="val -4351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実施国政府からの要請や重点政策、政府間の協力枠組みなど、定性的なニーズがある場合はこちらに記載してください</a:t>
            </a:r>
            <a:endParaRPr kumimoji="1" lang="en-US" altLang="ja-JP" sz="1000">
              <a:solidFill>
                <a:schemeClr val="tx2"/>
              </a:solidFill>
            </a:endParaRPr>
          </a:p>
        </p:txBody>
      </p:sp>
      <p:sp>
        <p:nvSpPr>
          <p:cNvPr id="28" name="吹き出し: 四角形 27">
            <a:extLst>
              <a:ext uri="{FF2B5EF4-FFF2-40B4-BE49-F238E27FC236}">
                <a16:creationId xmlns:a16="http://schemas.microsoft.com/office/drawing/2014/main" id="{F3ABDE5F-F148-3C82-B954-E8E3C555A5EC}"/>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a:t>
            </a:r>
            <a:r>
              <a:rPr kumimoji="1" lang="ja-JP" altLang="en-US" sz="1000">
                <a:solidFill>
                  <a:schemeClr val="tx2"/>
                </a:solidFill>
                <a:latin typeface="Meiryo UI"/>
                <a:ea typeface="Meiryo UI"/>
              </a:rPr>
              <a:t>国の重点政策にXX分野が挙げられており一定の現地ニーズは確認済み。現地競合他社技術に比してXXの優位性を持つことから、当社にとって有望な市場と認識する</a:t>
            </a:r>
            <a:endParaRPr lang="ja-JP" altLang="en-US" sz="1000">
              <a:solidFill>
                <a:schemeClr val="tx2"/>
              </a:solidFill>
              <a:latin typeface="Meiryo UI"/>
              <a:ea typeface="Meiryo UI"/>
            </a:endParaRPr>
          </a:p>
        </p:txBody>
      </p:sp>
      <p:sp>
        <p:nvSpPr>
          <p:cNvPr id="45" name="吹き出し: 四角形 44">
            <a:extLst>
              <a:ext uri="{FF2B5EF4-FFF2-40B4-BE49-F238E27FC236}">
                <a16:creationId xmlns:a16="http://schemas.microsoft.com/office/drawing/2014/main" id="{16E3BA8A-8019-334C-14C9-6AD376F8918D}"/>
              </a:ext>
            </a:extLst>
          </p:cNvPr>
          <p:cNvSpPr/>
          <p:nvPr/>
        </p:nvSpPr>
        <p:spPr>
          <a:xfrm>
            <a:off x="169491" y="538610"/>
            <a:ext cx="4234496" cy="995647"/>
          </a:xfrm>
          <a:prstGeom prst="wedgeRectCallout">
            <a:avLst>
              <a:gd name="adj1" fmla="val 205"/>
              <a:gd name="adj2" fmla="val -642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本スライドでは、</a:t>
            </a:r>
            <a:r>
              <a:rPr kumimoji="1" lang="ja-JP" altLang="en-US" sz="1000" b="1">
                <a:solidFill>
                  <a:srgbClr val="FF0000"/>
                </a:solidFill>
                <a:latin typeface="Meiryo UI" panose="020B0604030504040204" pitchFamily="50" charset="-128"/>
                <a:ea typeface="Meiryo UI" panose="020B0604030504040204" pitchFamily="50" charset="-128"/>
              </a:rPr>
              <a:t>実証実施国</a:t>
            </a:r>
            <a:r>
              <a:rPr kumimoji="1" lang="ja-JP" altLang="en-US" sz="1000" b="1">
                <a:solidFill>
                  <a:schemeClr val="tx2"/>
                </a:solidFill>
                <a:latin typeface="Meiryo UI" panose="020B0604030504040204" pitchFamily="50" charset="-128"/>
                <a:ea typeface="Meiryo UI" panose="020B0604030504040204" pitchFamily="50" charset="-128"/>
              </a:rPr>
              <a:t>の市場分析・競合分析を</a:t>
            </a:r>
            <a:r>
              <a:rPr kumimoji="1" lang="ja-JP" altLang="en-US" sz="1000">
                <a:solidFill>
                  <a:schemeClr val="tx2"/>
                </a:solidFill>
                <a:latin typeface="Meiryo UI" panose="020B0604030504040204" pitchFamily="50" charset="-128"/>
                <a:ea typeface="Meiryo UI" panose="020B0604030504040204" pitchFamily="50" charset="-128"/>
              </a:rPr>
              <a:t>記載してください（</a:t>
            </a:r>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国、実証を</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国で実施するようなケースでは、</a:t>
            </a:r>
            <a:r>
              <a:rPr kumimoji="1" lang="en-US" altLang="ja-JP" sz="1000" b="1">
                <a:solidFill>
                  <a:schemeClr val="tx2"/>
                </a:solidFill>
                <a:latin typeface="Meiryo UI" panose="020B0604030504040204" pitchFamily="50" charset="-128"/>
                <a:ea typeface="Meiryo UI" panose="020B0604030504040204" pitchFamily="50" charset="-128"/>
              </a:rPr>
              <a:t>A</a:t>
            </a:r>
            <a:r>
              <a:rPr kumimoji="1" lang="ja-JP" altLang="en-US" sz="1000" b="1">
                <a:solidFill>
                  <a:schemeClr val="tx2"/>
                </a:solidFill>
                <a:latin typeface="Meiryo UI" panose="020B0604030504040204" pitchFamily="50" charset="-128"/>
                <a:ea typeface="Meiryo UI" panose="020B0604030504040204" pitchFamily="50" charset="-128"/>
              </a:rPr>
              <a:t>国に関する記載は不要であり、</a:t>
            </a:r>
            <a:r>
              <a:rPr kumimoji="1" lang="en-US" altLang="ja-JP" sz="1000" b="1">
                <a:solidFill>
                  <a:schemeClr val="tx2"/>
                </a:solidFill>
                <a:latin typeface="Meiryo UI" panose="020B0604030504040204" pitchFamily="50" charset="-128"/>
                <a:ea typeface="Meiryo UI" panose="020B0604030504040204" pitchFamily="50" charset="-128"/>
              </a:rPr>
              <a:t>B</a:t>
            </a:r>
            <a:r>
              <a:rPr kumimoji="1" lang="ja-JP" altLang="en-US" sz="1000" b="1">
                <a:solidFill>
                  <a:schemeClr val="tx2"/>
                </a:solidFill>
                <a:latin typeface="Meiryo UI" panose="020B0604030504040204" pitchFamily="50" charset="-128"/>
                <a:ea typeface="Meiryo UI" panose="020B0604030504040204" pitchFamily="50" charset="-128"/>
              </a:rPr>
              <a:t>国の市場分析・競合分析のみを記載してください</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また、実証実施国が複数ある場合には、</a:t>
            </a:r>
            <a:r>
              <a:rPr kumimoji="1" lang="ja-JP" altLang="en-US" sz="1000" b="1">
                <a:solidFill>
                  <a:schemeClr val="tx2"/>
                </a:solidFill>
                <a:latin typeface="Meiryo UI" panose="020B0604030504040204" pitchFamily="50" charset="-128"/>
                <a:ea typeface="Meiryo UI" panose="020B0604030504040204" pitchFamily="50" charset="-128"/>
              </a:rPr>
              <a:t>原則として本スライドを複製し、各国の市場分析・競合分析を各スライドに記載</a:t>
            </a:r>
            <a:r>
              <a:rPr kumimoji="1" lang="ja-JP" altLang="en-US" sz="1000">
                <a:solidFill>
                  <a:schemeClr val="tx2"/>
                </a:solidFill>
                <a:latin typeface="Meiryo UI" panose="020B0604030504040204" pitchFamily="50" charset="-128"/>
                <a:ea typeface="Meiryo UI" panose="020B0604030504040204" pitchFamily="50" charset="-128"/>
              </a:rPr>
              <a:t>してください。ただし、複数国を１つの商圏と見なすことが可能な場合は、１ページにまとめても差し支えありません</a:t>
            </a:r>
            <a:endParaRPr kumimoji="1" lang="ja-JP" altLang="en-US" sz="1000">
              <a:solidFill>
                <a:schemeClr val="tx2"/>
              </a:solidFill>
            </a:endParaRPr>
          </a:p>
        </p:txBody>
      </p:sp>
    </p:spTree>
    <p:extLst>
      <p:ext uri="{BB962C8B-B14F-4D97-AF65-F5344CB8AC3E}">
        <p14:creationId xmlns:p14="http://schemas.microsoft.com/office/powerpoint/2010/main" val="42716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F8B7F-E6FC-275D-FECD-ED03DA3006A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5C41D91-1A15-7052-2AA6-EE371C91E47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8E149E-99D4-5D90-0ECB-72631B11E16D}"/>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2/2</a:t>
            </a:r>
            <a:endParaRPr kumimoji="1" lang="en-GB"/>
          </a:p>
        </p:txBody>
      </p:sp>
      <p:sp>
        <p:nvSpPr>
          <p:cNvPr id="5" name="正方形/長方形 4">
            <a:extLst>
              <a:ext uri="{FF2B5EF4-FFF2-40B4-BE49-F238E27FC236}">
                <a16:creationId xmlns:a16="http://schemas.microsoft.com/office/drawing/2014/main" id="{3175AA31-33A2-8EA9-FD3F-A8AA571BBB8A}"/>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grpSp>
        <p:nvGrpSpPr>
          <p:cNvPr id="90" name="グループ化 89">
            <a:extLst>
              <a:ext uri="{FF2B5EF4-FFF2-40B4-BE49-F238E27FC236}">
                <a16:creationId xmlns:a16="http://schemas.microsoft.com/office/drawing/2014/main" id="{58E80C57-2207-77A9-2949-96F2669A94BE}"/>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8AA178E0-7EC0-CD0F-E2DE-12698AB6481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709B5995-DE85-38AA-D16D-D2A33A61956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F23C5B20-22A1-1922-B7B0-C94ACFBECF7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5068683D-F7E3-DE33-4A3F-F9ECC5039AFB}"/>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E877D30D-E1EF-0621-1025-187E19B89ADA}"/>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190CA15-BEEB-1C94-E00D-E0369209768A}"/>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EC03176B-E907-2EF1-405F-0A853FFC6555}"/>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5EC51EB-82B2-0361-C566-D75EC92D1666}"/>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7278DD1-00FA-10B8-16E7-0E3B0BE080A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67D1D37E-8762-0B01-10E0-18EF91E8396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C909B0D-1F55-61A2-B5CD-5307D846D71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BA22E975-7401-16E5-6668-6B95AE18FC0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B5A3215F-66F3-42B0-7BA8-AF4AC08BDB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96F77B41-7D85-F519-FD08-FA5F6045BA2F}"/>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85452F83-3E61-24AA-CC25-DC526E497F3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800E9FE2-5AB9-D2CD-47BA-D0B946AC28F9}"/>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65EF2B90-046B-8AF0-9294-7BD6D37C613B}"/>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8E818BF-FFB1-2950-48BE-673250AE15D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6AC07FEE-3215-E130-D0A4-1852CC790A1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3" name="正方形/長方形 22">
            <a:extLst>
              <a:ext uri="{FF2B5EF4-FFF2-40B4-BE49-F238E27FC236}">
                <a16:creationId xmlns:a16="http://schemas.microsoft.com/office/drawing/2014/main" id="{923B2593-24CA-CAE6-1032-1E7EC609E9D8}"/>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社会・経済</a:t>
            </a:r>
          </a:p>
        </p:txBody>
      </p:sp>
      <p:sp>
        <p:nvSpPr>
          <p:cNvPr id="28" name="正方形/長方形 27">
            <a:extLst>
              <a:ext uri="{FF2B5EF4-FFF2-40B4-BE49-F238E27FC236}">
                <a16:creationId xmlns:a16="http://schemas.microsoft.com/office/drawing/2014/main" id="{837BF022-1167-865C-F0E4-BC9F26820662}"/>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自然環境</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2FD1885-5F38-897C-AC17-3D9E0B59776A}"/>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0" name="正方形/長方形 29">
            <a:extLst>
              <a:ext uri="{FF2B5EF4-FFF2-40B4-BE49-F238E27FC236}">
                <a16:creationId xmlns:a16="http://schemas.microsoft.com/office/drawing/2014/main" id="{F01A8D8D-7EB3-D614-A24A-B04A70F33042}"/>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1EF099C7-1725-E1FB-1E04-93BE0E1C1202}"/>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D8243945-D2AB-3F43-2879-D970CA2242E2}"/>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40665EE3-3553-DF57-7BC8-3A0BD5C0C8F5}"/>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EC674361-A034-2DD5-2AA1-F9573633A8F4}"/>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04BF6AE-34E2-8871-2C5F-C958E99833D3}"/>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974B3002-561A-7845-E7AD-DD06F59BF6A1}"/>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DF8F24F9-C29C-E08A-CC87-10A59AC5F2AB}"/>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D91E5F34-46A5-3627-F95E-E1898FCE80F3}"/>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93E47EA-163C-25E8-3BF4-17DEDC19834C}"/>
              </a:ext>
            </a:extLst>
          </p:cNvPr>
          <p:cNvSpPr/>
          <p:nvPr/>
        </p:nvSpPr>
        <p:spPr>
          <a:xfrm>
            <a:off x="1624162"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E2BE76EB-DEF8-1A05-D0FA-6D842E9FC156}"/>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704956EF-E4CA-E069-5247-CD715F3D652F}"/>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2421BBD4-8322-421A-435A-873FF40B7E58}"/>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E47D09B5-5ED7-E33D-E6FA-0B9DD6B97DF4}"/>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6" name="吹き出し: 四角形 55">
            <a:extLst>
              <a:ext uri="{FF2B5EF4-FFF2-40B4-BE49-F238E27FC236}">
                <a16:creationId xmlns:a16="http://schemas.microsoft.com/office/drawing/2014/main" id="{4BAC3F88-627C-DACC-35E8-9C6E4B84BFCE}"/>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XX政権交代可能性による規制強化・XX税率変更は資機材調達においてリスクであり、現地企業との連携を迅速に実施し、資材等の調達ルート構築を早期に図り対応する</a:t>
            </a:r>
            <a:endParaRPr lang="en-US" altLang="ja-JP" sz="1000">
              <a:solidFill>
                <a:schemeClr val="tx2"/>
              </a:solidFill>
              <a:latin typeface="Meiryo UI"/>
              <a:ea typeface="Meiryo UI"/>
            </a:endParaRPr>
          </a:p>
        </p:txBody>
      </p:sp>
      <p:sp>
        <p:nvSpPr>
          <p:cNvPr id="22" name="吹き出し: 四角形 21">
            <a:extLst>
              <a:ext uri="{FF2B5EF4-FFF2-40B4-BE49-F238E27FC236}">
                <a16:creationId xmlns:a16="http://schemas.microsoft.com/office/drawing/2014/main" id="{6B209FDD-29BC-4031-0CFD-448841730993}"/>
              </a:ext>
            </a:extLst>
          </p:cNvPr>
          <p:cNvSpPr/>
          <p:nvPr/>
        </p:nvSpPr>
        <p:spPr>
          <a:xfrm>
            <a:off x="3309257" y="1434046"/>
            <a:ext cx="6111588" cy="391985"/>
          </a:xfrm>
          <a:prstGeom prst="wedgeRectCallout">
            <a:avLst>
              <a:gd name="adj1" fmla="val -53567"/>
              <a:gd name="adj2" fmla="val 28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自社の経営・事業に影響を与える外部環境について、社会・経済、自然環境、政治、法、その他の観点で記載してください。また、補助事業の実施及び商業化に向けた課題・リスクの記載を含めた上で、考えられる対応策を記載してください</a:t>
            </a:r>
            <a:endParaRPr kumimoji="1" lang="en-US" altLang="ja-JP" sz="1000">
              <a:solidFill>
                <a:schemeClr val="tx2"/>
              </a:solidFill>
            </a:endParaRPr>
          </a:p>
        </p:txBody>
      </p:sp>
      <p:sp>
        <p:nvSpPr>
          <p:cNvPr id="10" name="吹き出し: 四角形 9">
            <a:extLst>
              <a:ext uri="{FF2B5EF4-FFF2-40B4-BE49-F238E27FC236}">
                <a16:creationId xmlns:a16="http://schemas.microsoft.com/office/drawing/2014/main" id="{E1A92CF8-1B85-5A3C-DF6D-1A2CE5FD240E}"/>
              </a:ext>
            </a:extLst>
          </p:cNvPr>
          <p:cNvSpPr/>
          <p:nvPr/>
        </p:nvSpPr>
        <p:spPr>
          <a:xfrm>
            <a:off x="169491" y="538610"/>
            <a:ext cx="4234496" cy="832797"/>
          </a:xfrm>
          <a:prstGeom prst="wedgeRectCallout">
            <a:avLst>
              <a:gd name="adj1" fmla="val 205"/>
              <a:gd name="adj2" fmla="val -642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本スライドでは、</a:t>
            </a:r>
            <a:r>
              <a:rPr kumimoji="1" lang="ja-JP" altLang="en-US" sz="1000" b="1">
                <a:solidFill>
                  <a:srgbClr val="FF0000"/>
                </a:solidFill>
                <a:latin typeface="Meiryo UI" panose="020B0604030504040204" pitchFamily="50" charset="-128"/>
                <a:ea typeface="Meiryo UI" panose="020B0604030504040204" pitchFamily="50" charset="-128"/>
              </a:rPr>
              <a:t>実証実施国</a:t>
            </a:r>
            <a:r>
              <a:rPr kumimoji="1" lang="ja-JP" altLang="en-US" sz="1000" b="1">
                <a:solidFill>
                  <a:schemeClr val="tx2"/>
                </a:solidFill>
                <a:latin typeface="Meiryo UI" panose="020B0604030504040204" pitchFamily="50" charset="-128"/>
                <a:ea typeface="Meiryo UI" panose="020B0604030504040204" pitchFamily="50" charset="-128"/>
              </a:rPr>
              <a:t>の事業環境に対する理解を</a:t>
            </a:r>
            <a:r>
              <a:rPr kumimoji="1" lang="ja-JP" altLang="en-US" sz="1000">
                <a:solidFill>
                  <a:schemeClr val="tx2"/>
                </a:solidFill>
                <a:latin typeface="Meiryo UI" panose="020B0604030504040204" pitchFamily="50" charset="-128"/>
                <a:ea typeface="Meiryo UI" panose="020B0604030504040204" pitchFamily="50" charset="-128"/>
              </a:rPr>
              <a:t>記載してください（</a:t>
            </a:r>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国、実証を</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国で実施するようなケースでは、</a:t>
            </a:r>
            <a:r>
              <a:rPr kumimoji="1" lang="en-US" altLang="ja-JP" sz="1000" b="1">
                <a:solidFill>
                  <a:schemeClr val="tx2"/>
                </a:solidFill>
                <a:latin typeface="Meiryo UI" panose="020B0604030504040204" pitchFamily="50" charset="-128"/>
                <a:ea typeface="Meiryo UI" panose="020B0604030504040204" pitchFamily="50" charset="-128"/>
              </a:rPr>
              <a:t>A</a:t>
            </a:r>
            <a:r>
              <a:rPr kumimoji="1" lang="ja-JP" altLang="en-US" sz="1000" b="1">
                <a:solidFill>
                  <a:schemeClr val="tx2"/>
                </a:solidFill>
                <a:latin typeface="Meiryo UI" panose="020B0604030504040204" pitchFamily="50" charset="-128"/>
                <a:ea typeface="Meiryo UI" panose="020B0604030504040204" pitchFamily="50" charset="-128"/>
              </a:rPr>
              <a:t>国に関する記載は不要であり、</a:t>
            </a:r>
            <a:r>
              <a:rPr kumimoji="1" lang="en-US" altLang="ja-JP" sz="1000" b="1">
                <a:solidFill>
                  <a:schemeClr val="tx2"/>
                </a:solidFill>
                <a:latin typeface="Meiryo UI" panose="020B0604030504040204" pitchFamily="50" charset="-128"/>
                <a:ea typeface="Meiryo UI" panose="020B0604030504040204" pitchFamily="50" charset="-128"/>
              </a:rPr>
              <a:t>B</a:t>
            </a:r>
            <a:r>
              <a:rPr kumimoji="1" lang="ja-JP" altLang="en-US" sz="1000" b="1">
                <a:solidFill>
                  <a:schemeClr val="tx2"/>
                </a:solidFill>
                <a:latin typeface="Meiryo UI" panose="020B0604030504040204" pitchFamily="50" charset="-128"/>
                <a:ea typeface="Meiryo UI" panose="020B0604030504040204" pitchFamily="50" charset="-128"/>
              </a:rPr>
              <a:t>国の市場分析・競合分析のみを記載してください</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また、実証実施国が複数ある場合には、</a:t>
            </a:r>
            <a:r>
              <a:rPr kumimoji="1" lang="ja-JP" altLang="en-US" sz="1000" b="1">
                <a:solidFill>
                  <a:schemeClr val="tx2"/>
                </a:solidFill>
                <a:latin typeface="Meiryo UI" panose="020B0604030504040204" pitchFamily="50" charset="-128"/>
                <a:ea typeface="Meiryo UI" panose="020B0604030504040204" pitchFamily="50" charset="-128"/>
              </a:rPr>
              <a:t>必ず本スライドを複製し、各国の事業環境に対する理解を各スライドに記載</a:t>
            </a:r>
            <a:r>
              <a:rPr kumimoji="1" lang="ja-JP" altLang="en-US" sz="1000">
                <a:solidFill>
                  <a:schemeClr val="tx2"/>
                </a:solidFill>
                <a:latin typeface="Meiryo UI" panose="020B0604030504040204" pitchFamily="50" charset="-128"/>
                <a:ea typeface="Meiryo UI" panose="020B0604030504040204" pitchFamily="50" charset="-128"/>
              </a:rPr>
              <a:t>してください</a:t>
            </a:r>
            <a:endParaRPr kumimoji="1" lang="ja-JP" altLang="en-US" sz="1000">
              <a:solidFill>
                <a:schemeClr val="tx2"/>
              </a:solidFill>
            </a:endParaRPr>
          </a:p>
        </p:txBody>
      </p:sp>
    </p:spTree>
    <p:extLst>
      <p:ext uri="{BB962C8B-B14F-4D97-AF65-F5344CB8AC3E}">
        <p14:creationId xmlns:p14="http://schemas.microsoft.com/office/powerpoint/2010/main" val="2885471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AF061-10EC-FB1B-A460-2B41E5EEC03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70781E2-21DF-8230-C446-39A202135D7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CC77ACA2-7326-BCA8-D9CF-AD37300DD043}"/>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1/9</a:t>
            </a:r>
            <a:endParaRPr kumimoji="1" lang="en-GB" altLang="ja-JP"/>
          </a:p>
        </p:txBody>
      </p:sp>
      <p:sp>
        <p:nvSpPr>
          <p:cNvPr id="5" name="正方形/長方形 4">
            <a:extLst>
              <a:ext uri="{FF2B5EF4-FFF2-40B4-BE49-F238E27FC236}">
                <a16:creationId xmlns:a16="http://schemas.microsoft.com/office/drawing/2014/main" id="{4822B57E-E44E-38C9-86C1-49B19FBCBF72}"/>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実施体制図</a:t>
            </a:r>
          </a:p>
        </p:txBody>
      </p:sp>
      <p:sp>
        <p:nvSpPr>
          <p:cNvPr id="27" name="正方形/長方形 26">
            <a:extLst>
              <a:ext uri="{FF2B5EF4-FFF2-40B4-BE49-F238E27FC236}">
                <a16:creationId xmlns:a16="http://schemas.microsoft.com/office/drawing/2014/main" id="{C4BB045D-51DB-5A08-9B71-FF8BE764A884}"/>
              </a:ext>
            </a:extLst>
          </p:cNvPr>
          <p:cNvSpPr/>
          <p:nvPr/>
        </p:nvSpPr>
        <p:spPr>
          <a:xfrm>
            <a:off x="719964" y="2715711"/>
            <a:ext cx="1818106" cy="57858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158D02FD-EF5A-6D35-F9B3-81B84F8C5BDB}"/>
              </a:ext>
            </a:extLst>
          </p:cNvPr>
          <p:cNvSpPr/>
          <p:nvPr/>
        </p:nvSpPr>
        <p:spPr>
          <a:xfrm>
            <a:off x="719964" y="5107889"/>
            <a:ext cx="1803253"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7E0842D2-AFB9-6C85-3E2D-6E9A401F10F3}"/>
              </a:ext>
            </a:extLst>
          </p:cNvPr>
          <p:cNvSpPr/>
          <p:nvPr/>
        </p:nvSpPr>
        <p:spPr>
          <a:xfrm>
            <a:off x="2932097"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grpSp>
        <p:nvGrpSpPr>
          <p:cNvPr id="80" name="グループ化 79">
            <a:extLst>
              <a:ext uri="{FF2B5EF4-FFF2-40B4-BE49-F238E27FC236}">
                <a16:creationId xmlns:a16="http://schemas.microsoft.com/office/drawing/2014/main" id="{D796D790-F516-4DDE-13CA-46D50241BA67}"/>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2E35657C-C4C6-3C7A-1D9A-C2EF736FA78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C9895C35-F738-1AFD-F59F-B003D78F0E71}"/>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E51D0CBE-F0B8-25B9-1DBB-2999B20357EA}"/>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347C4925-33DE-BC07-A1CC-C19E13085EB1}"/>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56676AA-02B6-9AEB-18E3-5435606BEE67}"/>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5D6C6DB-1279-DCA2-A657-A8EB21338942}"/>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33B8692D-9A7A-2C00-57D6-20399CFB1550}"/>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8A7D2B6-F103-9391-DCB9-C6FA8A296F42}"/>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E195BE3-C620-EB53-67D3-8905873B8FF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1B8294EF-B7F1-B854-8FE4-E193C3631FFB}"/>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75797991-47B2-9D30-DF0D-69BC950AC42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D2184BB7-55C1-352A-1BCB-79F5734D567F}"/>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9B8815B-4F12-4B88-1305-02FEC4B4CD84}"/>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36F4B8D9-BEB6-80AE-BC63-FFC6E6857DD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54B6F26-97B2-4054-00E3-761A0C0D8768}"/>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DA014136-C9B0-8850-838B-C83BD659A0A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998DC51-E859-0F45-9A93-66F567943F9C}"/>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8150299B-2561-DA70-8E97-87858C2FE5FC}"/>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F68C1160-1014-FD52-072E-DC3EB1ADB466}"/>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9" name="吹き出し: 四角形 18">
            <a:extLst>
              <a:ext uri="{FF2B5EF4-FFF2-40B4-BE49-F238E27FC236}">
                <a16:creationId xmlns:a16="http://schemas.microsoft.com/office/drawing/2014/main" id="{885E5352-F3D9-20F2-F6A8-685F6D44D0BB}"/>
              </a:ext>
            </a:extLst>
          </p:cNvPr>
          <p:cNvSpPr/>
          <p:nvPr/>
        </p:nvSpPr>
        <p:spPr>
          <a:xfrm>
            <a:off x="5421245" y="5148745"/>
            <a:ext cx="4022725" cy="881729"/>
          </a:xfrm>
          <a:prstGeom prst="wedgeRectCallout">
            <a:avLst>
              <a:gd name="adj1" fmla="val -40671"/>
              <a:gd name="adj2" fmla="val -710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請負または委託契約については、再々委託先まで記載ください（ただし、税込み</a:t>
            </a:r>
            <a:r>
              <a:rPr kumimoji="1" lang="en-US" altLang="ja-JP" sz="1000">
                <a:solidFill>
                  <a:schemeClr val="tx2"/>
                </a:solidFill>
              </a:rPr>
              <a:t>100</a:t>
            </a:r>
            <a:r>
              <a:rPr kumimoji="1" lang="ja-JP" altLang="en-US" sz="1000">
                <a:solidFill>
                  <a:schemeClr val="tx2"/>
                </a:solidFill>
              </a:rPr>
              <a:t>万円以上の取引を行う予定の事業者に限る）</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グループ企業</a:t>
            </a:r>
            <a:r>
              <a:rPr kumimoji="1" lang="en-US" altLang="ja-JP" sz="1000">
                <a:solidFill>
                  <a:schemeClr val="tx2"/>
                </a:solidFill>
              </a:rPr>
              <a:t>(</a:t>
            </a:r>
            <a:r>
              <a:rPr kumimoji="1" lang="ja-JP" altLang="en-US" sz="1000">
                <a:solidFill>
                  <a:schemeClr val="tx2"/>
                </a:solidFill>
              </a:rPr>
              <a:t>補助事業事務処理マニュアル３４ページに記載のグループ企業をいう。</a:t>
            </a:r>
            <a:r>
              <a:rPr kumimoji="1" lang="en-US" altLang="ja-JP" sz="1000">
                <a:solidFill>
                  <a:schemeClr val="tx2"/>
                </a:solidFill>
              </a:rPr>
              <a:t>)</a:t>
            </a:r>
            <a:r>
              <a:rPr kumimoji="1" lang="ja-JP" altLang="en-US" sz="1000">
                <a:solidFill>
                  <a:schemeClr val="tx2"/>
                </a:solidFill>
              </a:rPr>
              <a:t>との取引であることのみを選定理由とする委託、外注（再委託及びそれ以下の委託を含む）は認められません</a:t>
            </a:r>
          </a:p>
        </p:txBody>
      </p:sp>
      <p:cxnSp>
        <p:nvCxnSpPr>
          <p:cNvPr id="21" name="直線コネクタ 20">
            <a:extLst>
              <a:ext uri="{FF2B5EF4-FFF2-40B4-BE49-F238E27FC236}">
                <a16:creationId xmlns:a16="http://schemas.microsoft.com/office/drawing/2014/main" id="{BC555712-15DA-10EE-C734-9A832486E4EA}"/>
              </a:ext>
            </a:extLst>
          </p:cNvPr>
          <p:cNvCxnSpPr>
            <a:cxnSpLocks/>
            <a:stCxn id="38" idx="1"/>
            <a:endCxn id="27" idx="3"/>
          </p:cNvCxnSpPr>
          <p:nvPr/>
        </p:nvCxnSpPr>
        <p:spPr>
          <a:xfrm flipH="1">
            <a:off x="2538070" y="3005001"/>
            <a:ext cx="394027"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35CADC7-F47F-AD89-F345-CEC45AD49F19}"/>
              </a:ext>
            </a:extLst>
          </p:cNvPr>
          <p:cNvSpPr/>
          <p:nvPr/>
        </p:nvSpPr>
        <p:spPr>
          <a:xfrm>
            <a:off x="2932097" y="4241738"/>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CF49ABD0-D2D4-9CC2-F2EA-6399E8FC72CF}"/>
              </a:ext>
            </a:extLst>
          </p:cNvPr>
          <p:cNvCxnSpPr>
            <a:cxnSpLocks/>
            <a:stCxn id="27" idx="3"/>
            <a:endCxn id="29" idx="1"/>
          </p:cNvCxnSpPr>
          <p:nvPr/>
        </p:nvCxnSpPr>
        <p:spPr>
          <a:xfrm>
            <a:off x="2538070" y="3005001"/>
            <a:ext cx="394027" cy="1526027"/>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D57DD827-ED28-FCF1-4A34-104AFD3E65C6}"/>
              </a:ext>
            </a:extLst>
          </p:cNvPr>
          <p:cNvSpPr txBox="1"/>
          <p:nvPr/>
        </p:nvSpPr>
        <p:spPr>
          <a:xfrm>
            <a:off x="497711" y="4855579"/>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a:solidFill>
                <a:srgbClr val="575757"/>
              </a:solidFill>
            </a:endParaRPr>
          </a:p>
        </p:txBody>
      </p:sp>
      <p:sp>
        <p:nvSpPr>
          <p:cNvPr id="56" name="テキスト プレースホルダー 2">
            <a:extLst>
              <a:ext uri="{FF2B5EF4-FFF2-40B4-BE49-F238E27FC236}">
                <a16:creationId xmlns:a16="http://schemas.microsoft.com/office/drawing/2014/main" id="{266AA216-79EA-5D98-DB92-EF38BAAA8121}"/>
              </a:ext>
            </a:extLst>
          </p:cNvPr>
          <p:cNvSpPr txBox="1">
            <a:spLocks/>
          </p:cNvSpPr>
          <p:nvPr/>
        </p:nvSpPr>
        <p:spPr>
          <a:xfrm>
            <a:off x="520474"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1E680E18-CFB7-482E-5678-80EEE6E05D0E}"/>
              </a:ext>
            </a:extLst>
          </p:cNvPr>
          <p:cNvSpPr txBox="1">
            <a:spLocks/>
          </p:cNvSpPr>
          <p:nvPr/>
        </p:nvSpPr>
        <p:spPr>
          <a:xfrm>
            <a:off x="2763158"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989E7275-D56E-F71A-DCF1-32000C4D666F}"/>
              </a:ext>
            </a:extLst>
          </p:cNvPr>
          <p:cNvSpPr txBox="1">
            <a:spLocks/>
          </p:cNvSpPr>
          <p:nvPr/>
        </p:nvSpPr>
        <p:spPr>
          <a:xfrm>
            <a:off x="5005842"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F4F811A8-5158-DE35-CF65-8EBEEEB4BF2F}"/>
              </a:ext>
            </a:extLst>
          </p:cNvPr>
          <p:cNvSpPr txBox="1">
            <a:spLocks/>
          </p:cNvSpPr>
          <p:nvPr/>
        </p:nvSpPr>
        <p:spPr>
          <a:xfrm>
            <a:off x="7248525"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72" name="正方形/長方形 71">
            <a:extLst>
              <a:ext uri="{FF2B5EF4-FFF2-40B4-BE49-F238E27FC236}">
                <a16:creationId xmlns:a16="http://schemas.microsoft.com/office/drawing/2014/main" id="{148917E5-98D1-378D-147D-39C95B106817}"/>
              </a:ext>
            </a:extLst>
          </p:cNvPr>
          <p:cNvSpPr/>
          <p:nvPr/>
        </p:nvSpPr>
        <p:spPr>
          <a:xfrm>
            <a:off x="5215003"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57970B53-33F5-F5A9-72CD-675B2745357B}"/>
              </a:ext>
            </a:extLst>
          </p:cNvPr>
          <p:cNvSpPr/>
          <p:nvPr/>
        </p:nvSpPr>
        <p:spPr>
          <a:xfrm>
            <a:off x="5215003" y="3541210"/>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A9F33400-6BBB-EF48-4081-9FD232B488D5}"/>
              </a:ext>
            </a:extLst>
          </p:cNvPr>
          <p:cNvSpPr/>
          <p:nvPr/>
        </p:nvSpPr>
        <p:spPr>
          <a:xfrm>
            <a:off x="7497909"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C018083E-6528-7F77-6646-F652C6EAC397}"/>
              </a:ext>
            </a:extLst>
          </p:cNvPr>
          <p:cNvCxnSpPr>
            <a:cxnSpLocks/>
            <a:stCxn id="72" idx="1"/>
            <a:endCxn id="38" idx="3"/>
          </p:cNvCxnSpPr>
          <p:nvPr/>
        </p:nvCxnSpPr>
        <p:spPr>
          <a:xfrm flipH="1">
            <a:off x="4750203"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F904E0A9-2041-F9DF-64A7-D1E2643870CD}"/>
              </a:ext>
            </a:extLst>
          </p:cNvPr>
          <p:cNvCxnSpPr>
            <a:cxnSpLocks/>
            <a:stCxn id="76" idx="1"/>
            <a:endCxn id="72" idx="3"/>
          </p:cNvCxnSpPr>
          <p:nvPr/>
        </p:nvCxnSpPr>
        <p:spPr>
          <a:xfrm flipH="1">
            <a:off x="7033109"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1C63A2DA-C5DC-1C52-057E-E38C633ED3ED}"/>
              </a:ext>
            </a:extLst>
          </p:cNvPr>
          <p:cNvCxnSpPr>
            <a:cxnSpLocks/>
            <a:stCxn id="38" idx="3"/>
            <a:endCxn id="75" idx="1"/>
          </p:cNvCxnSpPr>
          <p:nvPr/>
        </p:nvCxnSpPr>
        <p:spPr>
          <a:xfrm>
            <a:off x="4750203" y="3005001"/>
            <a:ext cx="464800" cy="825499"/>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02C4C721-37FF-2C24-3566-BB6CDBB1106F}"/>
              </a:ext>
            </a:extLst>
          </p:cNvPr>
          <p:cNvSpPr/>
          <p:nvPr/>
        </p:nvSpPr>
        <p:spPr>
          <a:xfrm>
            <a:off x="2932097" y="5107889"/>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FE0962AE-B19E-8769-778D-94D0C81378C9}"/>
              </a:ext>
            </a:extLst>
          </p:cNvPr>
          <p:cNvCxnSpPr>
            <a:cxnSpLocks/>
            <a:stCxn id="118" idx="1"/>
            <a:endCxn id="33" idx="3"/>
          </p:cNvCxnSpPr>
          <p:nvPr/>
        </p:nvCxnSpPr>
        <p:spPr>
          <a:xfrm flipH="1">
            <a:off x="2523217" y="5397179"/>
            <a:ext cx="40888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6" name="吹き出し: 四角形 5">
            <a:extLst>
              <a:ext uri="{FF2B5EF4-FFF2-40B4-BE49-F238E27FC236}">
                <a16:creationId xmlns:a16="http://schemas.microsoft.com/office/drawing/2014/main" id="{FDBCFBE6-4D4B-99B0-C7CA-79EBE812A45A}"/>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社と共同申請者の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社をはじめ、委託先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社、再々委託先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社の体制で</a:t>
            </a:r>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を実施する</a:t>
            </a:r>
            <a:endParaRPr lang="en-US" altLang="ja-JP" sz="1000">
              <a:solidFill>
                <a:schemeClr val="tx2"/>
              </a:solidFill>
              <a:latin typeface="Meiryo UI"/>
              <a:ea typeface="Meiryo UI"/>
            </a:endParaRPr>
          </a:p>
        </p:txBody>
      </p:sp>
      <p:sp>
        <p:nvSpPr>
          <p:cNvPr id="3" name="吹き出し: 四角形 2">
            <a:extLst>
              <a:ext uri="{FF2B5EF4-FFF2-40B4-BE49-F238E27FC236}">
                <a16:creationId xmlns:a16="http://schemas.microsoft.com/office/drawing/2014/main" id="{7C4AF30C-C379-7D21-E2FB-4BF7B67CA975}"/>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1520488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a:t>
            </a:r>
            <a:r>
              <a:rPr kumimoji="1" lang="en-US" altLang="ja-JP"/>
              <a:t>2 </a:t>
            </a:r>
            <a:r>
              <a:rPr kumimoji="1" lang="ja-JP" altLang="en-US"/>
              <a:t>事業計画書作成における留意事項</a:t>
            </a:r>
            <a:endParaRPr kumimoji="1" lang="en-US" altLang="ja-JP"/>
          </a:p>
          <a:p>
            <a:r>
              <a:rPr kumimoji="1" lang="en-US" altLang="ja-JP" b="1">
                <a:solidFill>
                  <a:srgbClr val="FF0000"/>
                </a:solidFill>
              </a:rPr>
              <a:t>【</a:t>
            </a:r>
            <a:r>
              <a:rPr kumimoji="1" lang="ja-JP" altLang="en-US" b="1">
                <a:solidFill>
                  <a:srgbClr val="FF0000"/>
                </a:solidFill>
              </a:rPr>
              <a:t>本スライドは提出前に削除してください</a:t>
            </a:r>
            <a:r>
              <a:rPr kumimoji="1" lang="en-US" altLang="ja-JP" b="1">
                <a:solidFill>
                  <a:srgbClr val="FF0000"/>
                </a:solidFill>
              </a:rPr>
              <a:t>】</a:t>
            </a:r>
            <a:endParaRPr kumimoji="1" lang="ja-JP" altLang="en-US" b="1">
              <a:solidFill>
                <a:srgbClr val="FF0000"/>
              </a:solidFill>
            </a:endParaRPr>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412239"/>
            <a:ext cx="8891587" cy="4841629"/>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本資料に記載している項目に必要情報を入力し、「様式</a:t>
            </a:r>
            <a:r>
              <a:rPr kumimoji="1" lang="en-US" altLang="ja-JP" sz="1400" dirty="0"/>
              <a:t>2 </a:t>
            </a:r>
            <a:r>
              <a:rPr kumimoji="1" lang="ja-JP" altLang="en-US" sz="1400" dirty="0"/>
              <a:t>事業計画書」を作成してください。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t>。</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目次に示した各スライドのタイトル・順番の変更はできません。</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原則として、各記載項目のスライドを増やすことは認められません。</a:t>
            </a:r>
            <a:r>
              <a:rPr kumimoji="1" lang="ja-JP" altLang="en-US" sz="1400" dirty="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スライド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dirty="0"/>
              <a:t>8</a:t>
            </a:r>
            <a:r>
              <a:rPr kumimoji="1" lang="ja-JP" altLang="en-US" sz="1400" dirty="0"/>
              <a:t>ページに</a:t>
            </a:r>
            <a:r>
              <a:rPr kumimoji="1" lang="en-US" altLang="ja-JP" sz="1400" dirty="0"/>
              <a:t>PPM</a:t>
            </a:r>
            <a:r>
              <a:rPr kumimoji="1" lang="ja-JP" altLang="en-US" sz="1400" dirty="0"/>
              <a:t>（プロダクト・ポートフォリオ・マネジメント）をフォーマットとして記載しておりますが、会社全体の事業ポートフォリオを整理するフレームワークの一例として掲載しておりますので、各象限・軸等を加筆・変更したり、別のフレームワークにより整理いただくことは構いません。ただし、</a:t>
            </a:r>
            <a:r>
              <a:rPr kumimoji="1" lang="ja-JP" altLang="en-US" sz="1400" b="1" dirty="0">
                <a:solidFill>
                  <a:srgbClr val="FF0000"/>
                </a:solidFill>
              </a:rPr>
              <a:t>各スライドの記載ガイドについて十分な言及がない場合は、審査において十分に評価されない可能性があります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記載する数字は、様式</a:t>
            </a:r>
            <a:r>
              <a:rPr kumimoji="1" lang="en-US" altLang="ja-JP" sz="1400" dirty="0"/>
              <a:t>2</a:t>
            </a:r>
            <a:r>
              <a:rPr kumimoji="1" lang="ja-JP" altLang="en-US" sz="1400" dirty="0"/>
              <a:t>別添</a:t>
            </a:r>
            <a:r>
              <a:rPr kumimoji="1" lang="en-US" altLang="ja-JP" sz="1400" dirty="0"/>
              <a:t>1</a:t>
            </a:r>
            <a:r>
              <a:rPr kumimoji="1" lang="ja-JP" altLang="en-US" sz="1400" dirty="0"/>
              <a:t>事業計画書（別紙・</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事業計画書のうち、</a:t>
            </a:r>
            <a:r>
              <a:rPr kumimoji="1" lang="ja-JP" altLang="en-US" sz="1400" b="1" dirty="0">
                <a:solidFill>
                  <a:srgbClr val="FF0000"/>
                </a:solidFill>
              </a:rPr>
              <a:t>「本スライドは採択された場合、交付決定後に一般公開の可能性あり」と記載があるスライドについては、経済産業省</a:t>
            </a:r>
            <a:r>
              <a:rPr kumimoji="1" lang="en-US" altLang="ja-JP" sz="1400" b="1" dirty="0">
                <a:solidFill>
                  <a:srgbClr val="FF0000"/>
                </a:solidFill>
              </a:rPr>
              <a:t>HP</a:t>
            </a:r>
            <a:r>
              <a:rPr kumimoji="1" lang="ja-JP" altLang="en-US" sz="1400" b="1" dirty="0">
                <a:solidFill>
                  <a:srgbClr val="FF0000"/>
                </a:solidFill>
              </a:rPr>
              <a:t>もしくは特設</a:t>
            </a:r>
            <a:r>
              <a:rPr kumimoji="1" lang="en-US" altLang="ja-JP" sz="1400" b="1" dirty="0">
                <a:solidFill>
                  <a:srgbClr val="FF0000"/>
                </a:solidFill>
              </a:rPr>
              <a:t>Web</a:t>
            </a:r>
            <a:r>
              <a:rPr kumimoji="1" lang="ja-JP" altLang="en-US" sz="1400" b="1" dirty="0">
                <a:solidFill>
                  <a:srgbClr val="FF0000"/>
                </a:solidFill>
              </a:rPr>
              <a:t>サイト等に掲載、または経済産業省および事務局の必要な範囲内で第三者へ提供される可能性がありますので、記載内容にご留意ください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応募にあたっては、募集要領及び交付規程をご覧下さい。</a:t>
            </a:r>
            <a:r>
              <a:rPr kumimoji="1" lang="ja-JP" altLang="en-US" sz="1400" b="1" dirty="0">
                <a:solidFill>
                  <a:srgbClr val="FF0000"/>
                </a:solidFill>
              </a:rPr>
              <a:t>審査の結果、採択され、事業を実施するには、募集要領及び交付規程の内容に従っていただくことが必要</a:t>
            </a:r>
            <a:r>
              <a:rPr kumimoji="1" lang="ja-JP" altLang="en-US" sz="1400" dirty="0"/>
              <a:t>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635653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9EF3E8-F17A-3767-091F-51D7D0A34E1C}"/>
            </a:ext>
          </a:extLst>
        </p:cNvPr>
        <p:cNvGrpSpPr/>
        <p:nvPr/>
      </p:nvGrpSpPr>
      <p:grpSpPr>
        <a:xfrm>
          <a:off x="0" y="0"/>
          <a:ext cx="0" cy="0"/>
          <a:chOff x="0" y="0"/>
          <a:chExt cx="0" cy="0"/>
        </a:xfrm>
      </p:grpSpPr>
      <p:graphicFrame>
        <p:nvGraphicFramePr>
          <p:cNvPr id="19" name="Content Placeholder 20">
            <a:extLst>
              <a:ext uri="{FF2B5EF4-FFF2-40B4-BE49-F238E27FC236}">
                <a16:creationId xmlns:a16="http://schemas.microsoft.com/office/drawing/2014/main" id="{6DAED77C-6D0C-E6F9-EE15-820056720323}"/>
              </a:ext>
            </a:extLst>
          </p:cNvPr>
          <p:cNvGraphicFramePr>
            <a:graphicFrameLocks/>
          </p:cNvGraphicFramePr>
          <p:nvPr>
            <p:extLst>
              <p:ext uri="{D42A27DB-BD31-4B8C-83A1-F6EECF244321}">
                <p14:modId xmlns:p14="http://schemas.microsoft.com/office/powerpoint/2010/main" val="1377518372"/>
              </p:ext>
            </p:extLst>
          </p:nvPr>
        </p:nvGraphicFramePr>
        <p:xfrm>
          <a:off x="512291" y="1844040"/>
          <a:ext cx="8908554" cy="4723999"/>
        </p:xfrm>
        <a:graphic>
          <a:graphicData uri="http://schemas.openxmlformats.org/drawingml/2006/table">
            <a:tbl>
              <a:tblPr firstRow="1" bandRow="1"/>
              <a:tblGrid>
                <a:gridCol w="1166038">
                  <a:extLst>
                    <a:ext uri="{9D8B030D-6E8A-4147-A177-3AD203B41FA5}">
                      <a16:colId xmlns:a16="http://schemas.microsoft.com/office/drawing/2014/main" val="2929430388"/>
                    </a:ext>
                  </a:extLst>
                </a:gridCol>
                <a:gridCol w="914400">
                  <a:extLst>
                    <a:ext uri="{9D8B030D-6E8A-4147-A177-3AD203B41FA5}">
                      <a16:colId xmlns:a16="http://schemas.microsoft.com/office/drawing/2014/main" val="20000"/>
                    </a:ext>
                  </a:extLst>
                </a:gridCol>
                <a:gridCol w="1018572">
                  <a:extLst>
                    <a:ext uri="{9D8B030D-6E8A-4147-A177-3AD203B41FA5}">
                      <a16:colId xmlns:a16="http://schemas.microsoft.com/office/drawing/2014/main" val="2007320057"/>
                    </a:ext>
                  </a:extLst>
                </a:gridCol>
                <a:gridCol w="1828800">
                  <a:extLst>
                    <a:ext uri="{9D8B030D-6E8A-4147-A177-3AD203B41FA5}">
                      <a16:colId xmlns:a16="http://schemas.microsoft.com/office/drawing/2014/main" val="20001"/>
                    </a:ext>
                  </a:extLst>
                </a:gridCol>
                <a:gridCol w="2199190">
                  <a:extLst>
                    <a:ext uri="{9D8B030D-6E8A-4147-A177-3AD203B41FA5}">
                      <a16:colId xmlns:a16="http://schemas.microsoft.com/office/drawing/2014/main" val="3312083660"/>
                    </a:ext>
                  </a:extLst>
                </a:gridCol>
                <a:gridCol w="1781554">
                  <a:extLst>
                    <a:ext uri="{9D8B030D-6E8A-4147-A177-3AD203B41FA5}">
                      <a16:colId xmlns:a16="http://schemas.microsoft.com/office/drawing/2014/main" val="555952917"/>
                    </a:ext>
                  </a:extLst>
                </a:gridCol>
              </a:tblGrid>
              <a:tr h="355964">
                <a:tc>
                  <a:txBody>
                    <a:bodyPr/>
                    <a:lstStyle/>
                    <a:p>
                      <a:pPr algn="ctr"/>
                      <a:r>
                        <a:rPr lang="ja-JP" altLang="en-US" sz="1200" b="1" baseline="0">
                          <a:solidFill>
                            <a:schemeClr val="bg1"/>
                          </a:solidFill>
                          <a:latin typeface="+mn-ea"/>
                          <a:ea typeface="+mn-ea"/>
                        </a:rPr>
                        <a:t>事業者名</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幹事社との関係</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所在国</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業務の範囲</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事業者の専門性</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現地法人の有無・</a:t>
                      </a:r>
                      <a:endParaRPr lang="en-US" altLang="ja-JP" sz="120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現地事情に精通した人材</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857939">
                <a:tc>
                  <a:txBody>
                    <a:bodyPr/>
                    <a:lstStyle/>
                    <a:p>
                      <a:pPr algn="ctr"/>
                      <a:r>
                        <a:rPr lang="en-US" altLang="ja-JP" sz="1050" b="0" baseline="0">
                          <a:solidFill>
                            <a:schemeClr val="tx2"/>
                          </a:solidFill>
                          <a:latin typeface="+mn-ea"/>
                          <a:ea typeface="+mn-ea"/>
                        </a:rPr>
                        <a:t>A</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fontAlgn="base">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プロジェクトの最終意思決定</a:t>
                      </a:r>
                      <a:endParaRPr kumimoji="1" lang="en-US" altLang="ja-JP" sz="1050" kern="1200" baseline="0">
                        <a:solidFill>
                          <a:schemeClr val="tx2"/>
                        </a:solidFill>
                        <a:latin typeface="+mn-ea"/>
                        <a:ea typeface="+mn-ea"/>
                        <a:cs typeface="+mn-cs"/>
                      </a:endParaRPr>
                    </a:p>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プロジェクトの実行責任者</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57939">
                <a:tc>
                  <a:txBody>
                    <a:bodyPr/>
                    <a:lstStyle/>
                    <a:p>
                      <a:pPr algn="ctr"/>
                      <a:r>
                        <a:rPr lang="en-US" altLang="ja-JP" sz="1050" b="0" baseline="0">
                          <a:solidFill>
                            <a:schemeClr val="tx2"/>
                          </a:solidFill>
                          <a:latin typeface="+mn-ea"/>
                          <a:ea typeface="+mn-ea"/>
                        </a:rPr>
                        <a:t>B</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57939">
                <a:tc>
                  <a:txBody>
                    <a:bodyPr/>
                    <a:lstStyle/>
                    <a:p>
                      <a:pPr algn="ctr"/>
                      <a:r>
                        <a:rPr lang="en-US" altLang="ja-JP" sz="1050" b="0" baseline="0">
                          <a:solidFill>
                            <a:schemeClr val="tx2"/>
                          </a:solidFill>
                          <a:latin typeface="+mn-ea"/>
                          <a:ea typeface="+mn-ea"/>
                        </a:rPr>
                        <a:t>C</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57939">
                <a:tc>
                  <a:txBody>
                    <a:bodyPr/>
                    <a:lstStyle/>
                    <a:p>
                      <a:pPr algn="ctr"/>
                      <a:r>
                        <a:rPr lang="en-US" altLang="ja-JP" sz="1050" b="0" baseline="0">
                          <a:solidFill>
                            <a:schemeClr val="tx2"/>
                          </a:solidFill>
                          <a:latin typeface="+mn-ea"/>
                          <a:ea typeface="+mn-ea"/>
                        </a:rPr>
                        <a:t>D</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857939">
                <a:tc>
                  <a:txBody>
                    <a:bodyPr/>
                    <a:lstStyle/>
                    <a:p>
                      <a:pPr algn="ctr"/>
                      <a:r>
                        <a:rPr lang="en-GB" sz="1050" b="0" baseline="0">
                          <a:solidFill>
                            <a:schemeClr val="tx2"/>
                          </a:solidFill>
                          <a:latin typeface="+mn-ea"/>
                          <a:ea typeface="+mn-ea"/>
                        </a:rPr>
                        <a:t>E</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8" name="テキスト プレースホルダー 1">
            <a:extLst>
              <a:ext uri="{FF2B5EF4-FFF2-40B4-BE49-F238E27FC236}">
                <a16:creationId xmlns:a16="http://schemas.microsoft.com/office/drawing/2014/main" id="{03387616-1834-3640-D363-89457D4A941F}"/>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sp>
        <p:nvSpPr>
          <p:cNvPr id="9" name="テキスト プレースホルダー 3">
            <a:extLst>
              <a:ext uri="{FF2B5EF4-FFF2-40B4-BE49-F238E27FC236}">
                <a16:creationId xmlns:a16="http://schemas.microsoft.com/office/drawing/2014/main" id="{AE199D90-C50C-510E-9996-48F92BD88C30}"/>
              </a:ext>
            </a:extLst>
          </p:cNvPr>
          <p:cNvSpPr>
            <a:spLocks noGrp="1"/>
          </p:cNvSpPr>
          <p:nvPr>
            <p:ph type="body" sz="quarter" idx="17"/>
          </p:nvPr>
        </p:nvSpPr>
        <p:spPr>
          <a:xfrm>
            <a:off x="512291" y="246744"/>
            <a:ext cx="8891587" cy="252061"/>
          </a:xfrm>
        </p:spPr>
        <p:txBody>
          <a:bodyPr/>
          <a:lstStyle/>
          <a:p>
            <a:r>
              <a:rPr kumimoji="1" lang="en-GB" altLang="ja-JP"/>
              <a:t>3-6. </a:t>
            </a:r>
            <a:r>
              <a:rPr kumimoji="1" lang="ja-JP" altLang="en-US"/>
              <a:t>実施体制等 </a:t>
            </a:r>
            <a:r>
              <a:rPr kumimoji="1" lang="en-US" altLang="ja-JP"/>
              <a:t>2/9</a:t>
            </a:r>
            <a:endParaRPr kumimoji="1" lang="en-GB" altLang="ja-JP"/>
          </a:p>
        </p:txBody>
      </p:sp>
      <p:sp>
        <p:nvSpPr>
          <p:cNvPr id="15" name="吹き出し: 四角形 14">
            <a:extLst>
              <a:ext uri="{FF2B5EF4-FFF2-40B4-BE49-F238E27FC236}">
                <a16:creationId xmlns:a16="http://schemas.microsoft.com/office/drawing/2014/main" id="{A202E7B0-FB5F-03D6-1C93-73D6A970B2EF}"/>
              </a:ext>
            </a:extLst>
          </p:cNvPr>
          <p:cNvSpPr/>
          <p:nvPr/>
        </p:nvSpPr>
        <p:spPr>
          <a:xfrm>
            <a:off x="4017762" y="5408613"/>
            <a:ext cx="1893093" cy="1084371"/>
          </a:xfrm>
          <a:prstGeom prst="wedgeRectCallout">
            <a:avLst>
              <a:gd name="adj1" fmla="val -26684"/>
              <a:gd name="adj2" fmla="val -8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取引先が多数あり全て記載しきれないなどの場合、「装置メーカー」といった集合として記載いただくか、代表企業名 他〇〇社（〇〇には数字が入る）などで記載を工夫いただいても構いません</a:t>
            </a:r>
          </a:p>
        </p:txBody>
      </p:sp>
      <p:sp>
        <p:nvSpPr>
          <p:cNvPr id="20" name="正方形/長方形 19">
            <a:extLst>
              <a:ext uri="{FF2B5EF4-FFF2-40B4-BE49-F238E27FC236}">
                <a16:creationId xmlns:a16="http://schemas.microsoft.com/office/drawing/2014/main" id="{72E32F0F-B466-69DF-5CEA-C6D4A49EAE8E}"/>
              </a:ext>
            </a:extLst>
          </p:cNvPr>
          <p:cNvSpPr/>
          <p:nvPr/>
        </p:nvSpPr>
        <p:spPr>
          <a:xfrm>
            <a:off x="510776"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実施体制概要等</a:t>
            </a:r>
          </a:p>
        </p:txBody>
      </p:sp>
      <p:grpSp>
        <p:nvGrpSpPr>
          <p:cNvPr id="72" name="グループ化 71">
            <a:extLst>
              <a:ext uri="{FF2B5EF4-FFF2-40B4-BE49-F238E27FC236}">
                <a16:creationId xmlns:a16="http://schemas.microsoft.com/office/drawing/2014/main" id="{2FFCB88E-F966-D19A-5D92-BA239EA1E5AE}"/>
              </a:ext>
            </a:extLst>
          </p:cNvPr>
          <p:cNvGrpSpPr/>
          <p:nvPr/>
        </p:nvGrpSpPr>
        <p:grpSpPr>
          <a:xfrm>
            <a:off x="512779" y="5949"/>
            <a:ext cx="6320145" cy="216000"/>
            <a:chOff x="512779" y="5949"/>
            <a:chExt cx="6320145" cy="216000"/>
          </a:xfrm>
        </p:grpSpPr>
        <p:sp>
          <p:nvSpPr>
            <p:cNvPr id="73" name="正方形/長方形 72">
              <a:extLst>
                <a:ext uri="{FF2B5EF4-FFF2-40B4-BE49-F238E27FC236}">
                  <a16:creationId xmlns:a16="http://schemas.microsoft.com/office/drawing/2014/main" id="{A3695821-F448-33BA-0B24-52B653DD8E1D}"/>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4" name="正方形/長方形 73">
              <a:extLst>
                <a:ext uri="{FF2B5EF4-FFF2-40B4-BE49-F238E27FC236}">
                  <a16:creationId xmlns:a16="http://schemas.microsoft.com/office/drawing/2014/main" id="{4770083C-8870-34A0-23D3-99785BF8E76D}"/>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rgbClr val="575757"/>
                  </a:solidFill>
                  <a:latin typeface="Meiryo UI" panose="020B0604030504040204" pitchFamily="50" charset="-128"/>
                  <a:ea typeface="Meiryo UI" panose="020B0604030504040204" pitchFamily="50" charset="-128"/>
                </a:rPr>
                <a:t>１</a:t>
              </a:r>
            </a:p>
          </p:txBody>
        </p:sp>
        <p:sp>
          <p:nvSpPr>
            <p:cNvPr id="75" name="正方形/長方形 74">
              <a:extLst>
                <a:ext uri="{FF2B5EF4-FFF2-40B4-BE49-F238E27FC236}">
                  <a16:creationId xmlns:a16="http://schemas.microsoft.com/office/drawing/2014/main" id="{D65B823A-F54A-CEDC-34C0-0D1DBAE0E564}"/>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C82FBC79-DDC4-5D6C-2B25-B3D483D99A07}"/>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D1EF701E-B8E7-BAB2-E2C8-00DF55FFAEA1}"/>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E8885F91-48E4-B026-88F7-545B58CEFCD4}"/>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F7783248-28B4-7862-740C-62C7C880F7F2}"/>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F39E311E-58FD-A823-198E-305674A2C0FF}"/>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A3CB2544-2694-BE66-4B39-4B7DCB098824}"/>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062DE2C4-C158-9525-DAE3-5B7B344D5AB3}"/>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DDCAD317-E584-A17B-7984-D715E0BEE23B}"/>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B8DB861-DDD3-0E7C-F776-10419B94DEEB}"/>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14984586-62DB-7D2C-C825-7F5DC71EE886}"/>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73F6031-7A24-09C5-9C0B-8FD1C2C22EA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37CF6CC-9237-F60D-4570-A12A908D381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03645409-D9BD-B1B8-1244-694E845CD46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CE460BF-1E49-3C6B-E2B5-045AB3F6C74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BA58167C-48D5-92C9-55D5-DFCF3332F9A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BF4C083F-D12A-B9FD-89AD-89ED8F0AD4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3" name="吹き出し: 四角形 22">
            <a:extLst>
              <a:ext uri="{FF2B5EF4-FFF2-40B4-BE49-F238E27FC236}">
                <a16:creationId xmlns:a16="http://schemas.microsoft.com/office/drawing/2014/main" id="{3D91ABA4-97D6-EA84-B97F-1FED693EDF0B}"/>
              </a:ext>
            </a:extLst>
          </p:cNvPr>
          <p:cNvSpPr/>
          <p:nvPr/>
        </p:nvSpPr>
        <p:spPr>
          <a:xfrm>
            <a:off x="5616244" y="2344628"/>
            <a:ext cx="1506115" cy="1718750"/>
          </a:xfrm>
          <a:prstGeom prst="wedgeRectCallout">
            <a:avLst>
              <a:gd name="adj1" fmla="val -44057"/>
              <a:gd name="adj2" fmla="val -634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2"/>
                </a:solidFill>
              </a:rPr>
              <a:t>特筆すべき専門性がある場合は「事業者の専門性」欄に明記してください</a:t>
            </a:r>
            <a:endParaRPr kumimoji="1" lang="en-US" altLang="ja-JP" sz="1000" dirty="0">
              <a:solidFill>
                <a:schemeClr val="tx2"/>
              </a:solidFill>
            </a:endParaRPr>
          </a:p>
          <a:p>
            <a:pPr marL="171450" indent="-171450">
              <a:buFont typeface="Arial" panose="020B0604020202020204" pitchFamily="34" charset="0"/>
              <a:buChar char="•"/>
            </a:pPr>
            <a:r>
              <a:rPr kumimoji="1" lang="ja-JP" altLang="en-US" sz="1000" dirty="0">
                <a:solidFill>
                  <a:schemeClr val="tx2"/>
                </a:solidFill>
              </a:rPr>
              <a:t>特に機器等の製造・輸出・販売</a:t>
            </a:r>
            <a:r>
              <a:rPr kumimoji="1" lang="en-US" altLang="ja-JP" sz="1000" dirty="0">
                <a:solidFill>
                  <a:schemeClr val="tx2"/>
                </a:solidFill>
              </a:rPr>
              <a:t>､</a:t>
            </a:r>
            <a:r>
              <a:rPr kumimoji="1" lang="ja-JP" altLang="en-US" sz="1000" dirty="0">
                <a:solidFill>
                  <a:schemeClr val="tx2"/>
                </a:solidFill>
              </a:rPr>
              <a:t>ＥＰＣやＯ＆Ｍの実施</a:t>
            </a:r>
            <a:r>
              <a:rPr kumimoji="1" lang="en-US" altLang="ja-JP" sz="1000" dirty="0">
                <a:solidFill>
                  <a:schemeClr val="tx2"/>
                </a:solidFill>
              </a:rPr>
              <a:t>､</a:t>
            </a:r>
            <a:r>
              <a:rPr kumimoji="1" lang="ja-JP" altLang="en-US" sz="1000" dirty="0">
                <a:solidFill>
                  <a:schemeClr val="tx2"/>
                </a:solidFill>
              </a:rPr>
              <a:t>投資等を行うことが想定される企業についてはこの欄にその旨を明記ください</a:t>
            </a:r>
          </a:p>
        </p:txBody>
      </p:sp>
      <p:sp>
        <p:nvSpPr>
          <p:cNvPr id="24" name="吹き出し: 四角形 23">
            <a:extLst>
              <a:ext uri="{FF2B5EF4-FFF2-40B4-BE49-F238E27FC236}">
                <a16:creationId xmlns:a16="http://schemas.microsoft.com/office/drawing/2014/main" id="{A686856B-25FC-66F4-30EE-1BFEC5C3F32C}"/>
              </a:ext>
            </a:extLst>
          </p:cNvPr>
          <p:cNvSpPr/>
          <p:nvPr/>
        </p:nvSpPr>
        <p:spPr>
          <a:xfrm>
            <a:off x="3547038" y="3186669"/>
            <a:ext cx="1957566" cy="1640586"/>
          </a:xfrm>
          <a:prstGeom prst="wedgeRectCallout">
            <a:avLst>
              <a:gd name="adj1" fmla="val -33919"/>
              <a:gd name="adj2" fmla="val -6354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事業全体の企画及び立案並びに根幹に関わる部分について委託・外注を行っていないかを確認するため、「業務の範囲」欄において、最終意思決定・実行責任者の役割が幹事法人に属していることを明記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保有技術等の情報を適切に管理するための体制が構築されていることを明記してください</a:t>
            </a:r>
          </a:p>
        </p:txBody>
      </p:sp>
      <p:sp>
        <p:nvSpPr>
          <p:cNvPr id="13" name="吹き出し: 四角形 12">
            <a:extLst>
              <a:ext uri="{FF2B5EF4-FFF2-40B4-BE49-F238E27FC236}">
                <a16:creationId xmlns:a16="http://schemas.microsoft.com/office/drawing/2014/main" id="{BABDFFB1-2AA4-7F21-AD60-A483746E5462}"/>
              </a:ext>
            </a:extLst>
          </p:cNvPr>
          <p:cNvSpPr/>
          <p:nvPr/>
        </p:nvSpPr>
        <p:spPr>
          <a:xfrm>
            <a:off x="519595" y="2929118"/>
            <a:ext cx="2141515" cy="543317"/>
          </a:xfrm>
          <a:prstGeom prst="wedgeRectCallout">
            <a:avLst>
              <a:gd name="adj1" fmla="val -35758"/>
              <a:gd name="adj2" fmla="val -686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前スライドの実施体制表に記載いただいた事業者について、各事業者の概要を記載ください</a:t>
            </a:r>
            <a:endParaRPr kumimoji="1" lang="ja-JP" altLang="en-US" sz="1000">
              <a:solidFill>
                <a:schemeClr val="tx2"/>
              </a:solidFill>
            </a:endParaRPr>
          </a:p>
        </p:txBody>
      </p:sp>
      <p:sp>
        <p:nvSpPr>
          <p:cNvPr id="7" name="吹き出し: 四角形 6">
            <a:extLst>
              <a:ext uri="{FF2B5EF4-FFF2-40B4-BE49-F238E27FC236}">
                <a16:creationId xmlns:a16="http://schemas.microsoft.com/office/drawing/2014/main" id="{DABF56C2-252E-7DC5-EAE2-8C14EA0C2F5C}"/>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a:solidFill>
                <a:schemeClr val="tx2"/>
              </a:solidFill>
            </a:endParaRPr>
          </a:p>
        </p:txBody>
      </p:sp>
      <p:sp>
        <p:nvSpPr>
          <p:cNvPr id="5" name="吹き出し: 四角形 4">
            <a:extLst>
              <a:ext uri="{FF2B5EF4-FFF2-40B4-BE49-F238E27FC236}">
                <a16:creationId xmlns:a16="http://schemas.microsoft.com/office/drawing/2014/main" id="{A3B3961F-441D-319B-61F9-4358E636D909}"/>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FS</a:t>
            </a:r>
            <a:r>
              <a:rPr kumimoji="1" lang="ja-JP" altLang="en-US" sz="1000">
                <a:solidFill>
                  <a:schemeClr val="tx2"/>
                </a:solidFill>
                <a:latin typeface="Meiryo UI" panose="020B0604030504040204" pitchFamily="50" charset="-128"/>
                <a:ea typeface="Meiryo UI" panose="020B0604030504040204" pitchFamily="50" charset="-128"/>
              </a:rPr>
              <a:t>において、当社はプロジェクトの最終意思決定を担い、</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の専門性を有する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社が</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業務を担当する</a:t>
            </a:r>
            <a:endParaRPr lang="en-US" altLang="ja-JP" sz="1000">
              <a:solidFill>
                <a:schemeClr val="tx2"/>
              </a:solidFill>
              <a:latin typeface="Meiryo UI"/>
              <a:ea typeface="Meiryo UI"/>
            </a:endParaRPr>
          </a:p>
        </p:txBody>
      </p:sp>
      <p:sp>
        <p:nvSpPr>
          <p:cNvPr id="16" name="吹き出し: 四角形 15">
            <a:extLst>
              <a:ext uri="{FF2B5EF4-FFF2-40B4-BE49-F238E27FC236}">
                <a16:creationId xmlns:a16="http://schemas.microsoft.com/office/drawing/2014/main" id="{736083C1-E385-4A23-4A40-A7E5FB083A08}"/>
              </a:ext>
            </a:extLst>
          </p:cNvPr>
          <p:cNvSpPr/>
          <p:nvPr/>
        </p:nvSpPr>
        <p:spPr>
          <a:xfrm>
            <a:off x="6221702" y="1230364"/>
            <a:ext cx="3504190" cy="623448"/>
          </a:xfrm>
          <a:prstGeom prst="wedgeRectCallout">
            <a:avLst>
              <a:gd name="adj1" fmla="val -2097"/>
              <a:gd name="adj2" fmla="val 6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該当事業者が現地法人を有する場合はその国名と企業・団体名を、現地事情に精通した人材を有する場合はその氏名と概要を「現地法人の有無・現地事情に精通した人材」欄に記載してください</a:t>
            </a:r>
          </a:p>
        </p:txBody>
      </p:sp>
      <p:sp>
        <p:nvSpPr>
          <p:cNvPr id="2" name="吹き出し: 四角形 1">
            <a:extLst>
              <a:ext uri="{FF2B5EF4-FFF2-40B4-BE49-F238E27FC236}">
                <a16:creationId xmlns:a16="http://schemas.microsoft.com/office/drawing/2014/main" id="{1417C59D-573D-74D6-52CE-52FD8E8D926B}"/>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307150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777E5D-A942-59CA-030A-C56B4C6EC6D9}"/>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139A7C2-AB4A-FD07-24E3-6E23B00AD7CF}"/>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3/9</a:t>
            </a:r>
            <a:endParaRPr kumimoji="1" lang="en-GB" altLang="ja-JP"/>
          </a:p>
        </p:txBody>
      </p:sp>
      <p:grpSp>
        <p:nvGrpSpPr>
          <p:cNvPr id="5" name="グループ化 4">
            <a:extLst>
              <a:ext uri="{FF2B5EF4-FFF2-40B4-BE49-F238E27FC236}">
                <a16:creationId xmlns:a16="http://schemas.microsoft.com/office/drawing/2014/main" id="{735608F6-765B-9C65-1AE5-8B3AA08EC59A}"/>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BA5795BB-F553-9C7E-C617-ECC637BDDF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24144BFF-960C-5A32-A5F0-600A5D6325AF}"/>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DDAD646C-1DC4-94A7-DFB9-D87B2C715FCD}"/>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FFB0262-0D14-5115-80B1-B244A10E377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6B1482B0-27EA-FCB0-6594-2D46CB944C0D}"/>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52E861C-67A1-4433-FF68-A93086358BE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1924D7E-06EB-E374-6576-25E703A8FF4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6411744C-FCB0-7A64-C2BA-359A9F64D84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9A84DA-5187-F5E3-BF1B-999FFB675D8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54B4035-4E28-78E4-E48E-9136E950E99C}"/>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66566EA9-F8A5-7E31-512E-4D27A13FC8C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9D0C5107-4BD0-4F74-30E3-E7090C0AC0DE}"/>
                </a:ext>
              </a:extLst>
            </p:cNvPr>
            <p:cNvSpPr/>
            <p:nvPr/>
          </p:nvSpPr>
          <p:spPr>
            <a:xfrm>
              <a:off x="4325588"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D07D927-29CC-D37A-FCC9-593E3C4EDE02}"/>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DC8CEE89-CFCD-4426-868E-EEE5FC72598B}"/>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89386D-92A7-A82D-762C-5F08EDEF802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539F8DC-B537-6115-5546-8DD984D478E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911560E7-9373-C908-45C1-EEEC6776E5D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3663A0D6-3541-9DBA-C040-DD9468AD805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3BFCE258-8B2B-49A7-AECE-5C62F8B37E0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4" name="正方形/長方形 33">
            <a:extLst>
              <a:ext uri="{FF2B5EF4-FFF2-40B4-BE49-F238E27FC236}">
                <a16:creationId xmlns:a16="http://schemas.microsoft.com/office/drawing/2014/main" id="{014122EA-E8A4-BC94-8D31-CE96C2BE1C0B}"/>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における</a:t>
            </a:r>
            <a:r>
              <a:rPr kumimoji="1" lang="zh-TW" altLang="en-US" sz="1200" b="1">
                <a:solidFill>
                  <a:schemeClr val="tx2"/>
                </a:solidFill>
                <a:latin typeface="Meiryo UI" panose="020B0604030504040204" pitchFamily="50" charset="-128"/>
                <a:ea typeface="Meiryo UI" panose="020B0604030504040204" pitchFamily="50" charset="-128"/>
              </a:rPr>
              <a:t>申請者（幹事法人）</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73" name="表 72">
            <a:extLst>
              <a:ext uri="{FF2B5EF4-FFF2-40B4-BE49-F238E27FC236}">
                <a16:creationId xmlns:a16="http://schemas.microsoft.com/office/drawing/2014/main" id="{386DBF20-9375-78FB-9A3A-2076C597700D}"/>
              </a:ext>
            </a:extLst>
          </p:cNvPr>
          <p:cNvGraphicFramePr>
            <a:graphicFrameLocks noGrp="1"/>
          </p:cNvGraphicFramePr>
          <p:nvPr>
            <p:extLst>
              <p:ext uri="{D42A27DB-BD31-4B8C-83A1-F6EECF244321}">
                <p14:modId xmlns:p14="http://schemas.microsoft.com/office/powerpoint/2010/main" val="2097348454"/>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76" name="正方形/長方形 75">
            <a:extLst>
              <a:ext uri="{FF2B5EF4-FFF2-40B4-BE49-F238E27FC236}">
                <a16:creationId xmlns:a16="http://schemas.microsoft.com/office/drawing/2014/main" id="{F09AC720-6CB1-65C6-0001-89E417B1584B}"/>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B</a:t>
            </a:r>
            <a:r>
              <a:rPr lang="ja-JP" altLang="en-US" sz="1200" i="0" u="none" strike="noStrike">
                <a:solidFill>
                  <a:schemeClr val="tx1"/>
                </a:solidFill>
                <a:effectLst/>
                <a:latin typeface="Meiryo UI" panose="020B0604030504040204" pitchFamily="50" charset="-128"/>
                <a:ea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p>
        </p:txBody>
      </p:sp>
      <p:sp>
        <p:nvSpPr>
          <p:cNvPr id="77" name="正方形/長方形 76">
            <a:extLst>
              <a:ext uri="{FF2B5EF4-FFF2-40B4-BE49-F238E27FC236}">
                <a16:creationId xmlns:a16="http://schemas.microsoft.com/office/drawing/2014/main" id="{B65C1FA8-773E-E484-1FB1-30539ABD6C29}"/>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9139ADD5-E41A-DAB8-FAD4-3B5B360951C6}"/>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80" name="コネクタ: カギ線 79">
            <a:extLst>
              <a:ext uri="{FF2B5EF4-FFF2-40B4-BE49-F238E27FC236}">
                <a16:creationId xmlns:a16="http://schemas.microsoft.com/office/drawing/2014/main" id="{95C76887-4493-EA73-5743-46A871F7B415}"/>
              </a:ext>
            </a:extLst>
          </p:cNvPr>
          <p:cNvCxnSpPr>
            <a:cxnSpLocks/>
            <a:stCxn id="76" idx="3"/>
            <a:endCxn id="78"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6AFE824D-EDC2-22ED-9D44-5E035711904D}"/>
              </a:ext>
            </a:extLst>
          </p:cNvPr>
          <p:cNvCxnSpPr>
            <a:cxnSpLocks/>
            <a:stCxn id="76" idx="3"/>
            <a:endCxn id="77"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2" name="正方形/長方形 81">
            <a:extLst>
              <a:ext uri="{FF2B5EF4-FFF2-40B4-BE49-F238E27FC236}">
                <a16:creationId xmlns:a16="http://schemas.microsoft.com/office/drawing/2014/main" id="{13454914-5892-454A-52D2-357FC4021C2F}"/>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1F9FCA4D-6FBF-5517-022C-589690378710}"/>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CD3F876A-CE10-BF37-3BC9-64F96E01B484}"/>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85" name="直線矢印コネクタ 84">
            <a:extLst>
              <a:ext uri="{FF2B5EF4-FFF2-40B4-BE49-F238E27FC236}">
                <a16:creationId xmlns:a16="http://schemas.microsoft.com/office/drawing/2014/main" id="{30EFCAA0-109F-0B8F-DD88-B719291835B5}"/>
              </a:ext>
            </a:extLst>
          </p:cNvPr>
          <p:cNvCxnSpPr>
            <a:cxnSpLocks/>
            <a:stCxn id="83" idx="3"/>
            <a:endCxn id="76"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6" name="正方形/長方形 85">
            <a:extLst>
              <a:ext uri="{FF2B5EF4-FFF2-40B4-BE49-F238E27FC236}">
                <a16:creationId xmlns:a16="http://schemas.microsoft.com/office/drawing/2014/main" id="{7A7DE532-F4D7-D65F-8C5A-C911C9CE86BC}"/>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4D25263D-CB81-D45C-A825-1E7CC76E1955}"/>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1C72FC1-786D-BF41-5683-06FF8288336E}"/>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a:extLst>
              <a:ext uri="{FF2B5EF4-FFF2-40B4-BE49-F238E27FC236}">
                <a16:creationId xmlns:a16="http://schemas.microsoft.com/office/drawing/2014/main" id="{8F02C918-AED9-99D5-9F55-FA16089C68F7}"/>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90" name="直線矢印コネクタ 89">
            <a:extLst>
              <a:ext uri="{FF2B5EF4-FFF2-40B4-BE49-F238E27FC236}">
                <a16:creationId xmlns:a16="http://schemas.microsoft.com/office/drawing/2014/main" id="{A1DF9136-641E-0D2C-9F0D-7754DB5C8A7A}"/>
              </a:ext>
            </a:extLst>
          </p:cNvPr>
          <p:cNvCxnSpPr>
            <a:cxnSpLocks/>
            <a:stCxn id="76" idx="2"/>
            <a:endCxn id="8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92" name="吹き出し: 四角形 91">
            <a:extLst>
              <a:ext uri="{FF2B5EF4-FFF2-40B4-BE49-F238E27FC236}">
                <a16:creationId xmlns:a16="http://schemas.microsoft.com/office/drawing/2014/main" id="{337B3AFE-9CDF-6DA6-9167-4D9310D2068F}"/>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本事業の目的に沿った事業実施のための</a:t>
            </a:r>
            <a:r>
              <a:rPr kumimoji="1" lang="ja-JP" altLang="en-US" sz="1000" b="1">
                <a:solidFill>
                  <a:srgbClr val="FF0000"/>
                </a:solidFill>
              </a:rPr>
              <a:t>社内体制</a:t>
            </a:r>
            <a:r>
              <a:rPr kumimoji="1" lang="ja-JP" altLang="en-US" sz="1000">
                <a:solidFill>
                  <a:schemeClr val="tx2"/>
                </a:solidFill>
              </a:rPr>
              <a:t>をご記載ください</a:t>
            </a:r>
            <a:endParaRPr kumimoji="1" lang="en-US" altLang="ja-JP" sz="1000">
              <a:solidFill>
                <a:schemeClr val="tx2"/>
              </a:solidFill>
            </a:endParaRPr>
          </a:p>
        </p:txBody>
      </p:sp>
      <p:sp>
        <p:nvSpPr>
          <p:cNvPr id="95" name="吹き出し: 四角形 94">
            <a:extLst>
              <a:ext uri="{FF2B5EF4-FFF2-40B4-BE49-F238E27FC236}">
                <a16:creationId xmlns:a16="http://schemas.microsoft.com/office/drawing/2014/main" id="{5E8EE0CE-CE0E-9D70-35C5-84DC2FB91592}"/>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28" name="吹き出し: 四角形 27">
            <a:extLst>
              <a:ext uri="{FF2B5EF4-FFF2-40B4-BE49-F238E27FC236}">
                <a16:creationId xmlns:a16="http://schemas.microsoft.com/office/drawing/2014/main" id="{554DC867-B5DF-5BA2-356E-B98D39B741BF}"/>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29" name="吹き出し: 四角形 28">
            <a:extLst>
              <a:ext uri="{FF2B5EF4-FFF2-40B4-BE49-F238E27FC236}">
                <a16:creationId xmlns:a16="http://schemas.microsoft.com/office/drawing/2014/main" id="{FE8D5EEF-4B8A-F5F4-2835-33233594EFED}"/>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30" name="吹き出し: 四角形 29">
            <a:extLst>
              <a:ext uri="{FF2B5EF4-FFF2-40B4-BE49-F238E27FC236}">
                <a16:creationId xmlns:a16="http://schemas.microsoft.com/office/drawing/2014/main" id="{17F597BF-1C07-CCC3-76D1-08988C07CBF4}"/>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a:t>
            </a:r>
            <a:r>
              <a:rPr kumimoji="1" lang="ja-JP" altLang="en-US" sz="1000" b="1" u="sng">
                <a:solidFill>
                  <a:schemeClr val="tx2"/>
                </a:solidFill>
              </a:rPr>
              <a:t>必ず記載ください</a:t>
            </a:r>
          </a:p>
        </p:txBody>
      </p:sp>
      <p:sp>
        <p:nvSpPr>
          <p:cNvPr id="31" name="吹き出し: 四角形 30">
            <a:extLst>
              <a:ext uri="{FF2B5EF4-FFF2-40B4-BE49-F238E27FC236}">
                <a16:creationId xmlns:a16="http://schemas.microsoft.com/office/drawing/2014/main" id="{9F89A614-85EF-EA4E-68BB-45C972FC1251}"/>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sp>
        <p:nvSpPr>
          <p:cNvPr id="3" name="吹き出し: 四角形 2">
            <a:extLst>
              <a:ext uri="{FF2B5EF4-FFF2-40B4-BE49-F238E27FC236}">
                <a16:creationId xmlns:a16="http://schemas.microsoft.com/office/drawing/2014/main" id="{CC6C3197-E93D-8E2E-0FF3-614C062B0E49}"/>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408024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777E5D-A942-59CA-030A-C56B4C6EC6D9}"/>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139A7C2-AB4A-FD07-24E3-6E23B00AD7CF}"/>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4/9</a:t>
            </a:r>
            <a:endParaRPr kumimoji="1" lang="en-GB" altLang="ja-JP"/>
          </a:p>
        </p:txBody>
      </p:sp>
      <p:grpSp>
        <p:nvGrpSpPr>
          <p:cNvPr id="5" name="グループ化 4">
            <a:extLst>
              <a:ext uri="{FF2B5EF4-FFF2-40B4-BE49-F238E27FC236}">
                <a16:creationId xmlns:a16="http://schemas.microsoft.com/office/drawing/2014/main" id="{735608F6-765B-9C65-1AE5-8B3AA08EC59A}"/>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BA5795BB-F553-9C7E-C617-ECC637BDDF93}"/>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24144BFF-960C-5A32-A5F0-600A5D6325AF}"/>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DDAD646C-1DC4-94A7-DFB9-D87B2C715FCD}"/>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6FFB0262-0D14-5115-80B1-B244A10E377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6B1482B0-27EA-FCB0-6594-2D46CB944C0D}"/>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52E861C-67A1-4433-FF68-A93086358BE6}"/>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1924D7E-06EB-E374-6576-25E703A8FF4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6411744C-FCB0-7A64-C2BA-359A9F64D84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109A84DA-5187-F5E3-BF1B-999FFB675D8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54B4035-4E28-78E4-E48E-9136E950E99C}"/>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66566EA9-F8A5-7E31-512E-4D27A13FC8C1}"/>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9D0C5107-4BD0-4F74-30E3-E7090C0AC0DE}"/>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D07D927-29CC-D37A-FCC9-593E3C4EDE0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DC8CEE89-CFCD-4426-868E-EEE5FC72598B}"/>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89386D-92A7-A82D-762C-5F08EDEF802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539F8DC-B537-6115-5546-8DD984D478E7}"/>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911560E7-9373-C908-45C1-EEEC6776E5D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3663A0D6-3541-9DBA-C040-DD9468AD805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3BFCE258-8B2B-49A7-AECE-5C62F8B37E0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4" name="正方形/長方形 33">
            <a:extLst>
              <a:ext uri="{FF2B5EF4-FFF2-40B4-BE49-F238E27FC236}">
                <a16:creationId xmlns:a16="http://schemas.microsoft.com/office/drawing/2014/main" id="{014122EA-E8A4-BC94-8D31-CE96C2BE1C0B}"/>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FS</a:t>
            </a:r>
            <a:r>
              <a:rPr kumimoji="1" lang="ja-JP" altLang="en-US" sz="1200" b="1">
                <a:solidFill>
                  <a:schemeClr val="tx2"/>
                </a:solidFill>
                <a:latin typeface="Meiryo UI" panose="020B0604030504040204" pitchFamily="50" charset="-128"/>
                <a:ea typeface="Meiryo UI" panose="020B0604030504040204" pitchFamily="50" charset="-128"/>
              </a:rPr>
              <a:t>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graphicFrame>
        <p:nvGraphicFramePr>
          <p:cNvPr id="73" name="表 72">
            <a:extLst>
              <a:ext uri="{FF2B5EF4-FFF2-40B4-BE49-F238E27FC236}">
                <a16:creationId xmlns:a16="http://schemas.microsoft.com/office/drawing/2014/main" id="{386DBF20-9375-78FB-9A3A-2076C597700D}"/>
              </a:ext>
            </a:extLst>
          </p:cNvPr>
          <p:cNvGraphicFramePr>
            <a:graphicFrameLocks noGrp="1"/>
          </p:cNvGraphicFramePr>
          <p:nvPr>
            <p:extLst>
              <p:ext uri="{D42A27DB-BD31-4B8C-83A1-F6EECF244321}">
                <p14:modId xmlns:p14="http://schemas.microsoft.com/office/powerpoint/2010/main" val="3213450063"/>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76" name="正方形/長方形 75">
            <a:extLst>
              <a:ext uri="{FF2B5EF4-FFF2-40B4-BE49-F238E27FC236}">
                <a16:creationId xmlns:a16="http://schemas.microsoft.com/office/drawing/2014/main" id="{F09AC720-6CB1-65C6-0001-89E417B1584B}"/>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正方形/長方形 76">
            <a:extLst>
              <a:ext uri="{FF2B5EF4-FFF2-40B4-BE49-F238E27FC236}">
                <a16:creationId xmlns:a16="http://schemas.microsoft.com/office/drawing/2014/main" id="{B65C1FA8-773E-E484-1FB1-30539ABD6C29}"/>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9139ADD5-E41A-DAB8-FAD4-3B5B360951C6}"/>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80" name="コネクタ: カギ線 79">
            <a:extLst>
              <a:ext uri="{FF2B5EF4-FFF2-40B4-BE49-F238E27FC236}">
                <a16:creationId xmlns:a16="http://schemas.microsoft.com/office/drawing/2014/main" id="{95C76887-4493-EA73-5743-46A871F7B415}"/>
              </a:ext>
            </a:extLst>
          </p:cNvPr>
          <p:cNvCxnSpPr>
            <a:cxnSpLocks/>
            <a:stCxn id="76" idx="3"/>
            <a:endCxn id="78"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6AFE824D-EDC2-22ED-9D44-5E035711904D}"/>
              </a:ext>
            </a:extLst>
          </p:cNvPr>
          <p:cNvCxnSpPr>
            <a:cxnSpLocks/>
            <a:stCxn id="76" idx="3"/>
            <a:endCxn id="77"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4" name="正方形/長方形 83">
            <a:extLst>
              <a:ext uri="{FF2B5EF4-FFF2-40B4-BE49-F238E27FC236}">
                <a16:creationId xmlns:a16="http://schemas.microsoft.com/office/drawing/2014/main" id="{CD3F876A-CE10-BF37-3BC9-64F96E01B484}"/>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85" name="直線矢印コネクタ 84">
            <a:extLst>
              <a:ext uri="{FF2B5EF4-FFF2-40B4-BE49-F238E27FC236}">
                <a16:creationId xmlns:a16="http://schemas.microsoft.com/office/drawing/2014/main" id="{30EFCAA0-109F-0B8F-DD88-B719291835B5}"/>
              </a:ext>
            </a:extLst>
          </p:cNvPr>
          <p:cNvCxnSpPr>
            <a:cxnSpLocks/>
            <a:endCxn id="76"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86" name="正方形/長方形 85">
            <a:extLst>
              <a:ext uri="{FF2B5EF4-FFF2-40B4-BE49-F238E27FC236}">
                <a16:creationId xmlns:a16="http://schemas.microsoft.com/office/drawing/2014/main" id="{7A7DE532-F4D7-D65F-8C5A-C911C9CE86BC}"/>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4D25263D-CB81-D45C-A825-1E7CC76E1955}"/>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1C72FC1-786D-BF41-5683-06FF8288336E}"/>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a:extLst>
              <a:ext uri="{FF2B5EF4-FFF2-40B4-BE49-F238E27FC236}">
                <a16:creationId xmlns:a16="http://schemas.microsoft.com/office/drawing/2014/main" id="{8F02C918-AED9-99D5-9F55-FA16089C68F7}"/>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90" name="直線矢印コネクタ 89">
            <a:extLst>
              <a:ext uri="{FF2B5EF4-FFF2-40B4-BE49-F238E27FC236}">
                <a16:creationId xmlns:a16="http://schemas.microsoft.com/office/drawing/2014/main" id="{A1DF9136-641E-0D2C-9F0D-7754DB5C8A7A}"/>
              </a:ext>
            </a:extLst>
          </p:cNvPr>
          <p:cNvCxnSpPr>
            <a:cxnSpLocks/>
            <a:stCxn id="76" idx="2"/>
            <a:endCxn id="8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92" name="吹き出し: 四角形 91">
            <a:extLst>
              <a:ext uri="{FF2B5EF4-FFF2-40B4-BE49-F238E27FC236}">
                <a16:creationId xmlns:a16="http://schemas.microsoft.com/office/drawing/2014/main" id="{337B3AFE-9CDF-6DA6-9167-4D9310D2068F}"/>
              </a:ext>
            </a:extLst>
          </p:cNvPr>
          <p:cNvSpPr/>
          <p:nvPr/>
        </p:nvSpPr>
        <p:spPr>
          <a:xfrm>
            <a:off x="4380868" y="13398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本事業の目的に沿った事業実施のための</a:t>
            </a:r>
            <a:r>
              <a:rPr kumimoji="1" lang="ja-JP" altLang="en-US" sz="1000" b="1">
                <a:solidFill>
                  <a:srgbClr val="FF0000"/>
                </a:solidFill>
              </a:rPr>
              <a:t>社内体制</a:t>
            </a:r>
            <a:r>
              <a:rPr kumimoji="1" lang="ja-JP" altLang="en-US" sz="1000">
                <a:solidFill>
                  <a:schemeClr val="tx2"/>
                </a:solidFill>
              </a:rPr>
              <a:t>をご記載ください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1"/>
                </a:solidFill>
              </a:rPr>
              <a:t>共同申請が複数いる場合は、本スライドを複製してください。</a:t>
            </a:r>
            <a:r>
              <a:rPr kumimoji="1" lang="ja-JP" altLang="en-US" sz="1000">
                <a:solidFill>
                  <a:schemeClr val="tx2"/>
                </a:solidFill>
              </a:rPr>
              <a:t>非該当の場合は本スライドを削除ください</a:t>
            </a:r>
          </a:p>
        </p:txBody>
      </p:sp>
      <p:sp>
        <p:nvSpPr>
          <p:cNvPr id="95" name="吹き出し: 四角形 94">
            <a:extLst>
              <a:ext uri="{FF2B5EF4-FFF2-40B4-BE49-F238E27FC236}">
                <a16:creationId xmlns:a16="http://schemas.microsoft.com/office/drawing/2014/main" id="{5E8EE0CE-CE0E-9D70-35C5-84DC2FB91592}"/>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28" name="吹き出し: 四角形 27">
            <a:extLst>
              <a:ext uri="{FF2B5EF4-FFF2-40B4-BE49-F238E27FC236}">
                <a16:creationId xmlns:a16="http://schemas.microsoft.com/office/drawing/2014/main" id="{554DC867-B5DF-5BA2-356E-B98D39B741BF}"/>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29" name="吹き出し: 四角形 28">
            <a:extLst>
              <a:ext uri="{FF2B5EF4-FFF2-40B4-BE49-F238E27FC236}">
                <a16:creationId xmlns:a16="http://schemas.microsoft.com/office/drawing/2014/main" id="{FE8D5EEF-4B8A-F5F4-2835-33233594EFED}"/>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30" name="吹き出し: 四角形 29">
            <a:extLst>
              <a:ext uri="{FF2B5EF4-FFF2-40B4-BE49-F238E27FC236}">
                <a16:creationId xmlns:a16="http://schemas.microsoft.com/office/drawing/2014/main" id="{17F597BF-1C07-CCC3-76D1-08988C07CBF4}"/>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a:t>
            </a:r>
            <a:r>
              <a:rPr kumimoji="1" lang="ja-JP" altLang="en-US" sz="1000" b="1" u="sng">
                <a:solidFill>
                  <a:schemeClr val="tx2"/>
                </a:solidFill>
              </a:rPr>
              <a:t>必ず記載ください</a:t>
            </a:r>
          </a:p>
        </p:txBody>
      </p:sp>
      <p:sp>
        <p:nvSpPr>
          <p:cNvPr id="31" name="吹き出し: 四角形 30">
            <a:extLst>
              <a:ext uri="{FF2B5EF4-FFF2-40B4-BE49-F238E27FC236}">
                <a16:creationId xmlns:a16="http://schemas.microsoft.com/office/drawing/2014/main" id="{9F89A614-85EF-EA4E-68BB-45C972FC1251}"/>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sp>
        <p:nvSpPr>
          <p:cNvPr id="43" name="正方形/長方形 42">
            <a:extLst>
              <a:ext uri="{FF2B5EF4-FFF2-40B4-BE49-F238E27FC236}">
                <a16:creationId xmlns:a16="http://schemas.microsoft.com/office/drawing/2014/main" id="{B6769264-6A51-D298-AA3C-76328F894232}"/>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B2D6F50E-2DDD-52F5-70BB-7141AF43A970}"/>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C58E449C-6C10-EEAF-FBB3-2C0577D081FF}"/>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2067333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70B1-DB8C-C1ED-144B-2CAE53BCB50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F86D649-CDAE-9743-3FD9-04D3B11AB0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5EC00AB7-405C-D89B-739B-E68DD33A7A5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5/9</a:t>
            </a:r>
            <a:endParaRPr kumimoji="1" lang="en-GB" altLang="ja-JP"/>
          </a:p>
        </p:txBody>
      </p:sp>
      <p:sp>
        <p:nvSpPr>
          <p:cNvPr id="5" name="正方形/長方形 4">
            <a:extLst>
              <a:ext uri="{FF2B5EF4-FFF2-40B4-BE49-F238E27FC236}">
                <a16:creationId xmlns:a16="http://schemas.microsoft.com/office/drawing/2014/main" id="{FD1D955B-EA7A-EC36-3CA1-1E66499E0F25}"/>
              </a:ext>
            </a:extLst>
          </p:cNvPr>
          <p:cNvSpPr/>
          <p:nvPr/>
        </p:nvSpPr>
        <p:spPr>
          <a:xfrm>
            <a:off x="510777"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実証実施体制図</a:t>
            </a:r>
          </a:p>
        </p:txBody>
      </p:sp>
      <p:sp>
        <p:nvSpPr>
          <p:cNvPr id="27" name="正方形/長方形 26">
            <a:extLst>
              <a:ext uri="{FF2B5EF4-FFF2-40B4-BE49-F238E27FC236}">
                <a16:creationId xmlns:a16="http://schemas.microsoft.com/office/drawing/2014/main" id="{398AAA71-9A05-96A3-2BC2-5A7ED29E9416}"/>
              </a:ext>
            </a:extLst>
          </p:cNvPr>
          <p:cNvSpPr/>
          <p:nvPr/>
        </p:nvSpPr>
        <p:spPr>
          <a:xfrm>
            <a:off x="719964" y="2715711"/>
            <a:ext cx="1818106" cy="57858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7718900-E899-4308-DAE3-8AD6FA39EB44}"/>
              </a:ext>
            </a:extLst>
          </p:cNvPr>
          <p:cNvSpPr/>
          <p:nvPr/>
        </p:nvSpPr>
        <p:spPr>
          <a:xfrm>
            <a:off x="719964" y="5107889"/>
            <a:ext cx="1803253"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B442BA57-6A72-DB79-2A87-3C8FBE6C277C}"/>
              </a:ext>
            </a:extLst>
          </p:cNvPr>
          <p:cNvSpPr/>
          <p:nvPr/>
        </p:nvSpPr>
        <p:spPr>
          <a:xfrm>
            <a:off x="2932097"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grpSp>
        <p:nvGrpSpPr>
          <p:cNvPr id="80" name="グループ化 79">
            <a:extLst>
              <a:ext uri="{FF2B5EF4-FFF2-40B4-BE49-F238E27FC236}">
                <a16:creationId xmlns:a16="http://schemas.microsoft.com/office/drawing/2014/main" id="{AB92C8F4-DDCA-0C0D-2426-5ECBD62E2B59}"/>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16D124AC-6DB0-EFE9-156A-339CAE4937D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A519BC21-428D-56B7-DC6C-9BF24ED95D2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4" name="正方形/長方形 83">
              <a:extLst>
                <a:ext uri="{FF2B5EF4-FFF2-40B4-BE49-F238E27FC236}">
                  <a16:creationId xmlns:a16="http://schemas.microsoft.com/office/drawing/2014/main" id="{79E4FEFA-94D6-C331-2562-B6B8DD3D641E}"/>
                </a:ext>
              </a:extLst>
            </p:cNvPr>
            <p:cNvSpPr/>
            <p:nvPr/>
          </p:nvSpPr>
          <p:spPr>
            <a:xfrm>
              <a:off x="148141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7194C0C-6E73-20AC-808A-0F9B7EA6DE53}"/>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28F41F3-0CCB-E829-D988-3C7D7CBF7F67}"/>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24A37E78-34CE-3C5B-BFB4-C5E2B91C1337}"/>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DD92C676-E690-ED72-119A-6340AF6831A6}"/>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CB9E252A-64E9-188E-6483-615790940B04}"/>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153AC313-BF31-9985-E9A2-FFF8CFC3DE30}"/>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8B705831-3861-67B4-9436-EBEFC388B985}"/>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A48A098-A44C-BCBC-7993-AC89FB0FBFC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116F0B-CF19-27B9-3EEC-53FA9E582E3A}"/>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248FE437-0C6F-3872-28DA-7242912672F0}"/>
                </a:ext>
              </a:extLst>
            </p:cNvPr>
            <p:cNvSpPr/>
            <p:nvPr/>
          </p:nvSpPr>
          <p:spPr>
            <a:xfrm>
              <a:off x="4641607"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7F0697B7-3AB9-0315-6178-5D94F4DD1F4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55CDEDDF-A4EA-9062-F43C-358215D8E313}"/>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D5DEBEEE-177B-607B-230A-5B91501E9A6A}"/>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08BDC6A4-FF29-DACF-8452-D254D7A689A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A6CFDA6-2354-FEA0-7429-68B752F0B1AE}"/>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5F737DA7-7DDE-E8B0-623E-43F6C8280F9F}"/>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9" name="吹き出し: 四角形 18">
            <a:extLst>
              <a:ext uri="{FF2B5EF4-FFF2-40B4-BE49-F238E27FC236}">
                <a16:creationId xmlns:a16="http://schemas.microsoft.com/office/drawing/2014/main" id="{5A38E452-6D12-9FEA-B337-734FA1AA9DE8}"/>
              </a:ext>
            </a:extLst>
          </p:cNvPr>
          <p:cNvSpPr/>
          <p:nvPr/>
        </p:nvSpPr>
        <p:spPr>
          <a:xfrm>
            <a:off x="5421245" y="5148745"/>
            <a:ext cx="4022725" cy="881729"/>
          </a:xfrm>
          <a:prstGeom prst="wedgeRectCallout">
            <a:avLst>
              <a:gd name="adj1" fmla="val -40671"/>
              <a:gd name="adj2" fmla="val -710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請負または委託契約については、再々委託先まで記載ください（ただし、税込み</a:t>
            </a:r>
            <a:r>
              <a:rPr kumimoji="1" lang="en-US" altLang="ja-JP" sz="1000">
                <a:solidFill>
                  <a:schemeClr val="tx2"/>
                </a:solidFill>
              </a:rPr>
              <a:t>100</a:t>
            </a:r>
            <a:r>
              <a:rPr kumimoji="1" lang="ja-JP" altLang="en-US" sz="1000">
                <a:solidFill>
                  <a:schemeClr val="tx2"/>
                </a:solidFill>
              </a:rPr>
              <a:t>万円以上の取引を行う予定の事業者に限る）</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グループ企業</a:t>
            </a:r>
            <a:r>
              <a:rPr kumimoji="1" lang="en-US" altLang="ja-JP" sz="1000">
                <a:solidFill>
                  <a:schemeClr val="tx2"/>
                </a:solidFill>
              </a:rPr>
              <a:t>(</a:t>
            </a:r>
            <a:r>
              <a:rPr kumimoji="1" lang="ja-JP" altLang="en-US" sz="1000">
                <a:solidFill>
                  <a:schemeClr val="tx2"/>
                </a:solidFill>
              </a:rPr>
              <a:t>補助事業事務処理マニュアル３４ページに記載のグループ企業をいう。</a:t>
            </a:r>
            <a:r>
              <a:rPr kumimoji="1" lang="en-US" altLang="ja-JP" sz="1000">
                <a:solidFill>
                  <a:schemeClr val="tx2"/>
                </a:solidFill>
              </a:rPr>
              <a:t>)</a:t>
            </a:r>
            <a:r>
              <a:rPr kumimoji="1" lang="ja-JP" altLang="en-US" sz="1000">
                <a:solidFill>
                  <a:schemeClr val="tx2"/>
                </a:solidFill>
              </a:rPr>
              <a:t>との取引であることのみを選定理由とする委託、外注（再委託及びそれ以下の委託を含む）は認められません</a:t>
            </a:r>
          </a:p>
        </p:txBody>
      </p:sp>
      <p:cxnSp>
        <p:nvCxnSpPr>
          <p:cNvPr id="21" name="直線コネクタ 20">
            <a:extLst>
              <a:ext uri="{FF2B5EF4-FFF2-40B4-BE49-F238E27FC236}">
                <a16:creationId xmlns:a16="http://schemas.microsoft.com/office/drawing/2014/main" id="{6DD5E0DD-F482-DC71-5069-B95317C7285C}"/>
              </a:ext>
            </a:extLst>
          </p:cNvPr>
          <p:cNvCxnSpPr>
            <a:cxnSpLocks/>
            <a:stCxn id="38" idx="1"/>
            <a:endCxn id="27" idx="3"/>
          </p:cNvCxnSpPr>
          <p:nvPr/>
        </p:nvCxnSpPr>
        <p:spPr>
          <a:xfrm flipH="1">
            <a:off x="2538070" y="3005001"/>
            <a:ext cx="394027"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410412D-10CD-C339-7601-171EA02545D5}"/>
              </a:ext>
            </a:extLst>
          </p:cNvPr>
          <p:cNvSpPr/>
          <p:nvPr/>
        </p:nvSpPr>
        <p:spPr>
          <a:xfrm>
            <a:off x="2932097" y="4241738"/>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1A53C186-5D46-33AE-697E-A5CA544C6366}"/>
              </a:ext>
            </a:extLst>
          </p:cNvPr>
          <p:cNvCxnSpPr>
            <a:cxnSpLocks/>
            <a:stCxn id="27" idx="3"/>
            <a:endCxn id="29" idx="1"/>
          </p:cNvCxnSpPr>
          <p:nvPr/>
        </p:nvCxnSpPr>
        <p:spPr>
          <a:xfrm>
            <a:off x="2538070" y="3005001"/>
            <a:ext cx="394027" cy="1526027"/>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3DCB66F2-0501-16A8-DB9C-07DA5C0471A2}"/>
              </a:ext>
            </a:extLst>
          </p:cNvPr>
          <p:cNvSpPr txBox="1"/>
          <p:nvPr/>
        </p:nvSpPr>
        <p:spPr>
          <a:xfrm>
            <a:off x="497711" y="4855579"/>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err="1">
              <a:solidFill>
                <a:srgbClr val="575757"/>
              </a:solidFill>
            </a:endParaRPr>
          </a:p>
        </p:txBody>
      </p:sp>
      <p:sp>
        <p:nvSpPr>
          <p:cNvPr id="56" name="テキスト プレースホルダー 2">
            <a:extLst>
              <a:ext uri="{FF2B5EF4-FFF2-40B4-BE49-F238E27FC236}">
                <a16:creationId xmlns:a16="http://schemas.microsoft.com/office/drawing/2014/main" id="{27B3444D-E217-2661-3A56-A9575B68A148}"/>
              </a:ext>
            </a:extLst>
          </p:cNvPr>
          <p:cNvSpPr txBox="1">
            <a:spLocks/>
          </p:cNvSpPr>
          <p:nvPr/>
        </p:nvSpPr>
        <p:spPr>
          <a:xfrm>
            <a:off x="520474"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25A88F19-1CD9-BE43-3DD1-CB18CBA04E56}"/>
              </a:ext>
            </a:extLst>
          </p:cNvPr>
          <p:cNvSpPr txBox="1">
            <a:spLocks/>
          </p:cNvSpPr>
          <p:nvPr/>
        </p:nvSpPr>
        <p:spPr>
          <a:xfrm>
            <a:off x="2763158"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3B9B0E45-EB6F-B65F-05F6-81E37C7F7C2D}"/>
              </a:ext>
            </a:extLst>
          </p:cNvPr>
          <p:cNvSpPr txBox="1">
            <a:spLocks/>
          </p:cNvSpPr>
          <p:nvPr/>
        </p:nvSpPr>
        <p:spPr>
          <a:xfrm>
            <a:off x="5005842"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87E9234E-FA13-7328-0B8F-F0AC9404F91C}"/>
              </a:ext>
            </a:extLst>
          </p:cNvPr>
          <p:cNvSpPr txBox="1">
            <a:spLocks/>
          </p:cNvSpPr>
          <p:nvPr/>
        </p:nvSpPr>
        <p:spPr>
          <a:xfrm>
            <a:off x="7248525" y="2311910"/>
            <a:ext cx="2137001"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72" name="正方形/長方形 71">
            <a:extLst>
              <a:ext uri="{FF2B5EF4-FFF2-40B4-BE49-F238E27FC236}">
                <a16:creationId xmlns:a16="http://schemas.microsoft.com/office/drawing/2014/main" id="{FD3F1DE0-8726-938A-BC8E-99401703BCF0}"/>
              </a:ext>
            </a:extLst>
          </p:cNvPr>
          <p:cNvSpPr/>
          <p:nvPr/>
        </p:nvSpPr>
        <p:spPr>
          <a:xfrm>
            <a:off x="5215003"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190EC7EE-7E06-A790-A97F-530E06586488}"/>
              </a:ext>
            </a:extLst>
          </p:cNvPr>
          <p:cNvSpPr/>
          <p:nvPr/>
        </p:nvSpPr>
        <p:spPr>
          <a:xfrm>
            <a:off x="5215003" y="3541210"/>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F4D1C2E9-F6CC-5575-4B97-F38588D43797}"/>
              </a:ext>
            </a:extLst>
          </p:cNvPr>
          <p:cNvSpPr/>
          <p:nvPr/>
        </p:nvSpPr>
        <p:spPr>
          <a:xfrm>
            <a:off x="7497909" y="2715711"/>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6B239D06-B826-3DEB-2349-4613545423FA}"/>
              </a:ext>
            </a:extLst>
          </p:cNvPr>
          <p:cNvCxnSpPr>
            <a:cxnSpLocks/>
            <a:stCxn id="72" idx="1"/>
            <a:endCxn id="38" idx="3"/>
          </p:cNvCxnSpPr>
          <p:nvPr/>
        </p:nvCxnSpPr>
        <p:spPr>
          <a:xfrm flipH="1">
            <a:off x="4750203"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BE75DCA4-5769-CE23-D302-50FE21FE7A48}"/>
              </a:ext>
            </a:extLst>
          </p:cNvPr>
          <p:cNvCxnSpPr>
            <a:cxnSpLocks/>
            <a:stCxn id="76" idx="1"/>
            <a:endCxn id="72" idx="3"/>
          </p:cNvCxnSpPr>
          <p:nvPr/>
        </p:nvCxnSpPr>
        <p:spPr>
          <a:xfrm flipH="1">
            <a:off x="7033109" y="3005001"/>
            <a:ext cx="46480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8D1D5145-8ABA-1DFF-3EC9-ADEA87204CCF}"/>
              </a:ext>
            </a:extLst>
          </p:cNvPr>
          <p:cNvCxnSpPr>
            <a:cxnSpLocks/>
            <a:stCxn id="38" idx="3"/>
            <a:endCxn id="75" idx="1"/>
          </p:cNvCxnSpPr>
          <p:nvPr/>
        </p:nvCxnSpPr>
        <p:spPr>
          <a:xfrm>
            <a:off x="4750203" y="3005001"/>
            <a:ext cx="464800" cy="825499"/>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A43B8AEB-EEBB-D6F1-D28A-A28348F24A17}"/>
              </a:ext>
            </a:extLst>
          </p:cNvPr>
          <p:cNvSpPr/>
          <p:nvPr/>
        </p:nvSpPr>
        <p:spPr>
          <a:xfrm>
            <a:off x="2932097" y="5107889"/>
            <a:ext cx="1818106" cy="57858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87A4D7DA-47F5-CF34-9725-87F20BE9A619}"/>
              </a:ext>
            </a:extLst>
          </p:cNvPr>
          <p:cNvCxnSpPr>
            <a:cxnSpLocks/>
            <a:stCxn id="118" idx="1"/>
            <a:endCxn id="33" idx="3"/>
          </p:cNvCxnSpPr>
          <p:nvPr/>
        </p:nvCxnSpPr>
        <p:spPr>
          <a:xfrm flipH="1">
            <a:off x="2523217" y="5397179"/>
            <a:ext cx="40888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 name="吹き出し: 四角形 6">
            <a:extLst>
              <a:ext uri="{FF2B5EF4-FFF2-40B4-BE49-F238E27FC236}">
                <a16:creationId xmlns:a16="http://schemas.microsoft.com/office/drawing/2014/main" id="{821FF75D-5265-BA48-0CEF-26983368336A}"/>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社と共同申請者の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社をはじめ、委託先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社、再々委託先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社の体制で実証を実施する</a:t>
            </a:r>
            <a:endParaRPr lang="en-US" altLang="ja-JP" sz="1000">
              <a:solidFill>
                <a:schemeClr val="tx2"/>
              </a:solidFill>
              <a:latin typeface="Meiryo UI"/>
              <a:ea typeface="Meiryo UI"/>
            </a:endParaRPr>
          </a:p>
        </p:txBody>
      </p:sp>
      <p:sp>
        <p:nvSpPr>
          <p:cNvPr id="3" name="吹き出し: 四角形 2">
            <a:extLst>
              <a:ext uri="{FF2B5EF4-FFF2-40B4-BE49-F238E27FC236}">
                <a16:creationId xmlns:a16="http://schemas.microsoft.com/office/drawing/2014/main" id="{AD2AAEE5-A97A-6076-0A31-3595D8BC3EB2}"/>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36880045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221C0-D6BF-557D-8A39-EE7DF96E7C8B}"/>
            </a:ext>
          </a:extLst>
        </p:cNvPr>
        <p:cNvGrpSpPr/>
        <p:nvPr/>
      </p:nvGrpSpPr>
      <p:grpSpPr>
        <a:xfrm>
          <a:off x="0" y="0"/>
          <a:ext cx="0" cy="0"/>
          <a:chOff x="0" y="0"/>
          <a:chExt cx="0" cy="0"/>
        </a:xfrm>
      </p:grpSpPr>
      <p:graphicFrame>
        <p:nvGraphicFramePr>
          <p:cNvPr id="19" name="Content Placeholder 20">
            <a:extLst>
              <a:ext uri="{FF2B5EF4-FFF2-40B4-BE49-F238E27FC236}">
                <a16:creationId xmlns:a16="http://schemas.microsoft.com/office/drawing/2014/main" id="{AEBDE04E-2306-FBD0-5570-3B07B13A358E}"/>
              </a:ext>
            </a:extLst>
          </p:cNvPr>
          <p:cNvGraphicFramePr>
            <a:graphicFrameLocks/>
          </p:cNvGraphicFramePr>
          <p:nvPr>
            <p:extLst>
              <p:ext uri="{D42A27DB-BD31-4B8C-83A1-F6EECF244321}">
                <p14:modId xmlns:p14="http://schemas.microsoft.com/office/powerpoint/2010/main" val="1390594360"/>
              </p:ext>
            </p:extLst>
          </p:nvPr>
        </p:nvGraphicFramePr>
        <p:xfrm>
          <a:off x="512291" y="1844040"/>
          <a:ext cx="8908554" cy="4723999"/>
        </p:xfrm>
        <a:graphic>
          <a:graphicData uri="http://schemas.openxmlformats.org/drawingml/2006/table">
            <a:tbl>
              <a:tblPr firstRow="1" bandRow="1"/>
              <a:tblGrid>
                <a:gridCol w="1166038">
                  <a:extLst>
                    <a:ext uri="{9D8B030D-6E8A-4147-A177-3AD203B41FA5}">
                      <a16:colId xmlns:a16="http://schemas.microsoft.com/office/drawing/2014/main" val="2929430388"/>
                    </a:ext>
                  </a:extLst>
                </a:gridCol>
                <a:gridCol w="914400">
                  <a:extLst>
                    <a:ext uri="{9D8B030D-6E8A-4147-A177-3AD203B41FA5}">
                      <a16:colId xmlns:a16="http://schemas.microsoft.com/office/drawing/2014/main" val="20000"/>
                    </a:ext>
                  </a:extLst>
                </a:gridCol>
                <a:gridCol w="1018572">
                  <a:extLst>
                    <a:ext uri="{9D8B030D-6E8A-4147-A177-3AD203B41FA5}">
                      <a16:colId xmlns:a16="http://schemas.microsoft.com/office/drawing/2014/main" val="2007320057"/>
                    </a:ext>
                  </a:extLst>
                </a:gridCol>
                <a:gridCol w="1828800">
                  <a:extLst>
                    <a:ext uri="{9D8B030D-6E8A-4147-A177-3AD203B41FA5}">
                      <a16:colId xmlns:a16="http://schemas.microsoft.com/office/drawing/2014/main" val="20001"/>
                    </a:ext>
                  </a:extLst>
                </a:gridCol>
                <a:gridCol w="2199190">
                  <a:extLst>
                    <a:ext uri="{9D8B030D-6E8A-4147-A177-3AD203B41FA5}">
                      <a16:colId xmlns:a16="http://schemas.microsoft.com/office/drawing/2014/main" val="3312083660"/>
                    </a:ext>
                  </a:extLst>
                </a:gridCol>
                <a:gridCol w="1781554">
                  <a:extLst>
                    <a:ext uri="{9D8B030D-6E8A-4147-A177-3AD203B41FA5}">
                      <a16:colId xmlns:a16="http://schemas.microsoft.com/office/drawing/2014/main" val="555952917"/>
                    </a:ext>
                  </a:extLst>
                </a:gridCol>
              </a:tblGrid>
              <a:tr h="355964">
                <a:tc>
                  <a:txBody>
                    <a:bodyPr/>
                    <a:lstStyle/>
                    <a:p>
                      <a:pPr algn="ctr"/>
                      <a:r>
                        <a:rPr lang="ja-JP" altLang="en-US" sz="1200" b="1" baseline="0">
                          <a:solidFill>
                            <a:schemeClr val="bg1"/>
                          </a:solidFill>
                          <a:latin typeface="+mn-ea"/>
                          <a:ea typeface="+mn-ea"/>
                        </a:rPr>
                        <a:t>事業者名</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幹事社との関係</a:t>
                      </a:r>
                      <a:endParaRPr lang="en-GB"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所在国</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200" b="1" baseline="0">
                          <a:solidFill>
                            <a:schemeClr val="bg1"/>
                          </a:solidFill>
                          <a:latin typeface="+mn-ea"/>
                          <a:ea typeface="+mn-ea"/>
                        </a:rPr>
                        <a:t>業務の範囲</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200" b="1" baseline="0">
                          <a:solidFill>
                            <a:schemeClr val="bg1"/>
                          </a:solidFill>
                          <a:latin typeface="+mn-ea"/>
                          <a:ea typeface="+mn-ea"/>
                        </a:rPr>
                        <a:t>事業者の専門性</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現地法人の有無・</a:t>
                      </a:r>
                      <a:endParaRPr lang="en-US" altLang="ja-JP" sz="120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200" b="1" baseline="0">
                          <a:solidFill>
                            <a:schemeClr val="bg1"/>
                          </a:solidFill>
                          <a:latin typeface="+mn-ea"/>
                          <a:ea typeface="+mn-ea"/>
                        </a:rPr>
                        <a:t>現地事情に精通した人材</a:t>
                      </a:r>
                      <a:endParaRPr lang="en-US" altLang="ja-JP" sz="1200" b="1" baseline="0">
                        <a:solidFill>
                          <a:schemeClr val="bg1"/>
                        </a:solidFill>
                        <a:latin typeface="+mn-ea"/>
                        <a:ea typeface="+mn-ea"/>
                      </a:endParaRPr>
                    </a:p>
                  </a:txBody>
                  <a:tcPr marL="72000" marR="72000" marT="34272" marB="3427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857939">
                <a:tc>
                  <a:txBody>
                    <a:bodyPr/>
                    <a:lstStyle/>
                    <a:p>
                      <a:pPr algn="ctr"/>
                      <a:r>
                        <a:rPr lang="en-US" altLang="ja-JP" sz="1050" b="0" baseline="0">
                          <a:solidFill>
                            <a:schemeClr val="tx2"/>
                          </a:solidFill>
                          <a:latin typeface="+mn-ea"/>
                          <a:ea typeface="+mn-ea"/>
                        </a:rPr>
                        <a:t>A</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fontAlgn="base">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プロジェクトの最終意思決定</a:t>
                      </a:r>
                      <a:endParaRPr kumimoji="1" lang="en-US" altLang="ja-JP" sz="1050" kern="1200" baseline="0">
                        <a:solidFill>
                          <a:schemeClr val="tx2"/>
                        </a:solidFill>
                        <a:latin typeface="+mn-ea"/>
                        <a:ea typeface="+mn-ea"/>
                        <a:cs typeface="+mn-cs"/>
                      </a:endParaRPr>
                    </a:p>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プロジェクトの実行責任者</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57939">
                <a:tc>
                  <a:txBody>
                    <a:bodyPr/>
                    <a:lstStyle/>
                    <a:p>
                      <a:pPr algn="ctr"/>
                      <a:r>
                        <a:rPr lang="en-US" altLang="ja-JP" sz="1050" b="0" baseline="0">
                          <a:solidFill>
                            <a:schemeClr val="tx2"/>
                          </a:solidFill>
                          <a:latin typeface="+mn-ea"/>
                          <a:ea typeface="+mn-ea"/>
                        </a:rPr>
                        <a:t>B</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57939">
                <a:tc>
                  <a:txBody>
                    <a:bodyPr/>
                    <a:lstStyle/>
                    <a:p>
                      <a:pPr algn="ctr"/>
                      <a:r>
                        <a:rPr lang="en-US" altLang="ja-JP" sz="1050" b="0" baseline="0">
                          <a:solidFill>
                            <a:schemeClr val="tx2"/>
                          </a:solidFill>
                          <a:latin typeface="+mn-ea"/>
                          <a:ea typeface="+mn-ea"/>
                        </a:rPr>
                        <a:t>C</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57939">
                <a:tc>
                  <a:txBody>
                    <a:bodyPr/>
                    <a:lstStyle/>
                    <a:p>
                      <a:pPr algn="ctr"/>
                      <a:r>
                        <a:rPr lang="en-US" altLang="ja-JP" sz="1050" b="0" baseline="0">
                          <a:solidFill>
                            <a:schemeClr val="tx2"/>
                          </a:solidFill>
                          <a:latin typeface="+mn-ea"/>
                          <a:ea typeface="+mn-ea"/>
                        </a:rPr>
                        <a:t>D</a:t>
                      </a:r>
                      <a:r>
                        <a:rPr lang="ja-JP" altLang="en-US" sz="1050" b="0" baseline="0">
                          <a:solidFill>
                            <a:schemeClr val="tx2"/>
                          </a:solidFill>
                          <a:latin typeface="+mn-ea"/>
                          <a:ea typeface="+mn-ea"/>
                        </a:rPr>
                        <a:t>社</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857939">
                <a:tc>
                  <a:txBody>
                    <a:bodyPr/>
                    <a:lstStyle/>
                    <a:p>
                      <a:pPr algn="ctr"/>
                      <a:r>
                        <a:rPr lang="en-GB" sz="1050" b="0" baseline="0">
                          <a:solidFill>
                            <a:schemeClr val="tx2"/>
                          </a:solidFill>
                          <a:latin typeface="+mn-ea"/>
                          <a:ea typeface="+mn-ea"/>
                        </a:rPr>
                        <a:t>E</a:t>
                      </a:r>
                      <a:r>
                        <a:rPr lang="ja-JP" altLang="en-US" sz="1050" b="0" baseline="0">
                          <a:solidFill>
                            <a:schemeClr val="tx2"/>
                          </a:solidFill>
                          <a:latin typeface="+mn-ea"/>
                          <a:ea typeface="+mn-ea"/>
                        </a:rPr>
                        <a:t>社</a:t>
                      </a: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72000" marR="72000" marT="34272" marB="34272"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8" name="テキスト プレースホルダー 1">
            <a:extLst>
              <a:ext uri="{FF2B5EF4-FFF2-40B4-BE49-F238E27FC236}">
                <a16:creationId xmlns:a16="http://schemas.microsoft.com/office/drawing/2014/main" id="{2D500D2F-6995-D17C-994B-E346B778249D}"/>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sp>
        <p:nvSpPr>
          <p:cNvPr id="9" name="テキスト プレースホルダー 3">
            <a:extLst>
              <a:ext uri="{FF2B5EF4-FFF2-40B4-BE49-F238E27FC236}">
                <a16:creationId xmlns:a16="http://schemas.microsoft.com/office/drawing/2014/main" id="{83D09C12-D8F6-F614-D522-94E9C8F54FD4}"/>
              </a:ext>
            </a:extLst>
          </p:cNvPr>
          <p:cNvSpPr>
            <a:spLocks noGrp="1"/>
          </p:cNvSpPr>
          <p:nvPr>
            <p:ph type="body" sz="quarter" idx="17"/>
          </p:nvPr>
        </p:nvSpPr>
        <p:spPr>
          <a:xfrm>
            <a:off x="512291" y="246744"/>
            <a:ext cx="8891587" cy="252061"/>
          </a:xfrm>
        </p:spPr>
        <p:txBody>
          <a:bodyPr/>
          <a:lstStyle/>
          <a:p>
            <a:r>
              <a:rPr kumimoji="1" lang="en-GB" altLang="ja-JP"/>
              <a:t>3-6. </a:t>
            </a:r>
            <a:r>
              <a:rPr kumimoji="1" lang="ja-JP" altLang="en-US"/>
              <a:t>実施体制等 </a:t>
            </a:r>
            <a:r>
              <a:rPr kumimoji="1" lang="en-US" altLang="ja-JP"/>
              <a:t>6/9</a:t>
            </a:r>
            <a:endParaRPr kumimoji="1" lang="en-GB" altLang="ja-JP"/>
          </a:p>
        </p:txBody>
      </p:sp>
      <p:sp>
        <p:nvSpPr>
          <p:cNvPr id="15" name="吹き出し: 四角形 14">
            <a:extLst>
              <a:ext uri="{FF2B5EF4-FFF2-40B4-BE49-F238E27FC236}">
                <a16:creationId xmlns:a16="http://schemas.microsoft.com/office/drawing/2014/main" id="{9C3EB89E-D5D0-B4A3-18FC-50D188F2A181}"/>
              </a:ext>
            </a:extLst>
          </p:cNvPr>
          <p:cNvSpPr/>
          <p:nvPr/>
        </p:nvSpPr>
        <p:spPr>
          <a:xfrm>
            <a:off x="4017762" y="5408613"/>
            <a:ext cx="1893093" cy="1084371"/>
          </a:xfrm>
          <a:prstGeom prst="wedgeRectCallout">
            <a:avLst>
              <a:gd name="adj1" fmla="val -26684"/>
              <a:gd name="adj2" fmla="val -8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取引先が多数あり全て記載しきれないなどの場合、「装置メーカー」といった集合として記載いただくか、代表企業名 他〇〇社（〇〇には数字が入る）などで記載を工夫いただいても構いません</a:t>
            </a:r>
          </a:p>
        </p:txBody>
      </p:sp>
      <p:sp>
        <p:nvSpPr>
          <p:cNvPr id="20" name="正方形/長方形 19">
            <a:extLst>
              <a:ext uri="{FF2B5EF4-FFF2-40B4-BE49-F238E27FC236}">
                <a16:creationId xmlns:a16="http://schemas.microsoft.com/office/drawing/2014/main" id="{E8977978-B7CF-61CC-513B-C685BA4BD40A}"/>
              </a:ext>
            </a:extLst>
          </p:cNvPr>
          <p:cNvSpPr/>
          <p:nvPr/>
        </p:nvSpPr>
        <p:spPr>
          <a:xfrm>
            <a:off x="510776" y="1495322"/>
            <a:ext cx="1584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実証実施体制概要等</a:t>
            </a:r>
          </a:p>
        </p:txBody>
      </p:sp>
      <p:grpSp>
        <p:nvGrpSpPr>
          <p:cNvPr id="72" name="グループ化 71">
            <a:extLst>
              <a:ext uri="{FF2B5EF4-FFF2-40B4-BE49-F238E27FC236}">
                <a16:creationId xmlns:a16="http://schemas.microsoft.com/office/drawing/2014/main" id="{666388B0-49D4-57D9-DD8B-C0C344198F4E}"/>
              </a:ext>
            </a:extLst>
          </p:cNvPr>
          <p:cNvGrpSpPr/>
          <p:nvPr/>
        </p:nvGrpSpPr>
        <p:grpSpPr>
          <a:xfrm>
            <a:off x="512779" y="5949"/>
            <a:ext cx="6320145" cy="216000"/>
            <a:chOff x="512779" y="5949"/>
            <a:chExt cx="6320145" cy="216000"/>
          </a:xfrm>
        </p:grpSpPr>
        <p:sp>
          <p:nvSpPr>
            <p:cNvPr id="73" name="正方形/長方形 72">
              <a:extLst>
                <a:ext uri="{FF2B5EF4-FFF2-40B4-BE49-F238E27FC236}">
                  <a16:creationId xmlns:a16="http://schemas.microsoft.com/office/drawing/2014/main" id="{83B9D0C0-4E85-19DA-139B-BF4B88F11AE5}"/>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4" name="正方形/長方形 73">
              <a:extLst>
                <a:ext uri="{FF2B5EF4-FFF2-40B4-BE49-F238E27FC236}">
                  <a16:creationId xmlns:a16="http://schemas.microsoft.com/office/drawing/2014/main" id="{1119A3F7-AB70-419A-3E0D-8472A1DA2D49}"/>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5" name="正方形/長方形 74">
              <a:extLst>
                <a:ext uri="{FF2B5EF4-FFF2-40B4-BE49-F238E27FC236}">
                  <a16:creationId xmlns:a16="http://schemas.microsoft.com/office/drawing/2014/main" id="{6F985605-1B93-C0B0-3D86-3D4EE169D68E}"/>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A0FFB8C7-DB1B-58F5-AA00-434CFD869C6C}"/>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18778A30-F884-C9B3-A9CE-E45B133FADAA}"/>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E28A2559-CBC8-27B8-F595-15D8A0C671EE}"/>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DAC101B9-3874-B4A9-0558-8B7554EBCE7C}"/>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E2F9317E-B374-75E5-B3A9-26C5891D4E56}"/>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018E567C-C797-1CCC-C7C7-5426870AD73A}"/>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254B30D9-3866-A0B6-64AB-26BA0B6A52D2}"/>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27E05AEC-4DC3-E6B0-EE7D-FE81E084BEA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3987BB70-8264-8D31-79D9-57DAE31B84B7}"/>
                </a:ext>
              </a:extLst>
            </p:cNvPr>
            <p:cNvSpPr/>
            <p:nvPr/>
          </p:nvSpPr>
          <p:spPr>
            <a:xfrm>
              <a:off x="4325588"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11</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5EB241E-23F6-3EF3-CF69-E223A480DA4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BD2B798-113B-4E11-3395-81F0B370D3F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115E8-7DFC-41BB-BEB1-1EC4B67C20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ED7662E-8742-39AD-7323-64000F44253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8470A01E-6B01-F580-8762-2E0F5959981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6BF26239-90EF-A463-BCC0-D9A1F32090B1}"/>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6D4BC4CE-0A27-441F-9710-5C326EF99784}"/>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1" name="吹き出し: 四角形 20">
            <a:extLst>
              <a:ext uri="{FF2B5EF4-FFF2-40B4-BE49-F238E27FC236}">
                <a16:creationId xmlns:a16="http://schemas.microsoft.com/office/drawing/2014/main" id="{AC2B4D31-8B9D-0F8C-27EB-F1DB68814569}"/>
              </a:ext>
            </a:extLst>
          </p:cNvPr>
          <p:cNvSpPr/>
          <p:nvPr/>
        </p:nvSpPr>
        <p:spPr>
          <a:xfrm>
            <a:off x="6221702" y="1230364"/>
            <a:ext cx="3504190" cy="623448"/>
          </a:xfrm>
          <a:prstGeom prst="wedgeRectCallout">
            <a:avLst>
              <a:gd name="adj1" fmla="val -2097"/>
              <a:gd name="adj2" fmla="val 6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該当事業者が現地法人を有する場合はその国名と企業・団体名を、現地事情に精通した人材を有する場合はその氏名と概要を「現地法人の有無・現地事情に精通した人材」欄に記載してください</a:t>
            </a:r>
          </a:p>
        </p:txBody>
      </p:sp>
      <p:sp>
        <p:nvSpPr>
          <p:cNvPr id="23" name="吹き出し: 四角形 22">
            <a:extLst>
              <a:ext uri="{FF2B5EF4-FFF2-40B4-BE49-F238E27FC236}">
                <a16:creationId xmlns:a16="http://schemas.microsoft.com/office/drawing/2014/main" id="{29AEF473-0DB5-05C4-7B0A-BCDF5E098C1E}"/>
              </a:ext>
            </a:extLst>
          </p:cNvPr>
          <p:cNvSpPr/>
          <p:nvPr/>
        </p:nvSpPr>
        <p:spPr>
          <a:xfrm>
            <a:off x="5616244" y="2344628"/>
            <a:ext cx="1506115" cy="1718750"/>
          </a:xfrm>
          <a:prstGeom prst="wedgeRectCallout">
            <a:avLst>
              <a:gd name="adj1" fmla="val -44057"/>
              <a:gd name="adj2" fmla="val -634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特筆すべき専門性がある場合は「事業者の専門性」欄に明記してください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特に機器等の製造・輸出・販売</a:t>
            </a:r>
            <a:r>
              <a:rPr kumimoji="1" lang="en-US" altLang="ja-JP" sz="1000">
                <a:solidFill>
                  <a:schemeClr val="tx2"/>
                </a:solidFill>
              </a:rPr>
              <a:t>､</a:t>
            </a:r>
            <a:r>
              <a:rPr kumimoji="1" lang="ja-JP" altLang="en-US" sz="1000">
                <a:solidFill>
                  <a:schemeClr val="tx2"/>
                </a:solidFill>
              </a:rPr>
              <a:t>ＥＰＣやＯ＆Ｍの実施</a:t>
            </a:r>
            <a:r>
              <a:rPr kumimoji="1" lang="en-US" altLang="ja-JP" sz="1000">
                <a:solidFill>
                  <a:schemeClr val="tx2"/>
                </a:solidFill>
              </a:rPr>
              <a:t>､</a:t>
            </a:r>
            <a:r>
              <a:rPr kumimoji="1" lang="ja-JP" altLang="en-US" sz="1000">
                <a:solidFill>
                  <a:schemeClr val="tx2"/>
                </a:solidFill>
              </a:rPr>
              <a:t>投資等を行うことが想定される企業についてはこの欄にその旨を明記ください</a:t>
            </a:r>
          </a:p>
        </p:txBody>
      </p:sp>
      <p:sp>
        <p:nvSpPr>
          <p:cNvPr id="13" name="吹き出し: 四角形 12">
            <a:extLst>
              <a:ext uri="{FF2B5EF4-FFF2-40B4-BE49-F238E27FC236}">
                <a16:creationId xmlns:a16="http://schemas.microsoft.com/office/drawing/2014/main" id="{907B358E-B757-E208-0B0A-211C6EDB7080}"/>
              </a:ext>
            </a:extLst>
          </p:cNvPr>
          <p:cNvSpPr/>
          <p:nvPr/>
        </p:nvSpPr>
        <p:spPr>
          <a:xfrm>
            <a:off x="519595" y="2929118"/>
            <a:ext cx="2141515" cy="543317"/>
          </a:xfrm>
          <a:prstGeom prst="wedgeRectCallout">
            <a:avLst>
              <a:gd name="adj1" fmla="val -35758"/>
              <a:gd name="adj2" fmla="val -686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前スライドの実施体制表に記載いただいた事業者について、各事業者の概要を記載ください</a:t>
            </a:r>
            <a:endParaRPr kumimoji="1" lang="ja-JP" altLang="en-US" sz="1000">
              <a:solidFill>
                <a:schemeClr val="tx2"/>
              </a:solidFill>
            </a:endParaRPr>
          </a:p>
        </p:txBody>
      </p:sp>
      <p:sp>
        <p:nvSpPr>
          <p:cNvPr id="7" name="吹き出し: 四角形 6">
            <a:extLst>
              <a:ext uri="{FF2B5EF4-FFF2-40B4-BE49-F238E27FC236}">
                <a16:creationId xmlns:a16="http://schemas.microsoft.com/office/drawing/2014/main" id="{BE8F8495-DB4B-AD99-1DFE-902E41C21D0F}"/>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本スライドについては、記載分量が多い場合、本スライドを複製し最大</a:t>
            </a:r>
            <a:r>
              <a:rPr kumimoji="1" lang="en-US" altLang="ja-JP" sz="1000">
                <a:solidFill>
                  <a:schemeClr val="tx2"/>
                </a:solidFill>
                <a:latin typeface="Meiryo UI" panose="020B0604030504040204" pitchFamily="50" charset="-128"/>
                <a:ea typeface="Meiryo UI" panose="020B0604030504040204" pitchFamily="50" charset="-128"/>
              </a:rPr>
              <a:t>2</a:t>
            </a:r>
            <a:r>
              <a:rPr kumimoji="1" lang="ja-JP" altLang="en-US" sz="1000">
                <a:solidFill>
                  <a:schemeClr val="tx2"/>
                </a:solidFill>
                <a:latin typeface="Meiryo UI" panose="020B0604030504040204" pitchFamily="50" charset="-128"/>
                <a:ea typeface="Meiryo UI" panose="020B0604030504040204" pitchFamily="50" charset="-128"/>
              </a:rPr>
              <a:t>ページで作成ください</a:t>
            </a:r>
            <a:endParaRPr kumimoji="1" lang="ja-JP" altLang="en-US" sz="1000">
              <a:solidFill>
                <a:schemeClr val="tx2"/>
              </a:solidFill>
            </a:endParaRPr>
          </a:p>
        </p:txBody>
      </p:sp>
      <p:sp>
        <p:nvSpPr>
          <p:cNvPr id="10" name="吹き出し: 四角形 9">
            <a:extLst>
              <a:ext uri="{FF2B5EF4-FFF2-40B4-BE49-F238E27FC236}">
                <a16:creationId xmlns:a16="http://schemas.microsoft.com/office/drawing/2014/main" id="{2BBFB119-68FA-2F6C-B26F-5253AA1CC2AE}"/>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実証において、当社はプロジェクトの最終意思決定を担い、商業化の際には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の専門性を有する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社が</a:t>
            </a:r>
            <a:r>
              <a:rPr kumimoji="1" lang="en-US" altLang="ja-JP" sz="1000">
                <a:solidFill>
                  <a:schemeClr val="tx2"/>
                </a:solidFill>
                <a:latin typeface="Meiryo UI" panose="020B0604030504040204" pitchFamily="50" charset="-128"/>
                <a:ea typeface="Meiryo UI" panose="020B0604030504040204" pitchFamily="50" charset="-128"/>
              </a:rPr>
              <a:t>O&amp;M</a:t>
            </a:r>
            <a:r>
              <a:rPr kumimoji="1" lang="ja-JP" altLang="en-US" sz="1000">
                <a:solidFill>
                  <a:schemeClr val="tx2"/>
                </a:solidFill>
                <a:latin typeface="Meiryo UI" panose="020B0604030504040204" pitchFamily="50" charset="-128"/>
                <a:ea typeface="Meiryo UI" panose="020B0604030504040204" pitchFamily="50" charset="-128"/>
              </a:rPr>
              <a:t>業務を担当する</a:t>
            </a:r>
            <a:endParaRPr lang="en-US" altLang="ja-JP" sz="1000">
              <a:solidFill>
                <a:schemeClr val="tx2"/>
              </a:solidFill>
              <a:latin typeface="Meiryo UI"/>
              <a:ea typeface="Meiryo UI"/>
            </a:endParaRPr>
          </a:p>
        </p:txBody>
      </p:sp>
      <p:sp>
        <p:nvSpPr>
          <p:cNvPr id="17" name="吹き出し: 四角形 16">
            <a:extLst>
              <a:ext uri="{FF2B5EF4-FFF2-40B4-BE49-F238E27FC236}">
                <a16:creationId xmlns:a16="http://schemas.microsoft.com/office/drawing/2014/main" id="{6FAACBF0-280A-890A-7D20-8C87DCC4D2E8}"/>
              </a:ext>
            </a:extLst>
          </p:cNvPr>
          <p:cNvSpPr/>
          <p:nvPr/>
        </p:nvSpPr>
        <p:spPr>
          <a:xfrm>
            <a:off x="3547038" y="3186669"/>
            <a:ext cx="1957566" cy="1640586"/>
          </a:xfrm>
          <a:prstGeom prst="wedgeRectCallout">
            <a:avLst>
              <a:gd name="adj1" fmla="val -33919"/>
              <a:gd name="adj2" fmla="val -6354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事業全体の企画及び立案並びに根幹に関わる部分について委託・外注を行っていないかを確認するため、「業務の範囲」欄において、最終意思決定・実行責任者の役割が幹事法人に属していることを明記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保有技術等の情報を適切に管理するための体制が構築されていることを明記してください</a:t>
            </a:r>
          </a:p>
        </p:txBody>
      </p:sp>
      <p:sp>
        <p:nvSpPr>
          <p:cNvPr id="2" name="吹き出し: 四角形 1">
            <a:extLst>
              <a:ext uri="{FF2B5EF4-FFF2-40B4-BE49-F238E27FC236}">
                <a16:creationId xmlns:a16="http://schemas.microsoft.com/office/drawing/2014/main" id="{C7903C4A-37CD-9194-C3D3-D94CD6B12F8D}"/>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1742404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C560F-7F34-2D3F-E580-0296BC3D8BA0}"/>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9B237D-BDB0-0320-101C-97E96CF1FBA6}"/>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2AEFA865-D117-9A57-616E-80A0DDCF676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7/9</a:t>
            </a:r>
            <a:endParaRPr kumimoji="1" lang="en-GB" altLang="ja-JP"/>
          </a:p>
        </p:txBody>
      </p:sp>
      <p:grpSp>
        <p:nvGrpSpPr>
          <p:cNvPr id="5" name="グループ化 4">
            <a:extLst>
              <a:ext uri="{FF2B5EF4-FFF2-40B4-BE49-F238E27FC236}">
                <a16:creationId xmlns:a16="http://schemas.microsoft.com/office/drawing/2014/main" id="{A2E55179-F627-4C04-89EA-8667A3986452}"/>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E6C3146F-9F7E-2EF1-0C60-052E3B68DE7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D24F51A9-0F21-D300-820B-8C3826E8DAE0}"/>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1FCD6EEC-BE09-ABA7-DDAC-67C23DB0B7CB}"/>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42F15B56-8EF4-8C9D-EAE9-6C8C15FEE7A0}"/>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6E2953D-6834-39DF-ADC9-882CEEFB8BFB}"/>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95667F8-968E-87E1-1ECD-71AD3360429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662BDE15-0132-E1DB-CB7A-DDB37E715B04}"/>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FF6750-8CA0-050A-90B0-E6A3DBA8AF2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A1CF12E-0B7F-9E92-B84D-2BD85DE65D5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C43A9D6-416B-5432-F8A0-FEDDE271FC6F}"/>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85006E1D-1B93-1FB2-788E-A11725E06CD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1749F917-2460-A596-F757-376C393FAA8D}"/>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CF9BD52-A669-D8A1-76E1-15B5908A3D7B}"/>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110D6355-509B-CA7A-6DDE-507CACDDF699}"/>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FF66BC3-511D-60ED-60CA-95786684CBC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26DAD0D0-93FD-132A-0A0E-CF34C9020EA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DCDE84B-E9AF-CFB9-1715-0AAAA36A07A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308D978-2BE6-15F0-6F03-12895E2A10C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33209E1-5CB4-423F-F51C-26B66B11A190}"/>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7D1164F0-A895-B9EE-D5CD-B6054BAA4375}"/>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2"/>
                </a:solidFill>
                <a:latin typeface="Meiryo UI" panose="020B0604030504040204" pitchFamily="50" charset="-128"/>
                <a:ea typeface="Meiryo UI" panose="020B0604030504040204" pitchFamily="50" charset="-128"/>
              </a:rPr>
              <a:t>実証における</a:t>
            </a:r>
            <a:r>
              <a:rPr kumimoji="1" lang="zh-TW" altLang="en-US" sz="1200" b="1" dirty="0">
                <a:solidFill>
                  <a:schemeClr val="tx2"/>
                </a:solidFill>
                <a:latin typeface="Meiryo UI" panose="020B0604030504040204" pitchFamily="50" charset="-128"/>
                <a:ea typeface="Meiryo UI" panose="020B0604030504040204" pitchFamily="50" charset="-128"/>
              </a:rPr>
              <a:t>申請者（幹事法人）</a:t>
            </a:r>
            <a:r>
              <a:rPr kumimoji="1" lang="ja-JP" altLang="en-US" sz="1200" b="1" dirty="0">
                <a:solidFill>
                  <a:schemeClr val="tx2"/>
                </a:solidFill>
                <a:latin typeface="Meiryo UI" panose="020B0604030504040204" pitchFamily="50" charset="-128"/>
                <a:ea typeface="Meiryo UI" panose="020B0604030504040204" pitchFamily="50" charset="-128"/>
              </a:rPr>
              <a:t>推進体制</a:t>
            </a:r>
          </a:p>
        </p:txBody>
      </p:sp>
      <p:sp>
        <p:nvSpPr>
          <p:cNvPr id="3" name="吹き出し: 四角形 2">
            <a:extLst>
              <a:ext uri="{FF2B5EF4-FFF2-40B4-BE49-F238E27FC236}">
                <a16:creationId xmlns:a16="http://schemas.microsoft.com/office/drawing/2014/main" id="{B8DF8E1B-8120-B3D7-EDAE-A4515DBAF417}"/>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graphicFrame>
        <p:nvGraphicFramePr>
          <p:cNvPr id="26" name="表 25">
            <a:extLst>
              <a:ext uri="{FF2B5EF4-FFF2-40B4-BE49-F238E27FC236}">
                <a16:creationId xmlns:a16="http://schemas.microsoft.com/office/drawing/2014/main" id="{21FA22DF-E2D1-DE57-9B4F-0F2112DD44E0}"/>
              </a:ext>
            </a:extLst>
          </p:cNvPr>
          <p:cNvGraphicFramePr>
            <a:graphicFrameLocks noGrp="1"/>
          </p:cNvGraphicFramePr>
          <p:nvPr>
            <p:extLst>
              <p:ext uri="{D42A27DB-BD31-4B8C-83A1-F6EECF244321}">
                <p14:modId xmlns:p14="http://schemas.microsoft.com/office/powerpoint/2010/main" val="1630026028"/>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C</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29751E7B-FD31-778C-4A01-D7C970F96BEF}"/>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B</a:t>
            </a:r>
            <a:r>
              <a:rPr lang="ja-JP" altLang="en-US" sz="1200" i="0" u="none" strike="noStrike">
                <a:solidFill>
                  <a:schemeClr val="tx1"/>
                </a:solidFill>
                <a:effectLst/>
                <a:latin typeface="Meiryo UI" panose="020B0604030504040204" pitchFamily="50" charset="-128"/>
                <a:ea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氏</a:t>
            </a:r>
          </a:p>
        </p:txBody>
      </p:sp>
      <p:sp>
        <p:nvSpPr>
          <p:cNvPr id="29" name="正方形/長方形 28">
            <a:extLst>
              <a:ext uri="{FF2B5EF4-FFF2-40B4-BE49-F238E27FC236}">
                <a16:creationId xmlns:a16="http://schemas.microsoft.com/office/drawing/2014/main" id="{FED474C7-5E73-19AD-BFA2-AEFC3364A487}"/>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834F23EE-9103-1127-DDD0-5F5167AF4D85}"/>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6EB9500A-55BD-E75E-0113-FB7267293674}"/>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2250AC7-6D86-2621-0869-EBFE25672FAC}"/>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86D752AD-4B9F-1838-891C-ADC8E2633CAA}"/>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5A10F8F0-81FB-7696-7E49-B6AAE97E56D3}"/>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A</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27AD736A-D6D1-2278-D35B-175466A32D9C}"/>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C02EEAD2-5013-A930-688A-CF8BE1342ED7}"/>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17DA78C9-FA0A-4218-F51C-D5C1AE890AC5}"/>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326FF030-823C-B174-C882-F29AB122721C}"/>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CBD2F75B-9651-2933-FE4D-75696921C3D3}"/>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348A2F5E-0F0D-DEB1-D992-303F876BE235}"/>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4730CC6C-436C-C307-72D2-82B7F8E0447A}"/>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1" name="吹き出し: 四角形 60">
            <a:extLst>
              <a:ext uri="{FF2B5EF4-FFF2-40B4-BE49-F238E27FC236}">
                <a16:creationId xmlns:a16="http://schemas.microsoft.com/office/drawing/2014/main" id="{DB6C39EA-C851-4470-906C-79150481A841}"/>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62" name="吹き出し: 四角形 61">
            <a:extLst>
              <a:ext uri="{FF2B5EF4-FFF2-40B4-BE49-F238E27FC236}">
                <a16:creationId xmlns:a16="http://schemas.microsoft.com/office/drawing/2014/main" id="{AC8E1F4B-BE07-9DDE-85BD-04DC18F3FE8D}"/>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63" name="吹き出し: 四角形 62">
            <a:extLst>
              <a:ext uri="{FF2B5EF4-FFF2-40B4-BE49-F238E27FC236}">
                <a16:creationId xmlns:a16="http://schemas.microsoft.com/office/drawing/2014/main" id="{1D7E311A-FB2C-5238-3B78-C54C263F221C}"/>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64" name="吹き出し: 四角形 63">
            <a:extLst>
              <a:ext uri="{FF2B5EF4-FFF2-40B4-BE49-F238E27FC236}">
                <a16:creationId xmlns:a16="http://schemas.microsoft.com/office/drawing/2014/main" id="{6A88A9F5-7F80-4DE7-C42F-8349A4A9B65C}"/>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a:t>
            </a:r>
            <a:r>
              <a:rPr kumimoji="1" lang="ja-JP" altLang="en-US" sz="1000" b="1" u="sng">
                <a:solidFill>
                  <a:schemeClr val="tx2"/>
                </a:solidFill>
              </a:rPr>
              <a:t>必ず記載ください</a:t>
            </a:r>
          </a:p>
        </p:txBody>
      </p:sp>
      <p:sp>
        <p:nvSpPr>
          <p:cNvPr id="31" name="吹き出し: 四角形 30">
            <a:extLst>
              <a:ext uri="{FF2B5EF4-FFF2-40B4-BE49-F238E27FC236}">
                <a16:creationId xmlns:a16="http://schemas.microsoft.com/office/drawing/2014/main" id="{64711608-041C-C8F3-AF3D-4C0B83DBA584}"/>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本事業の目的に沿った事業実施のための</a:t>
            </a:r>
            <a:r>
              <a:rPr kumimoji="1" lang="ja-JP" altLang="en-US" sz="1000" b="1">
                <a:solidFill>
                  <a:srgbClr val="FF0000"/>
                </a:solidFill>
              </a:rPr>
              <a:t>社内体制</a:t>
            </a:r>
            <a:r>
              <a:rPr kumimoji="1" lang="ja-JP" altLang="en-US" sz="1000">
                <a:solidFill>
                  <a:schemeClr val="tx2"/>
                </a:solidFill>
              </a:rPr>
              <a:t>をご記載ください</a:t>
            </a:r>
            <a:endParaRPr kumimoji="1" lang="en-US" altLang="ja-JP" sz="1000">
              <a:solidFill>
                <a:schemeClr val="tx2"/>
              </a:solidFill>
            </a:endParaRPr>
          </a:p>
        </p:txBody>
      </p:sp>
      <p:sp>
        <p:nvSpPr>
          <p:cNvPr id="25" name="吹き出し: 四角形 24">
            <a:extLst>
              <a:ext uri="{FF2B5EF4-FFF2-40B4-BE49-F238E27FC236}">
                <a16:creationId xmlns:a16="http://schemas.microsoft.com/office/drawing/2014/main" id="{5176EE2E-CDC4-FD8F-BFBA-6A30CA8E7195}"/>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1435477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38B00-7718-D9FC-E023-5FF4107B8D0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4D6EF1D-D677-F69E-97E8-E51C07E4E334}"/>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D3F1B87F-C8A3-435D-86DA-7AF1AAC79946}"/>
              </a:ext>
            </a:extLst>
          </p:cNvPr>
          <p:cNvSpPr>
            <a:spLocks noGrp="1"/>
          </p:cNvSpPr>
          <p:nvPr>
            <p:ph type="body" sz="quarter" idx="17"/>
          </p:nvPr>
        </p:nvSpPr>
        <p:spPr/>
        <p:txBody>
          <a:bodyPr/>
          <a:lstStyle/>
          <a:p>
            <a:r>
              <a:rPr kumimoji="1" lang="en-GB" altLang="ja-JP"/>
              <a:t>3-6. </a:t>
            </a:r>
            <a:r>
              <a:rPr kumimoji="1" lang="ja-JP" altLang="en-US"/>
              <a:t>実施体制等 </a:t>
            </a:r>
            <a:r>
              <a:rPr kumimoji="1" lang="en-US" altLang="ja-JP"/>
              <a:t>8/9</a:t>
            </a:r>
            <a:endParaRPr kumimoji="1" lang="en-GB" altLang="ja-JP"/>
          </a:p>
        </p:txBody>
      </p:sp>
      <p:grpSp>
        <p:nvGrpSpPr>
          <p:cNvPr id="5" name="グループ化 4">
            <a:extLst>
              <a:ext uri="{FF2B5EF4-FFF2-40B4-BE49-F238E27FC236}">
                <a16:creationId xmlns:a16="http://schemas.microsoft.com/office/drawing/2014/main" id="{9C0EA43F-C244-5B24-95A3-622DEE7FB428}"/>
              </a:ext>
            </a:extLst>
          </p:cNvPr>
          <p:cNvGrpSpPr/>
          <p:nvPr/>
        </p:nvGrpSpPr>
        <p:grpSpPr>
          <a:xfrm>
            <a:off x="512779" y="5949"/>
            <a:ext cx="6320145" cy="216000"/>
            <a:chOff x="512779" y="5949"/>
            <a:chExt cx="6320145" cy="216000"/>
          </a:xfrm>
        </p:grpSpPr>
        <p:sp>
          <p:nvSpPr>
            <p:cNvPr id="6" name="正方形/長方形 5">
              <a:extLst>
                <a:ext uri="{FF2B5EF4-FFF2-40B4-BE49-F238E27FC236}">
                  <a16:creationId xmlns:a16="http://schemas.microsoft.com/office/drawing/2014/main" id="{00EC1A90-B059-BA74-E8B5-E6C2845E0CC1}"/>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 name="正方形/長方形 6">
              <a:extLst>
                <a:ext uri="{FF2B5EF4-FFF2-40B4-BE49-F238E27FC236}">
                  <a16:creationId xmlns:a16="http://schemas.microsoft.com/office/drawing/2014/main" id="{E379BC30-74C5-7376-8100-BD0A8F76BF7C}"/>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 name="正方形/長方形 7">
              <a:extLst>
                <a:ext uri="{FF2B5EF4-FFF2-40B4-BE49-F238E27FC236}">
                  <a16:creationId xmlns:a16="http://schemas.microsoft.com/office/drawing/2014/main" id="{320326E2-CAE6-EF9B-C31A-710CF6ACC8A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CFE233D-43C7-EC55-C28B-FC5981DC1A38}"/>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C7999AF-0444-21BD-B415-D6085F7167C8}"/>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F908B2E7-9053-EA32-419A-1DFF19AA4FBA}"/>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B5178A0-26F1-64EA-E06A-7B32541FE64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336C85-6594-BA08-8C5E-29D6E5A23AEC}"/>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D7279C7-9EC2-48B5-BC29-E936EE5495E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AAD5385-840F-0A62-AD44-CA0F8ECFCC27}"/>
                </a:ext>
              </a:extLst>
            </p:cNvPr>
            <p:cNvSpPr/>
            <p:nvPr/>
          </p:nvSpPr>
          <p:spPr>
            <a:xfrm>
              <a:off x="3693550"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9</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421B5E36-EE38-96BB-EF48-FFF1A46AC91A}"/>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FBD6B2B-EC99-7CF8-78C5-1646A0AAD174}"/>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E36C928C-E1D2-74DF-EB8B-86B8B45CF29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ACFD6C37-EC55-FC5D-CC2B-5D39BF937C88}"/>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EB3ECB5-9935-728A-1870-123FA174E460}"/>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7B83436-22BC-A14C-ECB5-1CB1002CC6F8}"/>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4AF7BEA-6DCE-D80F-1568-0DAF6D48635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7D9DBCB-7442-B080-468F-67512AF2D5A2}"/>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D29CE68-40E1-D688-FB3B-75D757D2637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7" name="正方形/長方形 26">
            <a:extLst>
              <a:ext uri="{FF2B5EF4-FFF2-40B4-BE49-F238E27FC236}">
                <a16:creationId xmlns:a16="http://schemas.microsoft.com/office/drawing/2014/main" id="{FE0E9B84-ABB3-DEA8-2A83-CA597D78B5B7}"/>
              </a:ext>
            </a:extLst>
          </p:cNvPr>
          <p:cNvSpPr/>
          <p:nvPr/>
        </p:nvSpPr>
        <p:spPr>
          <a:xfrm>
            <a:off x="510776" y="1495322"/>
            <a:ext cx="3253503"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実証における</a:t>
            </a:r>
            <a:r>
              <a:rPr kumimoji="1" lang="zh-TW" altLang="en-US" sz="1200" b="1">
                <a:solidFill>
                  <a:schemeClr val="tx2"/>
                </a:solidFill>
                <a:latin typeface="Meiryo UI" panose="020B0604030504040204" pitchFamily="50" charset="-128"/>
                <a:ea typeface="Meiryo UI" panose="020B0604030504040204" pitchFamily="50" charset="-128"/>
              </a:rPr>
              <a:t>申請者（</a:t>
            </a:r>
            <a:r>
              <a:rPr kumimoji="1" lang="ja-JP" altLang="en-US" sz="1200" b="1">
                <a:solidFill>
                  <a:schemeClr val="tx2"/>
                </a:solidFill>
                <a:latin typeface="Meiryo UI" panose="020B0604030504040204" pitchFamily="50" charset="-128"/>
                <a:ea typeface="Meiryo UI" panose="020B0604030504040204" pitchFamily="50" charset="-128"/>
              </a:rPr>
              <a:t>共同申請者</a:t>
            </a:r>
            <a:r>
              <a:rPr kumimoji="1" lang="zh-TW" altLang="en-US"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推進体制</a:t>
            </a:r>
          </a:p>
        </p:txBody>
      </p:sp>
      <p:sp>
        <p:nvSpPr>
          <p:cNvPr id="3" name="吹き出し: 四角形 2">
            <a:extLst>
              <a:ext uri="{FF2B5EF4-FFF2-40B4-BE49-F238E27FC236}">
                <a16:creationId xmlns:a16="http://schemas.microsoft.com/office/drawing/2014/main" id="{42281A46-E7B6-3E37-C520-E857B3D0CB67}"/>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が統括責任者を務め、情報管理は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が行う</a:t>
            </a:r>
            <a:endParaRPr lang="en-US" altLang="ja-JP" sz="1000">
              <a:solidFill>
                <a:schemeClr val="tx2"/>
              </a:solidFill>
              <a:latin typeface="Meiryo UI"/>
              <a:ea typeface="Meiryo UI"/>
            </a:endParaRPr>
          </a:p>
        </p:txBody>
      </p:sp>
      <p:graphicFrame>
        <p:nvGraphicFramePr>
          <p:cNvPr id="26" name="表 25">
            <a:extLst>
              <a:ext uri="{FF2B5EF4-FFF2-40B4-BE49-F238E27FC236}">
                <a16:creationId xmlns:a16="http://schemas.microsoft.com/office/drawing/2014/main" id="{A4388735-E70C-E24C-96EB-B7B1090C4D2F}"/>
              </a:ext>
            </a:extLst>
          </p:cNvPr>
          <p:cNvGraphicFramePr>
            <a:graphicFrameLocks noGrp="1"/>
          </p:cNvGraphicFramePr>
          <p:nvPr>
            <p:extLst>
              <p:ext uri="{D42A27DB-BD31-4B8C-83A1-F6EECF244321}">
                <p14:modId xmlns:p14="http://schemas.microsoft.com/office/powerpoint/2010/main" val="3845719040"/>
              </p:ext>
            </p:extLst>
          </p:nvPr>
        </p:nvGraphicFramePr>
        <p:xfrm>
          <a:off x="510775" y="4402835"/>
          <a:ext cx="8891581" cy="2165450"/>
        </p:xfrm>
        <a:graphic>
          <a:graphicData uri="http://schemas.openxmlformats.org/drawingml/2006/table">
            <a:tbl>
              <a:tblPr/>
              <a:tblGrid>
                <a:gridCol w="1352749">
                  <a:extLst>
                    <a:ext uri="{9D8B030D-6E8A-4147-A177-3AD203B41FA5}">
                      <a16:colId xmlns:a16="http://schemas.microsoft.com/office/drawing/2014/main" val="19338850"/>
                    </a:ext>
                  </a:extLst>
                </a:gridCol>
                <a:gridCol w="1203767">
                  <a:extLst>
                    <a:ext uri="{9D8B030D-6E8A-4147-A177-3AD203B41FA5}">
                      <a16:colId xmlns:a16="http://schemas.microsoft.com/office/drawing/2014/main" val="1077404786"/>
                    </a:ext>
                  </a:extLst>
                </a:gridCol>
                <a:gridCol w="1377387">
                  <a:extLst>
                    <a:ext uri="{9D8B030D-6E8A-4147-A177-3AD203B41FA5}">
                      <a16:colId xmlns:a16="http://schemas.microsoft.com/office/drawing/2014/main" val="2159797835"/>
                    </a:ext>
                  </a:extLst>
                </a:gridCol>
                <a:gridCol w="2199190">
                  <a:extLst>
                    <a:ext uri="{9D8B030D-6E8A-4147-A177-3AD203B41FA5}">
                      <a16:colId xmlns:a16="http://schemas.microsoft.com/office/drawing/2014/main" val="2503493269"/>
                    </a:ext>
                  </a:extLst>
                </a:gridCol>
                <a:gridCol w="2758488">
                  <a:extLst>
                    <a:ext uri="{9D8B030D-6E8A-4147-A177-3AD203B41FA5}">
                      <a16:colId xmlns:a16="http://schemas.microsoft.com/office/drawing/2014/main" val="93772259"/>
                    </a:ext>
                  </a:extLst>
                </a:gridCol>
              </a:tblGrid>
              <a:tr h="265831">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担当者氏名</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本事業に</a:t>
                      </a:r>
                      <a:endParaRPr lang="en-US" altLang="ja-JP" sz="1200" b="1" kern="100">
                        <a:effectLst/>
                        <a:latin typeface="Meiryo UI" panose="020B0604030504040204" pitchFamily="50" charset="-128"/>
                        <a:ea typeface="Meiryo UI" panose="020B0604030504040204" pitchFamily="50" charset="-128"/>
                      </a:endParaRPr>
                    </a:p>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おける役割</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役職</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本事業における担当業務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略歴</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251705">
                <a:tc>
                  <a:txBody>
                    <a:bodyPr/>
                    <a:lstStyle/>
                    <a:p>
                      <a:pPr marL="0" marR="45720" indent="0" algn="l" rtl="0" eaLnBrk="1" fontAlgn="ctr" latinLnBrk="0" hangingPunct="1">
                        <a:spcBef>
                          <a:spcPts val="0"/>
                        </a:spcBef>
                        <a:spcAft>
                          <a:spcPts val="0"/>
                        </a:spcAft>
                        <a:buFont typeface="Arial" panose="020B0604020202020204" pitchFamily="34" charset="0"/>
                        <a:buNone/>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Y</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実施責任者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kern="0">
                          <a:effectLst/>
                          <a:latin typeface="Meiryo UI" panose="020B0604030504040204" pitchFamily="50" charset="-128"/>
                          <a:ea typeface="Meiryo UI" panose="020B0604030504040204" pitchFamily="50" charset="-128"/>
                          <a:cs typeface="Meiryo UI" panose="020B0604030504040204" pitchFamily="50" charset="-128"/>
                        </a:rPr>
                        <a:t>Z</a:t>
                      </a:r>
                      <a:r>
                        <a:rPr lang="ja-JP" altLang="en-US" sz="1200" kern="0">
                          <a:effectLst/>
                          <a:latin typeface="Meiryo UI" panose="020B0604030504040204" pitchFamily="50" charset="-128"/>
                          <a:ea typeface="Meiryo UI" panose="020B0604030504040204" pitchFamily="50" charset="-128"/>
                          <a:cs typeface="Meiryo UI" panose="020B0604030504040204" pitchFamily="50" charset="-128"/>
                        </a:rPr>
                        <a:t>氏</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副責任者</a:t>
                      </a:r>
                      <a:endParaRPr lang="ja-JP"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29616916"/>
                  </a:ext>
                </a:extLst>
              </a:tr>
              <a:tr h="251705">
                <a:tc>
                  <a:txBody>
                    <a:bodyPr/>
                    <a:lstStyle/>
                    <a:p>
                      <a:pPr marL="0" marR="44450" indent="0">
                        <a:spcAft>
                          <a:spcPts val="0"/>
                        </a:spcAft>
                        <a:buFont typeface="Arial" panose="020B0604020202020204" pitchFamily="34" charset="0"/>
                        <a:buNone/>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indent="0">
                        <a:spcAft>
                          <a:spcPts val="0"/>
                        </a:spcAft>
                        <a:buFont typeface="Arial" panose="020B0604020202020204" pitchFamily="34" charset="0"/>
                        <a:buNone/>
                      </a:pPr>
                      <a:r>
                        <a:rPr lang="en-US" altLang="ja-JP" sz="1200" kern="0">
                          <a:effectLst/>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4445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28" name="正方形/長方形 27">
            <a:extLst>
              <a:ext uri="{FF2B5EF4-FFF2-40B4-BE49-F238E27FC236}">
                <a16:creationId xmlns:a16="http://schemas.microsoft.com/office/drawing/2014/main" id="{BDDD9D91-D1C3-242A-C13C-3012E597CFE3}"/>
              </a:ext>
            </a:extLst>
          </p:cNvPr>
          <p:cNvSpPr/>
          <p:nvPr/>
        </p:nvSpPr>
        <p:spPr>
          <a:xfrm>
            <a:off x="3383033"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Y</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Z</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氏</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0057BAA8-DD49-FD04-BE52-96BE8D88205A}"/>
              </a:ext>
            </a:extLst>
          </p:cNvPr>
          <p:cNvSpPr/>
          <p:nvPr/>
        </p:nvSpPr>
        <p:spPr>
          <a:xfrm>
            <a:off x="5832700"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9" name="正方形/長方形 48">
            <a:extLst>
              <a:ext uri="{FF2B5EF4-FFF2-40B4-BE49-F238E27FC236}">
                <a16:creationId xmlns:a16="http://schemas.microsoft.com/office/drawing/2014/main" id="{ED4F9749-FD0B-206A-B42E-3D49C59D27B4}"/>
              </a:ext>
            </a:extLst>
          </p:cNvPr>
          <p:cNvSpPr/>
          <p:nvPr/>
        </p:nvSpPr>
        <p:spPr>
          <a:xfrm>
            <a:off x="5832700"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0" name="コネクタ: カギ線 49">
            <a:extLst>
              <a:ext uri="{FF2B5EF4-FFF2-40B4-BE49-F238E27FC236}">
                <a16:creationId xmlns:a16="http://schemas.microsoft.com/office/drawing/2014/main" id="{81E133E5-0E12-2828-AA9A-0AC9BC3CFFCF}"/>
              </a:ext>
            </a:extLst>
          </p:cNvPr>
          <p:cNvCxnSpPr>
            <a:cxnSpLocks/>
            <a:stCxn id="28" idx="3"/>
            <a:endCxn id="49" idx="1"/>
          </p:cNvCxnSpPr>
          <p:nvPr/>
        </p:nvCxnSpPr>
        <p:spPr>
          <a:xfrm>
            <a:off x="5183033" y="280082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032DCB91-AD12-45FE-5E3D-35C2B6FFDA4F}"/>
              </a:ext>
            </a:extLst>
          </p:cNvPr>
          <p:cNvCxnSpPr>
            <a:cxnSpLocks/>
            <a:stCxn id="28" idx="3"/>
            <a:endCxn id="29" idx="1"/>
          </p:cNvCxnSpPr>
          <p:nvPr/>
        </p:nvCxnSpPr>
        <p:spPr>
          <a:xfrm>
            <a:off x="5183033" y="280082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C2C8FCD-0F42-912C-F1C4-7FBB1212A3D5}"/>
              </a:ext>
            </a:extLst>
          </p:cNvPr>
          <p:cNvSpPr/>
          <p:nvPr/>
        </p:nvSpPr>
        <p:spPr>
          <a:xfrm>
            <a:off x="1218374"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i="0" u="none" strike="noStrike" kern="100">
                <a:solidFill>
                  <a:schemeClr val="bg1"/>
                </a:solidFill>
                <a:effectLst/>
                <a:latin typeface="Meiryo UI" panose="020B0604030504040204" pitchFamily="50" charset="-128"/>
                <a:ea typeface="Meiryo UI" panose="020B0604030504040204" pitchFamily="50" charset="-128"/>
              </a:rPr>
              <a:t>統括部門（役割）</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7F5C9CE6-2EF9-15F0-0A4B-495A80EBD69C}"/>
              </a:ext>
            </a:extLst>
          </p:cNvPr>
          <p:cNvSpPr/>
          <p:nvPr/>
        </p:nvSpPr>
        <p:spPr>
          <a:xfrm>
            <a:off x="1218374" y="249482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b="0" i="0" u="none" strike="noStrike">
                <a:solidFill>
                  <a:schemeClr val="tx1"/>
                </a:solidFill>
                <a:effectLst/>
                <a:latin typeface="Meiryo UI" panose="020B0604030504040204" pitchFamily="50" charset="-128"/>
                <a:ea typeface="Meiryo UI" panose="020B0604030504040204" pitchFamily="50" charset="-128"/>
              </a:rPr>
              <a:t>部（部署名）</a:t>
            </a:r>
            <a:endParaRPr lang="en-US" altLang="ja-JP" sz="1200" b="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a:t>
            </a:r>
            <a:r>
              <a:rPr lang="ja-JP" altLang="en-US" sz="1200" b="0" i="0" u="none" strike="noStrike">
                <a:solidFill>
                  <a:schemeClr val="tx1"/>
                </a:solidFill>
                <a:effectLst/>
                <a:latin typeface="Meiryo UI" panose="020B0604030504040204" pitchFamily="50" charset="-128"/>
                <a:ea typeface="Meiryo UI" panose="020B0604030504040204" pitchFamily="50" charset="-128"/>
              </a:rPr>
              <a:t>氏</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DF3A87AA-E5E4-4671-7D63-7C0FB4EF9597}"/>
              </a:ext>
            </a:extLst>
          </p:cNvPr>
          <p:cNvSpPr/>
          <p:nvPr/>
        </p:nvSpPr>
        <p:spPr>
          <a:xfrm>
            <a:off x="3383033"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推進部門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4FD12867-A359-F5B0-1989-5B5724DC61D0}"/>
              </a:ext>
            </a:extLst>
          </p:cNvPr>
          <p:cNvCxnSpPr>
            <a:cxnSpLocks/>
            <a:stCxn id="53" idx="3"/>
            <a:endCxn id="28" idx="1"/>
          </p:cNvCxnSpPr>
          <p:nvPr/>
        </p:nvCxnSpPr>
        <p:spPr>
          <a:xfrm>
            <a:off x="3018374" y="280082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2D7C7D57-AE02-63BC-9C7D-FE319CD42652}"/>
              </a:ext>
            </a:extLst>
          </p:cNvPr>
          <p:cNvSpPr/>
          <p:nvPr/>
        </p:nvSpPr>
        <p:spPr>
          <a:xfrm>
            <a:off x="5832700" y="2280916"/>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b="1"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546EE9A-4A48-1058-221F-828E3FE4A84F}"/>
              </a:ext>
            </a:extLst>
          </p:cNvPr>
          <p:cNvSpPr/>
          <p:nvPr/>
        </p:nvSpPr>
        <p:spPr>
          <a:xfrm>
            <a:off x="5832700"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D9E5DBC9-E4E2-0529-3C4F-F427422DBD87}"/>
              </a:ext>
            </a:extLst>
          </p:cNvPr>
          <p:cNvSpPr/>
          <p:nvPr/>
        </p:nvSpPr>
        <p:spPr>
          <a:xfrm>
            <a:off x="3383033" y="350702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fontAlgn="ct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r>
              <a:rPr lang="ja-JP" altLang="en-US" sz="1200" i="0" u="none" strike="noStrike">
                <a:solidFill>
                  <a:schemeClr val="tx1"/>
                </a:solidFill>
                <a:effectLst/>
                <a:latin typeface="Meiryo UI" panose="020B0604030504040204" pitchFamily="50" charset="-128"/>
                <a:ea typeface="Meiryo UI" panose="020B0604030504040204" pitchFamily="50" charset="-128"/>
              </a:rPr>
              <a:t>部</a:t>
            </a:r>
            <a:endParaRPr lang="en-US" altLang="ja-JP" sz="1200" i="0" u="none" strike="noStrike">
              <a:solidFill>
                <a:schemeClr val="tx1"/>
              </a:solidFill>
              <a:effectLst/>
              <a:latin typeface="Meiryo UI" panose="020B0604030504040204" pitchFamily="50" charset="-128"/>
              <a:ea typeface="Meiryo UI" panose="020B0604030504040204" pitchFamily="50" charset="-128"/>
            </a:endParaRPr>
          </a:p>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41CA7EE1-6628-4728-5941-8F00FDDEA4FB}"/>
              </a:ext>
            </a:extLst>
          </p:cNvPr>
          <p:cNvSpPr/>
          <p:nvPr/>
        </p:nvSpPr>
        <p:spPr>
          <a:xfrm>
            <a:off x="3383033" y="3288845"/>
            <a:ext cx="1800000" cy="216000"/>
          </a:xfrm>
          <a:prstGeom prst="rect">
            <a:avLst/>
          </a:prstGeom>
          <a:solidFill>
            <a:srgbClr val="74748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b="1">
                <a:solidFill>
                  <a:schemeClr val="bg1"/>
                </a:solidFill>
                <a:latin typeface="Meiryo UI" panose="020B0604030504040204" pitchFamily="50" charset="-128"/>
                <a:ea typeface="Meiryo UI" panose="020B0604030504040204" pitchFamily="50" charset="-128"/>
              </a:rPr>
              <a:t>情報管理部門</a:t>
            </a:r>
            <a:endParaRPr lang="ja-JP" altLang="ja-JP" sz="1200" b="1"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0" name="直線矢印コネクタ 59">
            <a:extLst>
              <a:ext uri="{FF2B5EF4-FFF2-40B4-BE49-F238E27FC236}">
                <a16:creationId xmlns:a16="http://schemas.microsoft.com/office/drawing/2014/main" id="{8D88E98B-09BF-F8DA-0F57-72CCD30C834C}"/>
              </a:ext>
            </a:extLst>
          </p:cNvPr>
          <p:cNvCxnSpPr>
            <a:cxnSpLocks/>
            <a:stCxn id="28" idx="2"/>
            <a:endCxn id="59" idx="0"/>
          </p:cNvCxnSpPr>
          <p:nvPr/>
        </p:nvCxnSpPr>
        <p:spPr>
          <a:xfrm>
            <a:off x="4283033" y="310682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1" name="吹き出し: 四角形 60">
            <a:extLst>
              <a:ext uri="{FF2B5EF4-FFF2-40B4-BE49-F238E27FC236}">
                <a16:creationId xmlns:a16="http://schemas.microsoft.com/office/drawing/2014/main" id="{D29BBA04-AF39-03DE-0AD1-CA93C4325397}"/>
              </a:ext>
            </a:extLst>
          </p:cNvPr>
          <p:cNvSpPr/>
          <p:nvPr/>
        </p:nvSpPr>
        <p:spPr>
          <a:xfrm>
            <a:off x="7691903" y="2550524"/>
            <a:ext cx="1799999" cy="1238735"/>
          </a:xfrm>
          <a:prstGeom prst="wedgeRectCallout">
            <a:avLst>
              <a:gd name="adj1" fmla="val -62380"/>
              <a:gd name="adj2" fmla="val -17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各役割を担当する</a:t>
            </a:r>
            <a:r>
              <a:rPr kumimoji="1" lang="ja-JP" altLang="en-US" sz="1000" b="1" u="sng">
                <a:solidFill>
                  <a:schemeClr val="tx2"/>
                </a:solidFill>
              </a:rPr>
              <a:t>部署名</a:t>
            </a:r>
            <a:r>
              <a:rPr kumimoji="1" lang="ja-JP" altLang="en-US" sz="1000">
                <a:solidFill>
                  <a:schemeClr val="tx2"/>
                </a:solidFill>
              </a:rPr>
              <a:t>と、その部署における</a:t>
            </a:r>
            <a:r>
              <a:rPr kumimoji="1" lang="zh-TW" altLang="en-US" sz="1000">
                <a:solidFill>
                  <a:schemeClr val="tx2"/>
                </a:solidFill>
              </a:rPr>
              <a:t>実施責任者、副責任者</a:t>
            </a:r>
            <a:r>
              <a:rPr kumimoji="1" lang="ja-JP" altLang="en-US" sz="1000">
                <a:solidFill>
                  <a:schemeClr val="tx2"/>
                </a:solidFill>
              </a:rPr>
              <a:t>等、主要な担当者名を記載してください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一つの役割を複数部署が担う場合は、該当部署・担当社氏名を全て記載してください</a:t>
            </a:r>
          </a:p>
        </p:txBody>
      </p:sp>
      <p:sp>
        <p:nvSpPr>
          <p:cNvPr id="62" name="吹き出し: 四角形 61">
            <a:extLst>
              <a:ext uri="{FF2B5EF4-FFF2-40B4-BE49-F238E27FC236}">
                <a16:creationId xmlns:a16="http://schemas.microsoft.com/office/drawing/2014/main" id="{EA6A73EA-2248-B411-067C-271F1E5E5C41}"/>
              </a:ext>
            </a:extLst>
          </p:cNvPr>
          <p:cNvSpPr/>
          <p:nvPr/>
        </p:nvSpPr>
        <p:spPr>
          <a:xfrm>
            <a:off x="341960" y="3855172"/>
            <a:ext cx="2216369" cy="550028"/>
          </a:xfrm>
          <a:prstGeom prst="wedgeRectCallout">
            <a:avLst>
              <a:gd name="adj1" fmla="val -8532"/>
              <a:gd name="adj2" fmla="val 705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上記表中の各担当者について、本事業中の役割・役職・本事業中の担当業務・略歴をそれぞれ記載してください</a:t>
            </a:r>
          </a:p>
        </p:txBody>
      </p:sp>
      <p:sp>
        <p:nvSpPr>
          <p:cNvPr id="63" name="吹き出し: 四角形 62">
            <a:extLst>
              <a:ext uri="{FF2B5EF4-FFF2-40B4-BE49-F238E27FC236}">
                <a16:creationId xmlns:a16="http://schemas.microsoft.com/office/drawing/2014/main" id="{558B2D0E-5B2E-7823-5FC1-CB4AD149D16D}"/>
              </a:ext>
            </a:extLst>
          </p:cNvPr>
          <p:cNvSpPr/>
          <p:nvPr/>
        </p:nvSpPr>
        <p:spPr>
          <a:xfrm>
            <a:off x="2680100" y="1940467"/>
            <a:ext cx="3541601" cy="375760"/>
          </a:xfrm>
          <a:prstGeom prst="wedgeRectCallout">
            <a:avLst>
              <a:gd name="adj1" fmla="val -56816"/>
              <a:gd name="adj2" fmla="val 517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本事業における部署等の</a:t>
            </a:r>
            <a:r>
              <a:rPr kumimoji="1" lang="ja-JP" altLang="en-US" sz="1000" b="1" u="sng">
                <a:solidFill>
                  <a:schemeClr val="tx2"/>
                </a:solidFill>
              </a:rPr>
              <a:t>役割</a:t>
            </a:r>
            <a:r>
              <a:rPr kumimoji="1" lang="ja-JP" altLang="en-US" sz="1000">
                <a:solidFill>
                  <a:schemeClr val="tx2"/>
                </a:solidFill>
              </a:rPr>
              <a:t>を記載してください（記載は例であり、事業に応じて適宜呼称の調整が可能です）</a:t>
            </a:r>
          </a:p>
        </p:txBody>
      </p:sp>
      <p:sp>
        <p:nvSpPr>
          <p:cNvPr id="64" name="吹き出し: 四角形 63">
            <a:extLst>
              <a:ext uri="{FF2B5EF4-FFF2-40B4-BE49-F238E27FC236}">
                <a16:creationId xmlns:a16="http://schemas.microsoft.com/office/drawing/2014/main" id="{EA9EEEB6-7EBE-F08E-266C-7324E4CFFF05}"/>
              </a:ext>
            </a:extLst>
          </p:cNvPr>
          <p:cNvSpPr/>
          <p:nvPr/>
        </p:nvSpPr>
        <p:spPr>
          <a:xfrm>
            <a:off x="7886880" y="4955301"/>
            <a:ext cx="1799999" cy="619368"/>
          </a:xfrm>
          <a:prstGeom prst="wedgeRectCallout">
            <a:avLst>
              <a:gd name="adj1" fmla="val -44318"/>
              <a:gd name="adj2" fmla="val -63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実施責任者・副責任者（設置する場合）の略歴については、</a:t>
            </a:r>
            <a:r>
              <a:rPr kumimoji="1" lang="ja-JP" altLang="en-US" sz="1000" b="1" u="sng">
                <a:solidFill>
                  <a:schemeClr val="tx2"/>
                </a:solidFill>
              </a:rPr>
              <a:t>必ず記載ください</a:t>
            </a:r>
          </a:p>
        </p:txBody>
      </p:sp>
      <p:sp>
        <p:nvSpPr>
          <p:cNvPr id="31" name="吹き出し: 四角形 30">
            <a:extLst>
              <a:ext uri="{FF2B5EF4-FFF2-40B4-BE49-F238E27FC236}">
                <a16:creationId xmlns:a16="http://schemas.microsoft.com/office/drawing/2014/main" id="{DD0FD552-5A69-96CA-7954-8373F96917D4}"/>
              </a:ext>
            </a:extLst>
          </p:cNvPr>
          <p:cNvSpPr/>
          <p:nvPr/>
        </p:nvSpPr>
        <p:spPr>
          <a:xfrm>
            <a:off x="4380868" y="1390623"/>
            <a:ext cx="4608911" cy="492717"/>
          </a:xfrm>
          <a:prstGeom prst="wedgeRectCallout">
            <a:avLst>
              <a:gd name="adj1" fmla="val -64475"/>
              <a:gd name="adj2" fmla="val 116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本事業の目的に沿った事業実施のための</a:t>
            </a:r>
            <a:r>
              <a:rPr kumimoji="1" lang="ja-JP" altLang="en-US" sz="1000" b="1">
                <a:solidFill>
                  <a:srgbClr val="FF0000"/>
                </a:solidFill>
              </a:rPr>
              <a:t>社内体制</a:t>
            </a:r>
            <a:r>
              <a:rPr kumimoji="1" lang="ja-JP" altLang="en-US" sz="1000">
                <a:solidFill>
                  <a:schemeClr val="tx2"/>
                </a:solidFill>
              </a:rPr>
              <a:t>をご記載ください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1"/>
                </a:solidFill>
              </a:rPr>
              <a:t>共同申請が複数いる場合は、本スライドを複製してください。</a:t>
            </a:r>
            <a:r>
              <a:rPr kumimoji="1" lang="ja-JP" altLang="en-US" sz="1000">
                <a:solidFill>
                  <a:schemeClr val="tx2"/>
                </a:solidFill>
              </a:rPr>
              <a:t>非該当の場合は本スライドを削除ください</a:t>
            </a:r>
          </a:p>
        </p:txBody>
      </p:sp>
      <p:sp>
        <p:nvSpPr>
          <p:cNvPr id="25" name="吹き出し: 四角形 24">
            <a:extLst>
              <a:ext uri="{FF2B5EF4-FFF2-40B4-BE49-F238E27FC236}">
                <a16:creationId xmlns:a16="http://schemas.microsoft.com/office/drawing/2014/main" id="{A67E37A8-6CF4-578C-9AC3-036C879A18FA}"/>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Tree>
    <p:extLst>
      <p:ext uri="{BB962C8B-B14F-4D97-AF65-F5344CB8AC3E}">
        <p14:creationId xmlns:p14="http://schemas.microsoft.com/office/powerpoint/2010/main" val="35407326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a:t>3-6. </a:t>
            </a:r>
            <a:r>
              <a:rPr kumimoji="1" lang="ja-JP" altLang="en-US"/>
              <a:t>実施体制等 </a:t>
            </a:r>
            <a:r>
              <a:rPr kumimoji="1" lang="en-US" altLang="ja-JP"/>
              <a:t>9/9</a:t>
            </a:r>
            <a:endParaRPr kumimoji="1" lang="en-GB"/>
          </a:p>
        </p:txBody>
      </p:sp>
      <p:sp>
        <p:nvSpPr>
          <p:cNvPr id="8" name="正方形/長方形 7">
            <a:extLst>
              <a:ext uri="{FF2B5EF4-FFF2-40B4-BE49-F238E27FC236}">
                <a16:creationId xmlns:a16="http://schemas.microsoft.com/office/drawing/2014/main" id="{1E64D290-7533-6B76-A5FC-E7108325E6D4}"/>
              </a:ext>
            </a:extLst>
          </p:cNvPr>
          <p:cNvSpPr/>
          <p:nvPr/>
        </p:nvSpPr>
        <p:spPr>
          <a:xfrm>
            <a:off x="510768"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現地政府・企業等との協力条件・協議状況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504661"/>
            <a:ext cx="4291200" cy="3985037"/>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9"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sp>
        <p:nvSpPr>
          <p:cNvPr id="12" name="吹き出し: 四角形 11">
            <a:extLst>
              <a:ext uri="{FF2B5EF4-FFF2-40B4-BE49-F238E27FC236}">
                <a16:creationId xmlns:a16="http://schemas.microsoft.com/office/drawing/2014/main" id="{076DA557-24AB-A6E7-93C5-3DF920092A0D}"/>
              </a:ext>
            </a:extLst>
          </p:cNvPr>
          <p:cNvSpPr/>
          <p:nvPr/>
        </p:nvSpPr>
        <p:spPr>
          <a:xfrm>
            <a:off x="6878006" y="2129775"/>
            <a:ext cx="2516819" cy="538673"/>
          </a:xfrm>
          <a:prstGeom prst="wedgeRectCallout">
            <a:avLst>
              <a:gd name="adj1" fmla="val -53851"/>
              <a:gd name="adj2" fmla="val -46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補助事業の内容について、経済産業省職員と既に議論・相談をしている場合は、その部署の名前と担当者、メールアドレスを記載してください</a:t>
            </a:r>
          </a:p>
        </p:txBody>
      </p:sp>
      <p:sp>
        <p:nvSpPr>
          <p:cNvPr id="13" name="吹き出し: 四角形 12">
            <a:extLst>
              <a:ext uri="{FF2B5EF4-FFF2-40B4-BE49-F238E27FC236}">
                <a16:creationId xmlns:a16="http://schemas.microsoft.com/office/drawing/2014/main" id="{96A082CA-2FCD-5D35-3916-41A3B10E6574}"/>
              </a:ext>
            </a:extLst>
          </p:cNvPr>
          <p:cNvSpPr/>
          <p:nvPr/>
        </p:nvSpPr>
        <p:spPr>
          <a:xfrm>
            <a:off x="6878006" y="2989654"/>
            <a:ext cx="2516818" cy="385158"/>
          </a:xfrm>
          <a:prstGeom prst="wedgeRectCallout">
            <a:avLst>
              <a:gd name="adj1" fmla="val -54688"/>
              <a:gd name="adj2" fmla="val -5446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当該担当課、担当者の評価等のコメントが得られている場合は、１～２行で記載してください</a:t>
            </a:r>
          </a:p>
        </p:txBody>
      </p:sp>
      <p:sp>
        <p:nvSpPr>
          <p:cNvPr id="14" name="吹き出し: 四角形 13">
            <a:extLst>
              <a:ext uri="{FF2B5EF4-FFF2-40B4-BE49-F238E27FC236}">
                <a16:creationId xmlns:a16="http://schemas.microsoft.com/office/drawing/2014/main" id="{86C61EBD-94B1-8BD0-B72E-D9BB51FE9317}"/>
              </a:ext>
            </a:extLst>
          </p:cNvPr>
          <p:cNvSpPr/>
          <p:nvPr/>
        </p:nvSpPr>
        <p:spPr>
          <a:xfrm>
            <a:off x="507596" y="3404497"/>
            <a:ext cx="3382971" cy="2855250"/>
          </a:xfrm>
          <a:prstGeom prst="wedgeRectCallout">
            <a:avLst>
              <a:gd name="adj1" fmla="val -39296"/>
              <a:gd name="adj2" fmla="val -577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協議を開始しているかを含めて、現地政府・企業との連携・協業予定について、想定内容を具体的に記載してください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共同申請の場合、共同申請者、委託・協力先による連携・協業も対象となります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本事業案件に関する</a:t>
            </a:r>
            <a:r>
              <a:rPr kumimoji="1" lang="en-US" altLang="ja-JP" sz="1000">
                <a:solidFill>
                  <a:schemeClr val="tx2"/>
                </a:solidFill>
              </a:rPr>
              <a:t>MoU</a:t>
            </a:r>
            <a:r>
              <a:rPr kumimoji="1" lang="ja-JP" altLang="en-US" sz="1000">
                <a:solidFill>
                  <a:schemeClr val="tx2"/>
                </a:solidFill>
              </a:rPr>
              <a:t>（</a:t>
            </a:r>
            <a:r>
              <a:rPr kumimoji="1" lang="en-US" altLang="ja-JP" sz="1000">
                <a:solidFill>
                  <a:schemeClr val="tx2"/>
                </a:solidFill>
              </a:rPr>
              <a:t>Memorandum of Understanding</a:t>
            </a:r>
            <a:r>
              <a:rPr kumimoji="1" lang="ja-JP" altLang="en-US" sz="1000">
                <a:solidFill>
                  <a:schemeClr val="tx2"/>
                </a:solidFill>
              </a:rPr>
              <a:t>）、レター等を締結している場合には、その概要について本スライドで説明の上、募集要領の記載にしたがって当該資料を別途添付してください</a:t>
            </a:r>
          </a:p>
          <a:p>
            <a:pPr marL="285750" indent="-285750">
              <a:buFont typeface="Arial" panose="020B0604020202020204" pitchFamily="34" charset="0"/>
              <a:buChar char="•"/>
            </a:pPr>
            <a:r>
              <a:rPr kumimoji="1" lang="ja-JP" altLang="en-US" sz="1000">
                <a:solidFill>
                  <a:schemeClr val="tx2"/>
                </a:solidFill>
              </a:rPr>
              <a:t>現地政府から必要な許認可や認証等の取得ないし見込みがある場合は、根拠資料を別途添付もしくは見込み内容を記載してください</a:t>
            </a:r>
          </a:p>
          <a:p>
            <a:pPr marL="285750" indent="-285750">
              <a:buFont typeface="Arial" panose="020B0604020202020204" pitchFamily="34" charset="0"/>
              <a:buChar char="•"/>
            </a:pPr>
            <a:r>
              <a:rPr kumimoji="1" lang="ja-JP" altLang="en-US" sz="1000">
                <a:solidFill>
                  <a:schemeClr val="tx2"/>
                </a:solidFill>
              </a:rPr>
              <a:t>協業相手の選定理由や協業趣旨、協業・ガバナンス体制が相手合意済の書面等で定められている場合は、当該資料を別途添付してください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根拠資料が日本語以外の言語で記載されている場合には、日本語訳を必ず添付してください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申請時の根拠資料提出が不可能な場合、提出目途を記載してください</a:t>
            </a:r>
          </a:p>
        </p:txBody>
      </p:sp>
      <p:grpSp>
        <p:nvGrpSpPr>
          <p:cNvPr id="73" name="グループ化 72">
            <a:extLst>
              <a:ext uri="{FF2B5EF4-FFF2-40B4-BE49-F238E27FC236}">
                <a16:creationId xmlns:a16="http://schemas.microsoft.com/office/drawing/2014/main" id="{D7A1FAE2-5431-ED58-266E-A5EAB95F4262}"/>
              </a:ext>
            </a:extLst>
          </p:cNvPr>
          <p:cNvGrpSpPr/>
          <p:nvPr/>
        </p:nvGrpSpPr>
        <p:grpSpPr>
          <a:xfrm>
            <a:off x="512779" y="5949"/>
            <a:ext cx="6320145" cy="216000"/>
            <a:chOff x="512779" y="5949"/>
            <a:chExt cx="6320145" cy="216000"/>
          </a:xfrm>
        </p:grpSpPr>
        <p:sp>
          <p:nvSpPr>
            <p:cNvPr id="74" name="正方形/長方形 73">
              <a:extLst>
                <a:ext uri="{FF2B5EF4-FFF2-40B4-BE49-F238E27FC236}">
                  <a16:creationId xmlns:a16="http://schemas.microsoft.com/office/drawing/2014/main" id="{F8E696FD-9540-F84E-53E0-1CE3A83D24BA}"/>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5" name="正方形/長方形 74">
              <a:extLst>
                <a:ext uri="{FF2B5EF4-FFF2-40B4-BE49-F238E27FC236}">
                  <a16:creationId xmlns:a16="http://schemas.microsoft.com/office/drawing/2014/main" id="{4F3122C4-79EC-5DFE-E977-26792F43A1A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6" name="正方形/長方形 75">
              <a:extLst>
                <a:ext uri="{FF2B5EF4-FFF2-40B4-BE49-F238E27FC236}">
                  <a16:creationId xmlns:a16="http://schemas.microsoft.com/office/drawing/2014/main" id="{44F3835A-39D0-CA00-C5FD-823229B10FB0}"/>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299A6C22-4FA8-B1B9-7608-39910CE36D31}"/>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3</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05ABCE0A-354E-9151-8B3A-3E5B96281AF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4</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69C5970-0FBF-6AB6-5FC8-9275BC248313}"/>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8008EF20-ABBE-E583-895B-54A12B087A87}"/>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69A6925E-9024-FA8F-4230-217D40C7E8D9}"/>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4F639EC0-ACF3-F695-6D0E-77C43EB12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9</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471C91E4-BC4A-EB69-B1DF-07FEAAB6CB14}"/>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50FDF8B0-5B65-B6A3-242D-69459EFD32EC}"/>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11</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BC0F7BD2-8B84-39E4-F930-D96C063EDFA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accent1"/>
                  </a:solidFill>
                  <a:latin typeface="Meiryo UI" panose="020B0604030504040204" pitchFamily="50" charset="-128"/>
                  <a:ea typeface="Meiryo UI" panose="020B0604030504040204" pitchFamily="50" charset="-128"/>
                </a:rPr>
                <a:t>12</a:t>
              </a:r>
              <a:endParaRPr kumimoji="1" lang="ja-JP" altLang="en-US" sz="900">
                <a:solidFill>
                  <a:schemeClr val="accent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1037377-A4FC-63C9-08E7-04D335915473}"/>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3183FC1B-D2B3-953E-3EF8-B12F265F199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C15831A6-EE16-C8FC-9876-6142E3247F27}"/>
                </a:ext>
              </a:extLst>
            </p:cNvPr>
            <p:cNvSpPr/>
            <p:nvPr/>
          </p:nvSpPr>
          <p:spPr>
            <a:xfrm>
              <a:off x="558966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D126773A-BE56-66F7-C292-620174D70AB4}"/>
                </a:ext>
              </a:extLst>
            </p:cNvPr>
            <p:cNvSpPr/>
            <p:nvPr/>
          </p:nvSpPr>
          <p:spPr>
            <a:xfrm>
              <a:off x="590568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16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513A94F-AFC8-7726-B6FB-1736D1CAEA69}"/>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9153466A-99C6-4496-48D6-5CF86E0A1288}"/>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3" name="吹き出し: 四角形 2">
            <a:extLst>
              <a:ext uri="{FF2B5EF4-FFF2-40B4-BE49-F238E27FC236}">
                <a16:creationId xmlns:a16="http://schemas.microsoft.com/office/drawing/2014/main" id="{56534269-EBC2-B9F0-6871-A42A9FCE77A8}"/>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本事業の実施において重要な</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に関する許諾を含む</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国及び</a:t>
            </a:r>
            <a:r>
              <a:rPr kumimoji="1" lang="en-US" altLang="ja-JP" sz="1000">
                <a:solidFill>
                  <a:schemeClr val="tx2"/>
                </a:solidFill>
                <a:latin typeface="Meiryo UI" panose="020B0604030504040204" pitchFamily="50" charset="-128"/>
                <a:ea typeface="Meiryo UI" panose="020B0604030504040204" pitchFamily="50" charset="-128"/>
              </a:rPr>
              <a:t>Y</a:t>
            </a:r>
            <a:r>
              <a:rPr kumimoji="1" lang="ja-JP" altLang="en-US" sz="1000">
                <a:solidFill>
                  <a:schemeClr val="tx2"/>
                </a:solidFill>
                <a:latin typeface="Meiryo UI" panose="020B0604030504040204" pitchFamily="50" charset="-128"/>
                <a:ea typeface="Meiryo UI" panose="020B0604030504040204" pitchFamily="50" charset="-128"/>
              </a:rPr>
              <a:t>国政府と締結済み。</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の旨のレターも交わしており、円滑な事業遂行が可能な想定</a:t>
            </a:r>
            <a:endParaRPr kumimoji="1" lang="ja-JP" altLang="en-US" sz="1000">
              <a:solidFill>
                <a:schemeClr val="tx2"/>
              </a:solidFill>
            </a:endParaRPr>
          </a:p>
        </p:txBody>
      </p:sp>
      <p:sp>
        <p:nvSpPr>
          <p:cNvPr id="5" name="テキスト プレースホルダー 2">
            <a:extLst>
              <a:ext uri="{FF2B5EF4-FFF2-40B4-BE49-F238E27FC236}">
                <a16:creationId xmlns:a16="http://schemas.microsoft.com/office/drawing/2014/main" id="{342F35C3-76AA-E535-5515-627593C0B9D5}"/>
              </a:ext>
            </a:extLst>
          </p:cNvPr>
          <p:cNvSpPr txBox="1">
            <a:spLocks/>
          </p:cNvSpPr>
          <p:nvPr/>
        </p:nvSpPr>
        <p:spPr>
          <a:xfrm>
            <a:off x="507596" y="1849820"/>
            <a:ext cx="4291200" cy="965863"/>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現地政府・企業との本事業に関連する</a:t>
            </a:r>
            <a:r>
              <a:rPr kumimoji="1" lang="en-US" altLang="ja-JP" sz="1050"/>
              <a:t>MoU</a:t>
            </a:r>
            <a:r>
              <a:rPr kumimoji="1" lang="ja-JP" altLang="en-US" sz="1050"/>
              <a:t>・レター等の写しを提出した</a:t>
            </a:r>
          </a:p>
          <a:p>
            <a:r>
              <a:rPr kumimoji="1" lang="ja-JP" altLang="en-US" sz="1050"/>
              <a:t>□　現地政府・企業との本事業に関連する</a:t>
            </a:r>
            <a:r>
              <a:rPr kumimoji="1" lang="en-US" altLang="ja-JP" sz="1050"/>
              <a:t>MoU</a:t>
            </a:r>
            <a:r>
              <a:rPr kumimoji="1" lang="ja-JP" altLang="en-US" sz="1050"/>
              <a:t>・レター等の写しを、</a:t>
            </a:r>
            <a:r>
              <a:rPr kumimoji="1" lang="en-US" altLang="ja-JP" sz="1050"/>
              <a:t>FS</a:t>
            </a:r>
            <a:r>
              <a:rPr kumimoji="1" lang="ja-JP" altLang="en-US" sz="1050"/>
              <a:t>終了後に</a:t>
            </a:r>
            <a:endParaRPr kumimoji="1" lang="en-US" altLang="ja-JP" sz="1050"/>
          </a:p>
          <a:p>
            <a:r>
              <a:rPr kumimoji="1" lang="en-US" altLang="ja-JP" sz="1050"/>
              <a:t>     </a:t>
            </a:r>
            <a:r>
              <a:rPr kumimoji="1" lang="ja-JP" altLang="en-US" sz="1050"/>
              <a:t>外部有識者で構成される第三者委員会の再審査後、実証事業の承認を</a:t>
            </a:r>
            <a:endParaRPr kumimoji="1" lang="en-US" altLang="ja-JP" sz="1050"/>
          </a:p>
          <a:p>
            <a:r>
              <a:rPr kumimoji="1" lang="en-US" altLang="ja-JP" sz="1050"/>
              <a:t>     </a:t>
            </a:r>
            <a:r>
              <a:rPr kumimoji="1" lang="ja-JP" altLang="en-US" sz="1050"/>
              <a:t>受けた日から</a:t>
            </a:r>
            <a:r>
              <a:rPr kumimoji="1" lang="en-US" altLang="ja-JP" sz="1050"/>
              <a:t>1</a:t>
            </a:r>
            <a:r>
              <a:rPr kumimoji="1" lang="ja-JP" altLang="en-US" sz="1050"/>
              <a:t>年以内に提出する</a:t>
            </a:r>
            <a:endParaRPr kumimoji="1" lang="en-US" altLang="ja-JP" sz="1050"/>
          </a:p>
          <a:p>
            <a:r>
              <a:rPr kumimoji="1" lang="ja-JP" altLang="en-US" sz="1050"/>
              <a:t>　   </a:t>
            </a:r>
            <a:r>
              <a:rPr kumimoji="1" lang="en-US" altLang="ja-JP" sz="1050"/>
              <a:t>【</a:t>
            </a:r>
            <a:r>
              <a:rPr kumimoji="1" lang="ja-JP" altLang="en-US" sz="1050"/>
              <a:t>提出予定日：　　　　　</a:t>
            </a:r>
            <a:r>
              <a:rPr kumimoji="1" lang="en-US" altLang="ja-JP" sz="1050"/>
              <a:t>】</a:t>
            </a:r>
          </a:p>
        </p:txBody>
      </p:sp>
      <p:sp>
        <p:nvSpPr>
          <p:cNvPr id="6" name="吹き出し: 四角形 5">
            <a:extLst>
              <a:ext uri="{FF2B5EF4-FFF2-40B4-BE49-F238E27FC236}">
                <a16:creationId xmlns:a16="http://schemas.microsoft.com/office/drawing/2014/main" id="{A82BC935-C36C-F07E-A7BE-CAA42289918D}"/>
              </a:ext>
            </a:extLst>
          </p:cNvPr>
          <p:cNvSpPr/>
          <p:nvPr/>
        </p:nvSpPr>
        <p:spPr>
          <a:xfrm>
            <a:off x="2408656" y="2662073"/>
            <a:ext cx="2474770" cy="565638"/>
          </a:xfrm>
          <a:prstGeom prst="wedgeRectCallout">
            <a:avLst>
              <a:gd name="adj1" fmla="val -56350"/>
              <a:gd name="adj2" fmla="val -3854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該当するものの□を■にしてください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申請時点で提出できない場合は、提出目処も記載ください</a:t>
            </a:r>
            <a:endParaRPr kumimoji="1" lang="ja-JP" altLang="en-US" sz="1000">
              <a:solidFill>
                <a:schemeClr val="tx2"/>
              </a:solidFill>
            </a:endParaRPr>
          </a:p>
        </p:txBody>
      </p:sp>
      <p:sp>
        <p:nvSpPr>
          <p:cNvPr id="7" name="吹き出し: 四角形 6">
            <a:extLst>
              <a:ext uri="{FF2B5EF4-FFF2-40B4-BE49-F238E27FC236}">
                <a16:creationId xmlns:a16="http://schemas.microsoft.com/office/drawing/2014/main" id="{D9D066B1-3C36-8029-504D-718465E7EBBB}"/>
              </a:ext>
            </a:extLst>
          </p:cNvPr>
          <p:cNvSpPr/>
          <p:nvPr/>
        </p:nvSpPr>
        <p:spPr>
          <a:xfrm>
            <a:off x="2258729" y="264553"/>
            <a:ext cx="3794554" cy="222118"/>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
        <p:nvSpPr>
          <p:cNvPr id="9" name="正方形/長方形 8">
            <a:extLst>
              <a:ext uri="{FF2B5EF4-FFF2-40B4-BE49-F238E27FC236}">
                <a16:creationId xmlns:a16="http://schemas.microsoft.com/office/drawing/2014/main" id="{78E8B406-C259-13B4-73A6-32040C4CF7D5}"/>
              </a:ext>
            </a:extLst>
          </p:cNvPr>
          <p:cNvSpPr/>
          <p:nvPr/>
        </p:nvSpPr>
        <p:spPr>
          <a:xfrm>
            <a:off x="3061512"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7</a:t>
            </a:r>
            <a:endParaRPr kumimoji="1" lang="ja-JP" altLang="en-US" sz="90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66563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想定成果及び商業化計画</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28C7BB1C-6074-95BD-8AEC-53B5B09BAD4B}"/>
              </a:ext>
            </a:extLst>
          </p:cNvPr>
          <p:cNvSpPr/>
          <p:nvPr/>
        </p:nvSpPr>
        <p:spPr>
          <a:xfrm>
            <a:off x="2436873" y="1527224"/>
            <a:ext cx="6958348" cy="2952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a:t>
            </a:r>
          </a:p>
        </p:txBody>
      </p:sp>
      <p:sp>
        <p:nvSpPr>
          <p:cNvPr id="2" name="テキスト プレースホルダー 1">
            <a:extLst>
              <a:ext uri="{FF2B5EF4-FFF2-40B4-BE49-F238E27FC236}">
                <a16:creationId xmlns:a16="http://schemas.microsoft.com/office/drawing/2014/main" id="{21503F40-E1BF-2EC1-6D0E-4F0858EF5C6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389554E-681D-2874-833D-593F211476E2}"/>
              </a:ext>
            </a:extLst>
          </p:cNvPr>
          <p:cNvSpPr>
            <a:spLocks noGrp="1"/>
          </p:cNvSpPr>
          <p:nvPr>
            <p:ph type="body" sz="quarter" idx="17"/>
          </p:nvPr>
        </p:nvSpPr>
        <p:spPr/>
        <p:txBody>
          <a:bodyPr/>
          <a:lstStyle/>
          <a:p>
            <a:r>
              <a:rPr kumimoji="1" lang="en-GB"/>
              <a:t>4-1. </a:t>
            </a:r>
            <a:r>
              <a:rPr kumimoji="1" lang="ja-JP" altLang="en-US"/>
              <a:t>商業化に向けた取組</a:t>
            </a:r>
            <a:endParaRPr kumimoji="1" lang="en-GB"/>
          </a:p>
        </p:txBody>
      </p:sp>
      <p:sp>
        <p:nvSpPr>
          <p:cNvPr id="3" name="正方形/長方形 2">
            <a:extLst>
              <a:ext uri="{FF2B5EF4-FFF2-40B4-BE49-F238E27FC236}">
                <a16:creationId xmlns:a16="http://schemas.microsoft.com/office/drawing/2014/main" id="{EFA600F8-11D0-4ED8-4E5A-16B68277B259}"/>
              </a:ext>
            </a:extLst>
          </p:cNvPr>
          <p:cNvSpPr/>
          <p:nvPr/>
        </p:nvSpPr>
        <p:spPr>
          <a:xfrm>
            <a:off x="510776" y="2048928"/>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0" name="テキスト ボックス 19">
            <a:extLst>
              <a:ext uri="{FF2B5EF4-FFF2-40B4-BE49-F238E27FC236}">
                <a16:creationId xmlns:a16="http://schemas.microsoft.com/office/drawing/2014/main" id="{4911196E-CB17-B1E8-E7BE-4DB16F8A3168}"/>
              </a:ext>
            </a:extLst>
          </p:cNvPr>
          <p:cNvSpPr txBox="1"/>
          <p:nvPr/>
        </p:nvSpPr>
        <p:spPr>
          <a:xfrm>
            <a:off x="512291" y="6021906"/>
            <a:ext cx="8891586" cy="3713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48" name="正方形/長方形 47">
            <a:extLst>
              <a:ext uri="{FF2B5EF4-FFF2-40B4-BE49-F238E27FC236}">
                <a16:creationId xmlns:a16="http://schemas.microsoft.com/office/drawing/2014/main" id="{1EFEAC03-2CD2-7605-55A0-ADD223B656B7}"/>
              </a:ext>
            </a:extLst>
          </p:cNvPr>
          <p:cNvSpPr/>
          <p:nvPr/>
        </p:nvSpPr>
        <p:spPr>
          <a:xfrm>
            <a:off x="518468" y="2392482"/>
            <a:ext cx="1304888" cy="3996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037A6B8-D68A-54DB-29DA-91969B25CB4C}"/>
              </a:ext>
            </a:extLst>
          </p:cNvPr>
          <p:cNvSpPr/>
          <p:nvPr/>
        </p:nvSpPr>
        <p:spPr>
          <a:xfrm>
            <a:off x="518467" y="2838676"/>
            <a:ext cx="1304889" cy="561146"/>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E9D367-963C-206E-00EC-26AFDD881AF6}"/>
              </a:ext>
            </a:extLst>
          </p:cNvPr>
          <p:cNvSpPr/>
          <p:nvPr/>
        </p:nvSpPr>
        <p:spPr>
          <a:xfrm>
            <a:off x="510776" y="345093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0EE2712-ECC9-A3EC-C2BA-71A0B86435B1}"/>
              </a:ext>
            </a:extLst>
          </p:cNvPr>
          <p:cNvSpPr/>
          <p:nvPr/>
        </p:nvSpPr>
        <p:spPr>
          <a:xfrm>
            <a:off x="510776" y="406082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57" name="正方形/長方形 56">
            <a:extLst>
              <a:ext uri="{FF2B5EF4-FFF2-40B4-BE49-F238E27FC236}">
                <a16:creationId xmlns:a16="http://schemas.microsoft.com/office/drawing/2014/main" id="{9A83C80B-7E26-87A7-9990-E60CB5A05194}"/>
              </a:ext>
            </a:extLst>
          </p:cNvPr>
          <p:cNvSpPr/>
          <p:nvPr/>
        </p:nvSpPr>
        <p:spPr>
          <a:xfrm>
            <a:off x="510776" y="4670711"/>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BCCCEB8-BA18-1228-DFD5-ED4102AC711F}"/>
              </a:ext>
            </a:extLst>
          </p:cNvPr>
          <p:cNvSpPr/>
          <p:nvPr/>
        </p:nvSpPr>
        <p:spPr>
          <a:xfrm>
            <a:off x="510776" y="5280600"/>
            <a:ext cx="1313738" cy="55878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矢印: 五方向 62">
            <a:extLst>
              <a:ext uri="{FF2B5EF4-FFF2-40B4-BE49-F238E27FC236}">
                <a16:creationId xmlns:a16="http://schemas.microsoft.com/office/drawing/2014/main" id="{FA439E57-84CF-06D0-2575-BCE117B13524}"/>
              </a:ext>
            </a:extLst>
          </p:cNvPr>
          <p:cNvSpPr/>
          <p:nvPr/>
        </p:nvSpPr>
        <p:spPr>
          <a:xfrm>
            <a:off x="1867829" y="3455010"/>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矢印: 五方向 63">
            <a:extLst>
              <a:ext uri="{FF2B5EF4-FFF2-40B4-BE49-F238E27FC236}">
                <a16:creationId xmlns:a16="http://schemas.microsoft.com/office/drawing/2014/main" id="{3B5AB7FB-D124-B9CB-E763-0D59BA50E380}"/>
              </a:ext>
            </a:extLst>
          </p:cNvPr>
          <p:cNvSpPr/>
          <p:nvPr/>
        </p:nvSpPr>
        <p:spPr>
          <a:xfrm>
            <a:off x="3746600" y="3719340"/>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矢印: 五方向 64">
            <a:extLst>
              <a:ext uri="{FF2B5EF4-FFF2-40B4-BE49-F238E27FC236}">
                <a16:creationId xmlns:a16="http://schemas.microsoft.com/office/drawing/2014/main" id="{74F4DA31-6C85-5F59-8801-6EF7E97D08CD}"/>
              </a:ext>
            </a:extLst>
          </p:cNvPr>
          <p:cNvSpPr/>
          <p:nvPr/>
        </p:nvSpPr>
        <p:spPr>
          <a:xfrm>
            <a:off x="4952999" y="4065738"/>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矢印: 五方向 65">
            <a:extLst>
              <a:ext uri="{FF2B5EF4-FFF2-40B4-BE49-F238E27FC236}">
                <a16:creationId xmlns:a16="http://schemas.microsoft.com/office/drawing/2014/main" id="{DA9AE69D-02B4-7441-DB71-1E1BEE266CD6}"/>
              </a:ext>
            </a:extLst>
          </p:cNvPr>
          <p:cNvSpPr/>
          <p:nvPr/>
        </p:nvSpPr>
        <p:spPr>
          <a:xfrm>
            <a:off x="7497383" y="4330356"/>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7" name="矢印: 五方向 66">
            <a:extLst>
              <a:ext uri="{FF2B5EF4-FFF2-40B4-BE49-F238E27FC236}">
                <a16:creationId xmlns:a16="http://schemas.microsoft.com/office/drawing/2014/main" id="{8B58E0E4-5930-D6EA-BB89-FEC382E4BC14}"/>
              </a:ext>
            </a:extLst>
          </p:cNvPr>
          <p:cNvSpPr/>
          <p:nvPr/>
        </p:nvSpPr>
        <p:spPr>
          <a:xfrm>
            <a:off x="1867829" y="4673665"/>
            <a:ext cx="18288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8" name="矢印: 五方向 67">
            <a:extLst>
              <a:ext uri="{FF2B5EF4-FFF2-40B4-BE49-F238E27FC236}">
                <a16:creationId xmlns:a16="http://schemas.microsoft.com/office/drawing/2014/main" id="{6509445C-2B32-FC62-C72C-0E7E5DBE9916}"/>
              </a:ext>
            </a:extLst>
          </p:cNvPr>
          <p:cNvSpPr/>
          <p:nvPr/>
        </p:nvSpPr>
        <p:spPr>
          <a:xfrm>
            <a:off x="3746600" y="4937995"/>
            <a:ext cx="1206400"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9" name="矢印: 五方向 68">
            <a:extLst>
              <a:ext uri="{FF2B5EF4-FFF2-40B4-BE49-F238E27FC236}">
                <a16:creationId xmlns:a16="http://schemas.microsoft.com/office/drawing/2014/main" id="{A6C7F8AC-CC79-EBEB-FF04-F7D7E275AC82}"/>
              </a:ext>
            </a:extLst>
          </p:cNvPr>
          <p:cNvSpPr/>
          <p:nvPr/>
        </p:nvSpPr>
        <p:spPr>
          <a:xfrm>
            <a:off x="4952999" y="5284393"/>
            <a:ext cx="2478197"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0" name="矢印: 五方向 69">
            <a:extLst>
              <a:ext uri="{FF2B5EF4-FFF2-40B4-BE49-F238E27FC236}">
                <a16:creationId xmlns:a16="http://schemas.microsoft.com/office/drawing/2014/main" id="{A0F78C56-2093-0E9E-32F8-C49865A389BB}"/>
              </a:ext>
            </a:extLst>
          </p:cNvPr>
          <p:cNvSpPr/>
          <p:nvPr/>
        </p:nvSpPr>
        <p:spPr>
          <a:xfrm>
            <a:off x="7497383" y="5549011"/>
            <a:ext cx="1804832" cy="290371"/>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grpSp>
        <p:nvGrpSpPr>
          <p:cNvPr id="76" name="グループ化 75">
            <a:extLst>
              <a:ext uri="{FF2B5EF4-FFF2-40B4-BE49-F238E27FC236}">
                <a16:creationId xmlns:a16="http://schemas.microsoft.com/office/drawing/2014/main" id="{DA8BF11E-39CE-C4D8-8F49-006FB4911AA0}"/>
              </a:ext>
            </a:extLst>
          </p:cNvPr>
          <p:cNvGrpSpPr/>
          <p:nvPr/>
        </p:nvGrpSpPr>
        <p:grpSpPr>
          <a:xfrm>
            <a:off x="2178308" y="2911948"/>
            <a:ext cx="756000" cy="377010"/>
            <a:chOff x="2040381" y="2004284"/>
            <a:chExt cx="756000" cy="377010"/>
          </a:xfrm>
        </p:grpSpPr>
        <p:sp>
          <p:nvSpPr>
            <p:cNvPr id="77" name="コンテンツ プレースホルダー 5">
              <a:extLst>
                <a:ext uri="{FF2B5EF4-FFF2-40B4-BE49-F238E27FC236}">
                  <a16:creationId xmlns:a16="http://schemas.microsoft.com/office/drawing/2014/main" id="{58FE6297-EC3D-A7CA-BF82-F86188701C91}"/>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78" name="二等辺三角形 77">
              <a:extLst>
                <a:ext uri="{FF2B5EF4-FFF2-40B4-BE49-F238E27FC236}">
                  <a16:creationId xmlns:a16="http://schemas.microsoft.com/office/drawing/2014/main" id="{B2C44519-5778-2A00-569E-98613918DA19}"/>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grpSp>
        <p:nvGrpSpPr>
          <p:cNvPr id="82" name="グループ化 81">
            <a:extLst>
              <a:ext uri="{FF2B5EF4-FFF2-40B4-BE49-F238E27FC236}">
                <a16:creationId xmlns:a16="http://schemas.microsoft.com/office/drawing/2014/main" id="{460C5BE5-B978-494A-C92A-D2EEDDD150DE}"/>
              </a:ext>
            </a:extLst>
          </p:cNvPr>
          <p:cNvGrpSpPr/>
          <p:nvPr/>
        </p:nvGrpSpPr>
        <p:grpSpPr>
          <a:xfrm>
            <a:off x="5236378" y="2911948"/>
            <a:ext cx="756000" cy="377010"/>
            <a:chOff x="2040381" y="2004284"/>
            <a:chExt cx="756000" cy="377010"/>
          </a:xfrm>
        </p:grpSpPr>
        <p:sp>
          <p:nvSpPr>
            <p:cNvPr id="83" name="コンテンツ プレースホルダー 5">
              <a:extLst>
                <a:ext uri="{FF2B5EF4-FFF2-40B4-BE49-F238E27FC236}">
                  <a16:creationId xmlns:a16="http://schemas.microsoft.com/office/drawing/2014/main" id="{11667DFC-C373-2ECA-31F7-868C69EC57B5}"/>
                </a:ext>
              </a:extLst>
            </p:cNvPr>
            <p:cNvSpPr txBox="1">
              <a:spLocks/>
            </p:cNvSpPr>
            <p:nvPr/>
          </p:nvSpPr>
          <p:spPr>
            <a:xfrm>
              <a:off x="2040381" y="2212724"/>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4" name="二等辺三角形 83">
              <a:extLst>
                <a:ext uri="{FF2B5EF4-FFF2-40B4-BE49-F238E27FC236}">
                  <a16:creationId xmlns:a16="http://schemas.microsoft.com/office/drawing/2014/main" id="{8EF473E7-BEC8-AC85-28C3-794AFDD1E3A8}"/>
                </a:ext>
              </a:extLst>
            </p:cNvPr>
            <p:cNvSpPr/>
            <p:nvPr/>
          </p:nvSpPr>
          <p:spPr>
            <a:xfrm flipV="1">
              <a:off x="2301016" y="2004284"/>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grpSp>
      <p:sp>
        <p:nvSpPr>
          <p:cNvPr id="88" name="矢印: 五方向 87">
            <a:extLst>
              <a:ext uri="{FF2B5EF4-FFF2-40B4-BE49-F238E27FC236}">
                <a16:creationId xmlns:a16="http://schemas.microsoft.com/office/drawing/2014/main" id="{36FB7478-BC5E-B768-8064-8192210B17AB}"/>
              </a:ext>
            </a:extLst>
          </p:cNvPr>
          <p:cNvSpPr/>
          <p:nvPr/>
        </p:nvSpPr>
        <p:spPr>
          <a:xfrm>
            <a:off x="4436832" y="2405348"/>
            <a:ext cx="2386358"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89" name="矢印: 五方向 88">
            <a:extLst>
              <a:ext uri="{FF2B5EF4-FFF2-40B4-BE49-F238E27FC236}">
                <a16:creationId xmlns:a16="http://schemas.microsoft.com/office/drawing/2014/main" id="{E6DD0F9C-0B04-D04C-74DE-026A3510C2F7}"/>
              </a:ext>
            </a:extLst>
          </p:cNvPr>
          <p:cNvSpPr/>
          <p:nvPr/>
        </p:nvSpPr>
        <p:spPr>
          <a:xfrm>
            <a:off x="7005837" y="2405348"/>
            <a:ext cx="2386357"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bg1"/>
                </a:solidFill>
                <a:latin typeface="Meiryo UI" panose="020B0604030504040204" pitchFamily="50" charset="-128"/>
                <a:ea typeface="Meiryo UI" panose="020B0604030504040204" pitchFamily="50" charset="-128"/>
              </a:rPr>
              <a:t>X</a:t>
            </a:r>
            <a:r>
              <a:rPr kumimoji="1" lang="ja-JP" altLang="en-US" sz="1200" b="1">
                <a:solidFill>
                  <a:schemeClr val="bg1"/>
                </a:solidFill>
                <a:latin typeface="Meiryo UI" panose="020B0604030504040204" pitchFamily="50" charset="-128"/>
                <a:ea typeface="Meiryo UI" panose="020B0604030504040204" pitchFamily="50" charset="-128"/>
              </a:rPr>
              <a:t>年目</a:t>
            </a:r>
          </a:p>
        </p:txBody>
      </p:sp>
      <p:sp>
        <p:nvSpPr>
          <p:cNvPr id="90" name="矢印: 五方向 89">
            <a:extLst>
              <a:ext uri="{FF2B5EF4-FFF2-40B4-BE49-F238E27FC236}">
                <a16:creationId xmlns:a16="http://schemas.microsoft.com/office/drawing/2014/main" id="{E9F5B333-53A1-6A52-CB48-35F677E65154}"/>
              </a:ext>
            </a:extLst>
          </p:cNvPr>
          <p:cNvSpPr/>
          <p:nvPr/>
        </p:nvSpPr>
        <p:spPr>
          <a:xfrm>
            <a:off x="1867830" y="2405348"/>
            <a:ext cx="2386355" cy="36968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bg1"/>
                </a:solidFill>
                <a:latin typeface="Meiryo UI" panose="020B0604030504040204" pitchFamily="50" charset="-128"/>
                <a:ea typeface="Meiryo UI" panose="020B0604030504040204" pitchFamily="50" charset="-128"/>
              </a:rPr>
              <a:t>実証終了後</a:t>
            </a:r>
            <a:r>
              <a:rPr kumimoji="1" lang="en-US" altLang="ja-JP" sz="1200" b="1" dirty="0">
                <a:solidFill>
                  <a:schemeClr val="bg1"/>
                </a:solidFill>
                <a:latin typeface="Meiryo UI" panose="020B0604030504040204" pitchFamily="50" charset="-128"/>
                <a:ea typeface="Meiryo UI" panose="020B0604030504040204" pitchFamily="50" charset="-128"/>
              </a:rPr>
              <a:t>1</a:t>
            </a:r>
            <a:r>
              <a:rPr kumimoji="1" lang="ja-JP" altLang="en-US" sz="1200" b="1" dirty="0">
                <a:solidFill>
                  <a:schemeClr val="bg1"/>
                </a:solidFill>
                <a:latin typeface="Meiryo UI" panose="020B0604030504040204" pitchFamily="50" charset="-128"/>
                <a:ea typeface="Meiryo UI" panose="020B0604030504040204" pitchFamily="50" charset="-128"/>
              </a:rPr>
              <a:t>年目</a:t>
            </a:r>
          </a:p>
        </p:txBody>
      </p:sp>
      <p:sp>
        <p:nvSpPr>
          <p:cNvPr id="7" name="吹き出し: 四角形 6">
            <a:extLst>
              <a:ext uri="{FF2B5EF4-FFF2-40B4-BE49-F238E27FC236}">
                <a16:creationId xmlns:a16="http://schemas.microsoft.com/office/drawing/2014/main" id="{13D3662E-186A-053D-184C-9E6F6C837FCD}"/>
              </a:ext>
            </a:extLst>
          </p:cNvPr>
          <p:cNvSpPr/>
          <p:nvPr/>
        </p:nvSpPr>
        <p:spPr>
          <a:xfrm>
            <a:off x="6341979" y="2866963"/>
            <a:ext cx="2102351" cy="446601"/>
          </a:xfrm>
          <a:prstGeom prst="wedgeRectCallout">
            <a:avLst>
              <a:gd name="adj1" fmla="val -70431"/>
              <a:gd name="adj2" fmla="val -90864"/>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マイルストーンとなる適切なタイミングを設定してください</a:t>
            </a:r>
          </a:p>
        </p:txBody>
      </p:sp>
      <p:sp>
        <p:nvSpPr>
          <p:cNvPr id="8" name="吹き出し: 四角形 7">
            <a:extLst>
              <a:ext uri="{FF2B5EF4-FFF2-40B4-BE49-F238E27FC236}">
                <a16:creationId xmlns:a16="http://schemas.microsoft.com/office/drawing/2014/main" id="{6FAC6C01-5D6E-0D55-053E-02BA396864FD}"/>
              </a:ext>
            </a:extLst>
          </p:cNvPr>
          <p:cNvSpPr/>
          <p:nvPr/>
        </p:nvSpPr>
        <p:spPr>
          <a:xfrm>
            <a:off x="2533783" y="1871362"/>
            <a:ext cx="4530460" cy="476363"/>
          </a:xfrm>
          <a:prstGeom prst="wedgeRectCallout">
            <a:avLst>
              <a:gd name="adj1" fmla="val -55398"/>
              <a:gd name="adj2" fmla="val 227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dirty="0">
                <a:solidFill>
                  <a:schemeClr val="tx2"/>
                </a:solidFill>
              </a:rPr>
              <a:t>商業化に向けた取組を、実証終了時点から商業化実現まで記載してください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相手国政府への提案方針や受注に向けた具体的な取組を記載してください</a:t>
            </a:r>
            <a:endParaRPr kumimoji="1" lang="en-US" altLang="ja-JP" sz="1000" dirty="0">
              <a:solidFill>
                <a:schemeClr val="tx2"/>
              </a:solidFill>
            </a:endParaRPr>
          </a:p>
          <a:p>
            <a:pPr marL="285750" indent="-285750">
              <a:buFont typeface="Arial" panose="020B0604020202020204" pitchFamily="34" charset="0"/>
              <a:buChar char="•"/>
            </a:pPr>
            <a:r>
              <a:rPr kumimoji="1" lang="ja-JP" altLang="en-US" sz="1000" dirty="0">
                <a:solidFill>
                  <a:schemeClr val="tx2"/>
                </a:solidFill>
              </a:rPr>
              <a:t>資金調達に関する計画がある場合にはそちらも記載してください</a:t>
            </a:r>
            <a:endParaRPr kumimoji="1" lang="en-US" altLang="ja-JP" sz="1000" dirty="0">
              <a:solidFill>
                <a:schemeClr val="tx2"/>
              </a:solidFill>
            </a:endParaRPr>
          </a:p>
        </p:txBody>
      </p:sp>
      <p:sp>
        <p:nvSpPr>
          <p:cNvPr id="10" name="吹き出し: 四角形 9">
            <a:extLst>
              <a:ext uri="{FF2B5EF4-FFF2-40B4-BE49-F238E27FC236}">
                <a16:creationId xmlns:a16="http://schemas.microsoft.com/office/drawing/2014/main" id="{0610A225-50B9-9FC4-128A-82B6F05CC105}"/>
              </a:ext>
            </a:extLst>
          </p:cNvPr>
          <p:cNvSpPr/>
          <p:nvPr/>
        </p:nvSpPr>
        <p:spPr>
          <a:xfrm>
            <a:off x="1580863" y="3580559"/>
            <a:ext cx="4150880" cy="827614"/>
          </a:xfrm>
          <a:prstGeom prst="wedgeRectCallout">
            <a:avLst>
              <a:gd name="adj1" fmla="val -48376"/>
              <a:gd name="adj2" fmla="val -86941"/>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マイルストーンには「現地企業との工事請負契約締結」「商業用工場建設開始」「工場建設完了・生産開始 」等、特定の成果が達成された段階を記載してください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実施項目には「契約締結交渉」「工場設計」「パイロット生産」「商業生産」等、各成果に向けて必要となる実施内容を記載してください</a:t>
            </a:r>
          </a:p>
        </p:txBody>
      </p:sp>
      <p:sp>
        <p:nvSpPr>
          <p:cNvPr id="12" name="正方形/長方形 11">
            <a:extLst>
              <a:ext uri="{FF2B5EF4-FFF2-40B4-BE49-F238E27FC236}">
                <a16:creationId xmlns:a16="http://schemas.microsoft.com/office/drawing/2014/main" id="{DDBE1799-4263-CC2A-5EF7-1AD9062F74E6}"/>
              </a:ext>
            </a:extLst>
          </p:cNvPr>
          <p:cNvSpPr/>
          <p:nvPr/>
        </p:nvSpPr>
        <p:spPr>
          <a:xfrm>
            <a:off x="510777" y="1527224"/>
            <a:ext cx="1742566" cy="2952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商業化達成目標時期</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4" name="吹き出し: 四角形 13">
            <a:extLst>
              <a:ext uri="{FF2B5EF4-FFF2-40B4-BE49-F238E27FC236}">
                <a16:creationId xmlns:a16="http://schemas.microsoft.com/office/drawing/2014/main" id="{9239D219-4C49-901F-C616-A633712FA508}"/>
              </a:ext>
            </a:extLst>
          </p:cNvPr>
          <p:cNvSpPr/>
          <p:nvPr/>
        </p:nvSpPr>
        <p:spPr>
          <a:xfrm>
            <a:off x="1580864" y="1212003"/>
            <a:ext cx="5794208" cy="285089"/>
          </a:xfrm>
          <a:prstGeom prst="wedgeRectCallout">
            <a:avLst>
              <a:gd name="adj1" fmla="val -53807"/>
              <a:gd name="adj2" fmla="val 4940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「商業化」とは、「製品やサービスが市場投入され、実際に顧客に対して販売可能となった時点」を指すこととします</a:t>
            </a:r>
            <a:endParaRPr kumimoji="1" lang="en-US" altLang="ja-JP" sz="1000">
              <a:solidFill>
                <a:schemeClr val="tx2"/>
              </a:solidFill>
            </a:endParaRPr>
          </a:p>
        </p:txBody>
      </p:sp>
      <p:sp>
        <p:nvSpPr>
          <p:cNvPr id="9" name="吹き出し: 四角形 8">
            <a:extLst>
              <a:ext uri="{FF2B5EF4-FFF2-40B4-BE49-F238E27FC236}">
                <a16:creationId xmlns:a16="http://schemas.microsoft.com/office/drawing/2014/main" id="{137157F5-0706-E612-0C67-B4C25BD2AA1C}"/>
              </a:ext>
            </a:extLst>
          </p:cNvPr>
          <p:cNvSpPr/>
          <p:nvPr/>
        </p:nvSpPr>
        <p:spPr>
          <a:xfrm>
            <a:off x="2815979" y="5076597"/>
            <a:ext cx="3888274" cy="964715"/>
          </a:xfrm>
          <a:prstGeom prst="wedgeRectCallout">
            <a:avLst>
              <a:gd name="adj1" fmla="val -43145"/>
              <a:gd name="adj2" fmla="val -68252"/>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矢羽根には、実施内容詳細を記載してください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実施項目：工場設計のケース</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① 法令</a:t>
            </a:r>
            <a:r>
              <a:rPr kumimoji="1" lang="ja-JP" altLang="en-US" sz="1000">
                <a:solidFill>
                  <a:schemeClr val="tx1"/>
                </a:solidFill>
                <a:latin typeface="Meiryo UI" panose="020B0604030504040204" pitchFamily="50" charset="-128"/>
                <a:ea typeface="Meiryo UI" panose="020B0604030504040204" pitchFamily="50" charset="-128"/>
              </a:rPr>
              <a:t>対応 ② 設計図面完成</a:t>
            </a:r>
            <a:br>
              <a:rPr kumimoji="1" lang="en-US" altLang="ja-JP" sz="1000">
                <a:solidFill>
                  <a:schemeClr val="tx1"/>
                </a:solidFill>
                <a:latin typeface="Meiryo UI" panose="020B0604030504040204" pitchFamily="50" charset="-128"/>
                <a:ea typeface="Meiryo UI" panose="020B0604030504040204" pitchFamily="50" charset="-128"/>
              </a:rPr>
            </a:b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例</a:t>
            </a:r>
            <a:r>
              <a:rPr kumimoji="1" lang="en-US" altLang="ja-JP" sz="1000">
                <a:solidFill>
                  <a:schemeClr val="tx1"/>
                </a:solidFill>
                <a:latin typeface="Meiryo UI" panose="020B0604030504040204" pitchFamily="50" charset="-128"/>
                <a:ea typeface="Meiryo UI" panose="020B0604030504040204" pitchFamily="50" charset="-128"/>
              </a:rPr>
              <a:t>B】</a:t>
            </a:r>
            <a:r>
              <a:rPr kumimoji="1" lang="ja-JP" altLang="en-US" sz="1000">
                <a:solidFill>
                  <a:schemeClr val="tx1"/>
                </a:solidFill>
                <a:latin typeface="Meiryo UI" panose="020B0604030504040204" pitchFamily="50" charset="-128"/>
                <a:ea typeface="Meiryo UI" panose="020B0604030504040204" pitchFamily="50" charset="-128"/>
              </a:rPr>
              <a:t>実施項目：相手国政府への提案のケース</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① 提案書準備 ② 担当者プレゼンテーション ③ </a:t>
            </a:r>
            <a:r>
              <a:rPr kumimoji="1" lang="en-US" altLang="ja-JP" sz="1000">
                <a:solidFill>
                  <a:schemeClr val="tx1"/>
                </a:solidFill>
                <a:latin typeface="Meiryo UI" panose="020B0604030504040204" pitchFamily="50" charset="-128"/>
                <a:ea typeface="Meiryo UI" panose="020B0604030504040204" pitchFamily="50" charset="-128"/>
              </a:rPr>
              <a:t>MoU</a:t>
            </a:r>
            <a:r>
              <a:rPr kumimoji="1" lang="ja-JP" altLang="en-US" sz="1000">
                <a:solidFill>
                  <a:schemeClr val="tx1"/>
                </a:solidFill>
                <a:latin typeface="Meiryo UI" panose="020B0604030504040204" pitchFamily="50" charset="-128"/>
                <a:ea typeface="Meiryo UI" panose="020B0604030504040204" pitchFamily="50" charset="-128"/>
              </a:rPr>
              <a:t>締結に向けた調整</a:t>
            </a:r>
          </a:p>
        </p:txBody>
      </p:sp>
      <p:grpSp>
        <p:nvGrpSpPr>
          <p:cNvPr id="61" name="グループ化 60">
            <a:extLst>
              <a:ext uri="{FF2B5EF4-FFF2-40B4-BE49-F238E27FC236}">
                <a16:creationId xmlns:a16="http://schemas.microsoft.com/office/drawing/2014/main" id="{63B3D74D-9164-D29B-648D-9F73C106E154}"/>
              </a:ext>
            </a:extLst>
          </p:cNvPr>
          <p:cNvGrpSpPr/>
          <p:nvPr/>
        </p:nvGrpSpPr>
        <p:grpSpPr>
          <a:xfrm>
            <a:off x="512779" y="5949"/>
            <a:ext cx="6320145" cy="216000"/>
            <a:chOff x="512779" y="5949"/>
            <a:chExt cx="6320145" cy="216000"/>
          </a:xfrm>
        </p:grpSpPr>
        <p:sp>
          <p:nvSpPr>
            <p:cNvPr id="71" name="正方形/長方形 70">
              <a:extLst>
                <a:ext uri="{FF2B5EF4-FFF2-40B4-BE49-F238E27FC236}">
                  <a16:creationId xmlns:a16="http://schemas.microsoft.com/office/drawing/2014/main" id="{97EEB55D-AE6D-ED58-ABAA-3BC6CD6BBD76}"/>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2" name="正方形/長方形 71">
              <a:extLst>
                <a:ext uri="{FF2B5EF4-FFF2-40B4-BE49-F238E27FC236}">
                  <a16:creationId xmlns:a16="http://schemas.microsoft.com/office/drawing/2014/main" id="{10EBC53E-D0C2-4882-5680-7209B46D6066}"/>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73" name="正方形/長方形 72">
              <a:extLst>
                <a:ext uri="{FF2B5EF4-FFF2-40B4-BE49-F238E27FC236}">
                  <a16:creationId xmlns:a16="http://schemas.microsoft.com/office/drawing/2014/main" id="{EBC83A9D-8DD4-39A2-6FFE-21C683FB8BE3}"/>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EC63C0FE-4CD6-2487-79CC-AE831EC49E69}"/>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2E11FFC3-EA40-7D1D-DE2E-8D32FB721D6F}"/>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2B35551F-F4F4-D8A8-3B6A-CA22152203ED}"/>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CFF58752-0D13-B986-70F3-08413BB6356E}"/>
                </a:ext>
              </a:extLst>
            </p:cNvPr>
            <p:cNvSpPr/>
            <p:nvPr/>
          </p:nvSpPr>
          <p:spPr>
            <a:xfrm>
              <a:off x="2745493"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6</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6E6B18CB-81D7-9E35-C94F-BFD9E46661B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C2AF8044-C619-8E2F-1E54-D6175C8DAA01}"/>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36540141-B10B-6C35-0824-A688CE2A0398}"/>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704695CE-00F5-4842-06C2-D599A81E90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04AFCC8A-B07F-F9E8-D709-BEB262DE0B3B}"/>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098DF142-5B02-1321-D6CE-83222946B1E6}"/>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C1C5C08D-E8BA-A0F6-D657-FE3B82C12FF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606CCB5B-928D-E7B8-4446-8FFEEEC027AF}"/>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E025CC5-B4B6-F853-75C2-83ACE6338A35}"/>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1B8DBE6D-5944-49B3-A012-6706C1D73F71}"/>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743450FE-A5B7-D956-4A09-6E1B76DD6F28}"/>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4BDC2650-A2D6-75B3-3111-35981D23B329}"/>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6" name="吹き出し: 四角形 5">
            <a:extLst>
              <a:ext uri="{FF2B5EF4-FFF2-40B4-BE49-F238E27FC236}">
                <a16:creationId xmlns:a16="http://schemas.microsoft.com/office/drawing/2014/main" id="{D8DF1E22-B059-D8F7-7E16-5BE8E3071C31}"/>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latin typeface="Meiryo UI"/>
                <a:ea typeface="Meiryo UI"/>
              </a:rPr>
              <a:t>スライドの主旨を示したキーメッセージを</a:t>
            </a:r>
            <a:r>
              <a:rPr kumimoji="1" lang="en-US" altLang="ja-JP" sz="1000" dirty="0">
                <a:solidFill>
                  <a:schemeClr val="tx2"/>
                </a:solidFill>
                <a:latin typeface="Meiryo UI"/>
                <a:ea typeface="Meiryo UI"/>
              </a:rPr>
              <a:t>1-2</a:t>
            </a:r>
            <a:r>
              <a:rPr kumimoji="1" lang="ja-JP" altLang="en-US" sz="1000" dirty="0">
                <a:solidFill>
                  <a:schemeClr val="tx2"/>
                </a:solidFill>
                <a:latin typeface="Meiryo UI"/>
                <a:ea typeface="Meiryo UI"/>
              </a:rPr>
              <a:t>行で記載してください</a:t>
            </a:r>
            <a:br>
              <a:rPr lang="en-US" altLang="ja-JP" sz="1000" dirty="0">
                <a:latin typeface="Meiryo UI" panose="020B0604030504040204" pitchFamily="50" charset="-128"/>
                <a:ea typeface="Meiryo UI" panose="020B0604030504040204" pitchFamily="50" charset="-128"/>
              </a:rPr>
            </a:br>
            <a:r>
              <a:rPr kumimoji="1" lang="en-US" altLang="ja-JP" sz="1000" dirty="0">
                <a:solidFill>
                  <a:schemeClr val="tx2"/>
                </a:solidFill>
                <a:latin typeface="Meiryo UI" panose="020B0604030504040204" pitchFamily="50" charset="-128"/>
                <a:ea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rPr>
              <a:t>例</a:t>
            </a:r>
            <a:r>
              <a:rPr kumimoji="1" lang="en-US" altLang="ja-JP" sz="1000" dirty="0">
                <a:solidFill>
                  <a:schemeClr val="tx2"/>
                </a:solidFill>
                <a:latin typeface="Meiryo UI" panose="020B0604030504040204" pitchFamily="50" charset="-128"/>
                <a:ea typeface="Meiryo UI" panose="020B0604030504040204" pitchFamily="50" charset="-128"/>
              </a:rPr>
              <a:t>】 XXXX</a:t>
            </a:r>
            <a:r>
              <a:rPr kumimoji="1" lang="ja-JP" altLang="en-US" sz="1000" dirty="0">
                <a:solidFill>
                  <a:schemeClr val="tx2"/>
                </a:solidFill>
                <a:latin typeface="Meiryo UI" panose="020B0604030504040204" pitchFamily="50" charset="-128"/>
                <a:ea typeface="Meiryo UI" panose="020B0604030504040204" pitchFamily="50" charset="-128"/>
              </a:rPr>
              <a:t>年に商業化を達成することを目標とし、着実な商業化に向け</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について</a:t>
            </a:r>
            <a:r>
              <a:rPr kumimoji="1" lang="en-US" altLang="ja-JP" sz="1000" dirty="0">
                <a:solidFill>
                  <a:schemeClr val="tx2"/>
                </a:solidFill>
                <a:latin typeface="Meiryo UI" panose="020B0604030504040204" pitchFamily="50" charset="-128"/>
                <a:ea typeface="Meiryo UI" panose="020B0604030504040204" pitchFamily="50" charset="-128"/>
              </a:rPr>
              <a:t>XX</a:t>
            </a:r>
            <a:r>
              <a:rPr kumimoji="1" lang="ja-JP" altLang="en-US" sz="1000" dirty="0">
                <a:solidFill>
                  <a:schemeClr val="tx2"/>
                </a:solidFill>
                <a:latin typeface="Meiryo UI" panose="020B0604030504040204" pitchFamily="50" charset="-128"/>
                <a:ea typeface="Meiryo UI" panose="020B0604030504040204" pitchFamily="50" charset="-128"/>
              </a:rPr>
              <a:t>のような体制で、実証終了後早期の取組開始を想定する</a:t>
            </a:r>
            <a:endParaRPr kumimoji="1" lang="ja-JP" altLang="en-US" sz="1000" dirty="0">
              <a:solidFill>
                <a:schemeClr val="tx2"/>
              </a:solidFill>
            </a:endParaRPr>
          </a:p>
        </p:txBody>
      </p:sp>
      <p:sp>
        <p:nvSpPr>
          <p:cNvPr id="16" name="正方形/長方形 15">
            <a:extLst>
              <a:ext uri="{FF2B5EF4-FFF2-40B4-BE49-F238E27FC236}">
                <a16:creationId xmlns:a16="http://schemas.microsoft.com/office/drawing/2014/main" id="{958013E3-6F33-3BB2-F414-59AF60A98848}"/>
              </a:ext>
            </a:extLst>
          </p:cNvPr>
          <p:cNvSpPr/>
          <p:nvPr/>
        </p:nvSpPr>
        <p:spPr>
          <a:xfrm>
            <a:off x="8778588" y="1886117"/>
            <a:ext cx="1284514" cy="2956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en-US" altLang="ja-JP" sz="1050">
                <a:solidFill>
                  <a:schemeClr val="tx1"/>
                </a:solidFill>
                <a:latin typeface="Meiryo UI" panose="020B0604030504040204" pitchFamily="50" charset="-128"/>
                <a:ea typeface="Meiryo UI" panose="020B0604030504040204" pitchFamily="50" charset="-128"/>
              </a:rPr>
              <a:t>X</a:t>
            </a:r>
            <a:r>
              <a:rPr kumimoji="1" lang="ja-JP" altLang="en-US" sz="1050">
                <a:solidFill>
                  <a:schemeClr val="tx1"/>
                </a:solidFill>
                <a:latin typeface="Meiryo UI" panose="020B0604030504040204" pitchFamily="50" charset="-128"/>
                <a:ea typeface="Meiryo UI" panose="020B0604030504040204" pitchFamily="50" charset="-128"/>
              </a:rPr>
              <a:t>年目</a:t>
            </a:r>
            <a:br>
              <a:rPr kumimoji="1" lang="en-US" altLang="ja-JP" sz="1050">
                <a:solidFill>
                  <a:schemeClr val="tx1"/>
                </a:solidFill>
                <a:latin typeface="Meiryo UI" panose="020B0604030504040204" pitchFamily="50" charset="-128"/>
                <a:ea typeface="Meiryo UI" panose="020B0604030504040204" pitchFamily="50" charset="-128"/>
              </a:rPr>
            </a:b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XXXX</a:t>
            </a:r>
            <a:r>
              <a:rPr kumimoji="1" lang="ja-JP" altLang="en-US" sz="1050">
                <a:solidFill>
                  <a:schemeClr val="tx1"/>
                </a:solidFill>
                <a:latin typeface="Meiryo UI" panose="020B0604030504040204" pitchFamily="50" charset="-128"/>
                <a:ea typeface="Meiryo UI" panose="020B0604030504040204" pitchFamily="50" charset="-128"/>
              </a:rPr>
              <a:t>年）</a:t>
            </a:r>
            <a:endParaRPr kumimoji="1" lang="en-US" altLang="ja-JP" sz="105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050">
                <a:solidFill>
                  <a:schemeClr val="tx1"/>
                </a:solidFill>
                <a:latin typeface="Meiryo UI" panose="020B0604030504040204" pitchFamily="50" charset="-128"/>
                <a:ea typeface="Meiryo UI" panose="020B0604030504040204" pitchFamily="50" charset="-128"/>
              </a:rPr>
              <a:t>商業化</a:t>
            </a:r>
          </a:p>
        </p:txBody>
      </p:sp>
      <p:sp>
        <p:nvSpPr>
          <p:cNvPr id="18" name="二等辺三角形 17">
            <a:extLst>
              <a:ext uri="{FF2B5EF4-FFF2-40B4-BE49-F238E27FC236}">
                <a16:creationId xmlns:a16="http://schemas.microsoft.com/office/drawing/2014/main" id="{F2B7D7C9-CDBC-333A-34BA-AC70BA287569}"/>
              </a:ext>
            </a:extLst>
          </p:cNvPr>
          <p:cNvSpPr/>
          <p:nvPr/>
        </p:nvSpPr>
        <p:spPr>
          <a:xfrm flipV="1">
            <a:off x="9348862" y="2321154"/>
            <a:ext cx="234730" cy="168570"/>
          </a:xfrm>
          <a:prstGeom prst="triangl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Tree>
    <p:extLst>
      <p:ext uri="{BB962C8B-B14F-4D97-AF65-F5344CB8AC3E}">
        <p14:creationId xmlns:p14="http://schemas.microsoft.com/office/powerpoint/2010/main" val="2454518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a:t>
            </a:r>
            <a:r>
              <a:rPr kumimoji="1" lang="en-US" altLang="ja-JP"/>
              <a:t>2 </a:t>
            </a:r>
            <a:r>
              <a:rPr kumimoji="1" lang="ja-JP" altLang="en-US"/>
              <a:t>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p:txBody>
          <a:bodyPr/>
          <a:lstStyle/>
          <a:p>
            <a:pPr marL="342900" indent="-342900">
              <a:spcBef>
                <a:spcPts val="600"/>
              </a:spcBef>
              <a:buFont typeface="+mj-lt"/>
              <a:buAutoNum type="arabicPeriod"/>
            </a:pPr>
            <a:r>
              <a:rPr lang="ja-JP" altLang="en-US" b="1" dirty="0"/>
              <a:t>事業計画サマリ</a:t>
            </a:r>
            <a:endParaRPr lang="en-US" altLang="ja-JP" b="1" dirty="0"/>
          </a:p>
          <a:p>
            <a:pPr marL="342900" indent="-342900">
              <a:spcBef>
                <a:spcPts val="600"/>
              </a:spcBef>
              <a:buFont typeface="+mj-lt"/>
              <a:buAutoNum type="arabicPeriod"/>
            </a:pPr>
            <a:r>
              <a:rPr lang="ja-JP" altLang="en-US" b="1" dirty="0"/>
              <a:t>経営戦略及び補助事業の位置づけ</a:t>
            </a:r>
            <a:endParaRPr lang="en-US" altLang="ja-JP" b="1" dirty="0"/>
          </a:p>
          <a:p>
            <a:pPr marL="446088" lvl="1" indent="-216000"/>
            <a:r>
              <a:rPr lang="en-US" altLang="ja-JP" sz="1400" dirty="0"/>
              <a:t>2-1.</a:t>
            </a:r>
            <a:r>
              <a:rPr lang="ja-JP" altLang="en-US" sz="1400" dirty="0"/>
              <a:t> 長期成長ビジョン及び海外展開戦略</a:t>
            </a:r>
            <a:endParaRPr lang="en-US" altLang="ja-JP" sz="1400" dirty="0"/>
          </a:p>
          <a:p>
            <a:pPr marL="446088" lvl="1" indent="-216000"/>
            <a:r>
              <a:rPr lang="en-US" altLang="ja-JP" sz="1400" dirty="0"/>
              <a:t>2-2. </a:t>
            </a:r>
            <a:r>
              <a:rPr lang="ja-JP" altLang="en-US" sz="1400" dirty="0"/>
              <a:t>経営戦略における補助事業の位置づけ</a:t>
            </a:r>
          </a:p>
          <a:p>
            <a:pPr marL="342900" indent="-342900">
              <a:spcBef>
                <a:spcPts val="600"/>
              </a:spcBef>
              <a:buFont typeface="+mj-lt"/>
              <a:buAutoNum type="arabicPeriod"/>
            </a:pPr>
            <a:r>
              <a:rPr lang="ja-JP" altLang="en-US" b="1" dirty="0"/>
              <a:t>補助事業の内容</a:t>
            </a:r>
          </a:p>
          <a:p>
            <a:pPr marL="446088" lvl="1" indent="-216000"/>
            <a:r>
              <a:rPr lang="en-US" altLang="ja-JP" sz="1400" dirty="0"/>
              <a:t>3-1. FS</a:t>
            </a:r>
            <a:r>
              <a:rPr lang="ja-JP" altLang="en-US" sz="1400" dirty="0"/>
              <a:t>事業・実証事業のねらい</a:t>
            </a:r>
            <a:endParaRPr lang="en-US" altLang="ja-JP" sz="1400" dirty="0"/>
          </a:p>
          <a:p>
            <a:pPr marL="446088" lvl="1" indent="-216000"/>
            <a:r>
              <a:rPr lang="en-US" altLang="ja-JP" sz="1400" dirty="0"/>
              <a:t>3-2. </a:t>
            </a:r>
            <a:r>
              <a:rPr lang="ja-JP" altLang="en-US" sz="1400" dirty="0"/>
              <a:t>実施内容</a:t>
            </a:r>
            <a:endParaRPr lang="en-US" altLang="ja-JP" sz="1400" dirty="0"/>
          </a:p>
          <a:p>
            <a:pPr marL="446088" lvl="1" indent="-216000"/>
            <a:r>
              <a:rPr lang="en-US" altLang="ja-JP" sz="1400" dirty="0"/>
              <a:t>3-3.</a:t>
            </a:r>
            <a:r>
              <a:rPr lang="ja-JP" altLang="en-US" sz="1400" dirty="0"/>
              <a:t> 実施スケジュール</a:t>
            </a:r>
            <a:endParaRPr lang="en-US" altLang="ja-JP" sz="1400" dirty="0"/>
          </a:p>
          <a:p>
            <a:pPr marL="446088" lvl="1" indent="-216000"/>
            <a:r>
              <a:rPr lang="en-US" altLang="ja-JP" sz="1400" dirty="0"/>
              <a:t>3-4. </a:t>
            </a:r>
            <a:r>
              <a:rPr lang="ja-JP" altLang="en-US" sz="1400" dirty="0"/>
              <a:t>内部環境の分析</a:t>
            </a:r>
            <a:endParaRPr lang="en-US" altLang="ja-JP" sz="1400" dirty="0"/>
          </a:p>
          <a:p>
            <a:pPr marL="446088" lvl="1" indent="-216000"/>
            <a:r>
              <a:rPr lang="en-US" altLang="ja-JP" sz="1400" dirty="0"/>
              <a:t>3-5. </a:t>
            </a:r>
            <a:r>
              <a:rPr lang="ja-JP" altLang="en-US" sz="1400" dirty="0"/>
              <a:t>外部環境の分析</a:t>
            </a:r>
            <a:endParaRPr lang="en-US" altLang="ja-JP" sz="1400" dirty="0"/>
          </a:p>
          <a:p>
            <a:pPr marL="446088" lvl="1" indent="-216000"/>
            <a:r>
              <a:rPr lang="en-US" altLang="ja-JP" sz="1400" dirty="0"/>
              <a:t>3-6. </a:t>
            </a:r>
            <a:r>
              <a:rPr lang="ja-JP" altLang="en-US" sz="1400" dirty="0"/>
              <a:t>実施体制等</a:t>
            </a:r>
            <a:endParaRPr lang="en-US" altLang="ja-JP" sz="1400" dirty="0"/>
          </a:p>
          <a:p>
            <a:pPr marL="342900" indent="-342900">
              <a:spcBef>
                <a:spcPts val="600"/>
              </a:spcBef>
              <a:buFont typeface="+mj-lt"/>
              <a:buAutoNum type="arabicPeriod"/>
            </a:pPr>
            <a:r>
              <a:rPr lang="ja-JP" altLang="en-US" b="1" dirty="0"/>
              <a:t>想定成果及び商業化計画</a:t>
            </a:r>
          </a:p>
          <a:p>
            <a:pPr marL="446088" lvl="1" indent="-215900"/>
            <a:r>
              <a:rPr lang="en-US" altLang="ja-JP" sz="1400" dirty="0"/>
              <a:t>4-1.</a:t>
            </a:r>
            <a:r>
              <a:rPr lang="ja-JP" altLang="en-US" sz="1400" dirty="0"/>
              <a:t> 商業化に向けた取組</a:t>
            </a:r>
            <a:endParaRPr lang="en-US" altLang="ja-JP" sz="1400" dirty="0"/>
          </a:p>
          <a:p>
            <a:pPr marL="446088" lvl="1" indent="-215900"/>
            <a:r>
              <a:rPr lang="en-US" altLang="ja-JP" sz="1400" dirty="0"/>
              <a:t>4-2. </a:t>
            </a:r>
            <a:r>
              <a:rPr kumimoji="1" lang="ja-JP" altLang="en-US" sz="1400" dirty="0"/>
              <a:t>想定される成果</a:t>
            </a:r>
            <a:endParaRPr lang="en-US" altLang="ja-JP" sz="1400" dirty="0"/>
          </a:p>
          <a:p>
            <a:pPr marL="446088" lvl="1" indent="-215900"/>
            <a:r>
              <a:rPr lang="en-US" altLang="ja-JP" sz="1400" dirty="0"/>
              <a:t>4-3. </a:t>
            </a:r>
            <a:r>
              <a:rPr kumimoji="1" lang="ja-JP" altLang="en-US" sz="1400" dirty="0"/>
              <a:t>ビジネスモデル</a:t>
            </a:r>
            <a:endParaRPr lang="en-US" altLang="ja-JP" sz="1400" dirty="0"/>
          </a:p>
          <a:p>
            <a:pPr marL="446088" lvl="1" indent="-215900"/>
            <a:r>
              <a:rPr lang="en-US" altLang="ja-JP" sz="1400" dirty="0"/>
              <a:t>4-4. </a:t>
            </a:r>
            <a:r>
              <a:rPr lang="ja-JP" altLang="en-US" sz="1400" dirty="0"/>
              <a:t>想定される裨益効果</a:t>
            </a:r>
          </a:p>
          <a:p>
            <a:pPr marL="342900" indent="-342900">
              <a:spcBef>
                <a:spcPts val="600"/>
              </a:spcBef>
              <a:buFont typeface="+mj-lt"/>
              <a:buAutoNum type="arabicPeriod"/>
            </a:pPr>
            <a:r>
              <a:rPr lang="ja-JP" altLang="en-US" b="1" dirty="0"/>
              <a:t>自由記載・その他</a:t>
            </a:r>
          </a:p>
          <a:p>
            <a:pPr marL="342900" indent="-342900">
              <a:spcBef>
                <a:spcPts val="600"/>
              </a:spcBef>
              <a:buFont typeface="+mj-lt"/>
              <a:buAutoNum type="arabicPeriod"/>
            </a:pPr>
            <a:r>
              <a:rPr lang="ja-JP" altLang="en-US" b="1" dirty="0"/>
              <a:t>申請者概要</a:t>
            </a:r>
            <a:endParaRPr lang="en-US" altLang="ja-JP" b="1" dirty="0"/>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9C6EC-89F8-E049-AEC0-9A913D7E438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200FCAE-E4F5-073D-5856-F6FB7CF2ADF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2A1667-6044-6EB7-1A04-0F59BA132959}"/>
              </a:ext>
            </a:extLst>
          </p:cNvPr>
          <p:cNvSpPr>
            <a:spLocks noGrp="1"/>
          </p:cNvSpPr>
          <p:nvPr>
            <p:ph type="body" sz="quarter" idx="17"/>
          </p:nvPr>
        </p:nvSpPr>
        <p:spPr/>
        <p:txBody>
          <a:bodyPr/>
          <a:lstStyle/>
          <a:p>
            <a:r>
              <a:rPr kumimoji="1" lang="en-GB" altLang="ja-JP"/>
              <a:t>4-2. </a:t>
            </a:r>
            <a:r>
              <a:rPr kumimoji="1" lang="ja-JP" altLang="en-US"/>
              <a:t>想定される成果</a:t>
            </a:r>
            <a:endParaRPr kumimoji="1" lang="en-GB" altLang="ja-JP"/>
          </a:p>
        </p:txBody>
      </p:sp>
      <p:sp>
        <p:nvSpPr>
          <p:cNvPr id="9" name="正方形/長方形 8">
            <a:extLst>
              <a:ext uri="{FF2B5EF4-FFF2-40B4-BE49-F238E27FC236}">
                <a16:creationId xmlns:a16="http://schemas.microsoft.com/office/drawing/2014/main" id="{893885B2-3FAE-53A0-92A2-3FB1153BBCEB}"/>
              </a:ext>
            </a:extLst>
          </p:cNvPr>
          <p:cNvSpPr/>
          <p:nvPr/>
        </p:nvSpPr>
        <p:spPr>
          <a:xfrm>
            <a:off x="689845" y="2280627"/>
            <a:ext cx="1050886" cy="94234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事業状況（想定）</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B3F7AAF-3C44-37E9-28E2-F1FDD1D604C3}"/>
              </a:ext>
            </a:extLst>
          </p:cNvPr>
          <p:cNvSpPr/>
          <p:nvPr/>
        </p:nvSpPr>
        <p:spPr>
          <a:xfrm>
            <a:off x="204705" y="2280627"/>
            <a:ext cx="390099" cy="170718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定性面</a:t>
            </a:r>
          </a:p>
        </p:txBody>
      </p:sp>
      <p:sp>
        <p:nvSpPr>
          <p:cNvPr id="11" name="正方形/長方形 10">
            <a:extLst>
              <a:ext uri="{FF2B5EF4-FFF2-40B4-BE49-F238E27FC236}">
                <a16:creationId xmlns:a16="http://schemas.microsoft.com/office/drawing/2014/main" id="{BF1B3F9A-D4CB-23A5-A442-B1ED08121589}"/>
              </a:ext>
            </a:extLst>
          </p:cNvPr>
          <p:cNvSpPr/>
          <p:nvPr/>
        </p:nvSpPr>
        <p:spPr>
          <a:xfrm>
            <a:off x="204705" y="4149421"/>
            <a:ext cx="390099" cy="239696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定量面</a:t>
            </a:r>
          </a:p>
        </p:txBody>
      </p:sp>
      <p:sp>
        <p:nvSpPr>
          <p:cNvPr id="16" name="正方形/長方形 15">
            <a:extLst>
              <a:ext uri="{FF2B5EF4-FFF2-40B4-BE49-F238E27FC236}">
                <a16:creationId xmlns:a16="http://schemas.microsoft.com/office/drawing/2014/main" id="{13388DFD-FA38-244A-F022-67A4090826C1}"/>
              </a:ext>
            </a:extLst>
          </p:cNvPr>
          <p:cNvSpPr/>
          <p:nvPr/>
        </p:nvSpPr>
        <p:spPr>
          <a:xfrm>
            <a:off x="689845" y="3280803"/>
            <a:ext cx="1050886" cy="70831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展開国名</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（想定）</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57E0B15F-2619-8004-0A98-0DEBBC5E755E}"/>
              </a:ext>
            </a:extLst>
          </p:cNvPr>
          <p:cNvSpPr/>
          <p:nvPr/>
        </p:nvSpPr>
        <p:spPr>
          <a:xfrm>
            <a:off x="689845" y="4145242"/>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受注件数</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F4A45A5-8B46-9A7D-AF97-7880BF348593}"/>
              </a:ext>
            </a:extLst>
          </p:cNvPr>
          <p:cNvSpPr/>
          <p:nvPr/>
        </p:nvSpPr>
        <p:spPr>
          <a:xfrm>
            <a:off x="689845" y="4761980"/>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補助対象事業の売上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70C6125-5832-AFA6-DB9A-79C689E58643}"/>
              </a:ext>
            </a:extLst>
          </p:cNvPr>
          <p:cNvSpPr/>
          <p:nvPr/>
        </p:nvSpPr>
        <p:spPr>
          <a:xfrm>
            <a:off x="689845" y="5374538"/>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補助対象事業の営業利益</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a:solidFill>
                  <a:schemeClr val="tx2"/>
                </a:solidFill>
                <a:latin typeface="Meiryo UI" panose="020B0604030504040204" pitchFamily="50" charset="-128"/>
                <a:ea typeface="Meiryo UI" panose="020B0604030504040204" pitchFamily="50" charset="-128"/>
              </a:rPr>
              <a:t>単位：百万円</a:t>
            </a:r>
            <a:endParaRPr kumimoji="1" lang="en-US" altLang="ja-JP" sz="11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992E31A1-C80D-AEF5-19E7-354E4107C889}"/>
              </a:ext>
            </a:extLst>
          </p:cNvPr>
          <p:cNvSpPr/>
          <p:nvPr/>
        </p:nvSpPr>
        <p:spPr>
          <a:xfrm>
            <a:off x="689845" y="5987096"/>
            <a:ext cx="1050886" cy="559292"/>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市場シェア</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6" name="矢印: 五方向 5">
            <a:extLst>
              <a:ext uri="{FF2B5EF4-FFF2-40B4-BE49-F238E27FC236}">
                <a16:creationId xmlns:a16="http://schemas.microsoft.com/office/drawing/2014/main" id="{75D135D1-6E90-7915-7148-A20E33FECF54}"/>
              </a:ext>
            </a:extLst>
          </p:cNvPr>
          <p:cNvSpPr/>
          <p:nvPr/>
        </p:nvSpPr>
        <p:spPr>
          <a:xfrm>
            <a:off x="1835772"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1</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96FD7DA-9B0E-845D-D863-90135ADD66D7}"/>
              </a:ext>
            </a:extLst>
          </p:cNvPr>
          <p:cNvSpPr/>
          <p:nvPr/>
        </p:nvSpPr>
        <p:spPr>
          <a:xfrm>
            <a:off x="4436286"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3</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8" name="矢印: 五方向 7">
            <a:extLst>
              <a:ext uri="{FF2B5EF4-FFF2-40B4-BE49-F238E27FC236}">
                <a16:creationId xmlns:a16="http://schemas.microsoft.com/office/drawing/2014/main" id="{ADF322C3-BA5D-BF5E-75E5-BA2706DE5583}"/>
              </a:ext>
            </a:extLst>
          </p:cNvPr>
          <p:cNvSpPr/>
          <p:nvPr/>
        </p:nvSpPr>
        <p:spPr>
          <a:xfrm>
            <a:off x="7036801" y="1751538"/>
            <a:ext cx="2490073" cy="40049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商業化から</a:t>
            </a:r>
            <a:r>
              <a:rPr kumimoji="1" lang="en-US" altLang="ja-JP" sz="1200" b="1">
                <a:solidFill>
                  <a:schemeClr val="bg1"/>
                </a:solidFill>
                <a:latin typeface="Meiryo UI" panose="020B0604030504040204" pitchFamily="50" charset="-128"/>
                <a:ea typeface="Meiryo UI" panose="020B0604030504040204" pitchFamily="50" charset="-128"/>
              </a:rPr>
              <a:t>5</a:t>
            </a:r>
            <a:r>
              <a:rPr kumimoji="1" lang="ja-JP" altLang="en-US" sz="1200" b="1">
                <a:solidFill>
                  <a:schemeClr val="bg1"/>
                </a:solidFill>
                <a:latin typeface="Meiryo UI" panose="020B0604030504040204" pitchFamily="50" charset="-128"/>
                <a:ea typeface="Meiryo UI" panose="020B0604030504040204" pitchFamily="50" charset="-128"/>
              </a:rPr>
              <a:t>年後</a:t>
            </a:r>
          </a:p>
        </p:txBody>
      </p:sp>
      <p:sp>
        <p:nvSpPr>
          <p:cNvPr id="13" name="正方形/長方形 12">
            <a:extLst>
              <a:ext uri="{FF2B5EF4-FFF2-40B4-BE49-F238E27FC236}">
                <a16:creationId xmlns:a16="http://schemas.microsoft.com/office/drawing/2014/main" id="{8A73BE8E-21C2-AB8D-6107-C7F70AF38403}"/>
              </a:ext>
            </a:extLst>
          </p:cNvPr>
          <p:cNvSpPr/>
          <p:nvPr/>
        </p:nvSpPr>
        <p:spPr>
          <a:xfrm>
            <a:off x="1835773"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a:solidFill>
                  <a:schemeClr val="tx2"/>
                </a:solidFill>
                <a:latin typeface="Meiryo UI" panose="020B0604030504040204" pitchFamily="50" charset="-128"/>
                <a:ea typeface="Meiryo UI" panose="020B0604030504040204" pitchFamily="50" charset="-128"/>
              </a:rPr>
              <a:t>事業立ち上げ</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a:solidFill>
                  <a:schemeClr val="tx2"/>
                </a:solidFill>
                <a:latin typeface="Meiryo UI" panose="020B0604030504040204" pitchFamily="50" charset="-128"/>
                <a:ea typeface="Meiryo UI" panose="020B0604030504040204" pitchFamily="50" charset="-128"/>
              </a:rPr>
              <a:t>売上・収益の発生</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CBD71FAA-34AF-D618-B839-6F5005C45848}"/>
              </a:ext>
            </a:extLst>
          </p:cNvPr>
          <p:cNvSpPr/>
          <p:nvPr/>
        </p:nvSpPr>
        <p:spPr>
          <a:xfrm>
            <a:off x="4436288"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国への展開、生産拠点立ち上げ</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13182970-73B5-41A3-1D1E-6E0A2E99AAA0}"/>
              </a:ext>
            </a:extLst>
          </p:cNvPr>
          <p:cNvSpPr/>
          <p:nvPr/>
        </p:nvSpPr>
        <p:spPr>
          <a:xfrm>
            <a:off x="7036801" y="2280627"/>
            <a:ext cx="2490072" cy="942341"/>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YY</a:t>
            </a:r>
            <a:r>
              <a:rPr kumimoji="1" lang="ja-JP" altLang="en-US" sz="1050">
                <a:solidFill>
                  <a:schemeClr val="tx2"/>
                </a:solidFill>
                <a:latin typeface="Meiryo UI" panose="020B0604030504040204" pitchFamily="50" charset="-128"/>
                <a:ea typeface="Meiryo UI" panose="020B0604030504040204" pitchFamily="50" charset="-128"/>
              </a:rPr>
              <a:t>国への展開</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09CB9B80-9681-0D22-6E4A-12F62E5A3414}"/>
              </a:ext>
            </a:extLst>
          </p:cNvPr>
          <p:cNvSpPr/>
          <p:nvPr/>
        </p:nvSpPr>
        <p:spPr>
          <a:xfrm>
            <a:off x="1835772"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F2D951CC-37B0-F341-9180-E836A687D7C6}"/>
              </a:ext>
            </a:extLst>
          </p:cNvPr>
          <p:cNvSpPr/>
          <p:nvPr/>
        </p:nvSpPr>
        <p:spPr>
          <a:xfrm>
            <a:off x="4436288"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A0AD2BE9-64F8-62A4-D9D6-150D5453D92F}"/>
              </a:ext>
            </a:extLst>
          </p:cNvPr>
          <p:cNvSpPr/>
          <p:nvPr/>
        </p:nvSpPr>
        <p:spPr>
          <a:xfrm>
            <a:off x="7036801" y="3279494"/>
            <a:ext cx="2490072" cy="708314"/>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01B44C8D-4E2F-27A2-AE1D-3AD33A53C756}"/>
              </a:ext>
            </a:extLst>
          </p:cNvPr>
          <p:cNvSpPr/>
          <p:nvPr/>
        </p:nvSpPr>
        <p:spPr>
          <a:xfrm>
            <a:off x="1835772"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4A1CE4D4-98C9-E23E-306B-3C168F68508A}"/>
              </a:ext>
            </a:extLst>
          </p:cNvPr>
          <p:cNvSpPr/>
          <p:nvPr/>
        </p:nvSpPr>
        <p:spPr>
          <a:xfrm>
            <a:off x="4436286"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19FE1075-5890-5315-4CD2-7821248592DF}"/>
              </a:ext>
            </a:extLst>
          </p:cNvPr>
          <p:cNvSpPr/>
          <p:nvPr/>
        </p:nvSpPr>
        <p:spPr>
          <a:xfrm>
            <a:off x="7036799" y="4145242"/>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93EBE4E-6AAD-831D-A527-BDF1CBF6E9AD}"/>
              </a:ext>
            </a:extLst>
          </p:cNvPr>
          <p:cNvSpPr/>
          <p:nvPr/>
        </p:nvSpPr>
        <p:spPr>
          <a:xfrm>
            <a:off x="1835772"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9EEBE8A0-EFC0-34A4-CD63-1B8F15C1DFDC}"/>
              </a:ext>
            </a:extLst>
          </p:cNvPr>
          <p:cNvSpPr/>
          <p:nvPr/>
        </p:nvSpPr>
        <p:spPr>
          <a:xfrm>
            <a:off x="4436286"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0EDA912-66A2-4601-1A92-D4B7F1FCC208}"/>
              </a:ext>
            </a:extLst>
          </p:cNvPr>
          <p:cNvSpPr/>
          <p:nvPr/>
        </p:nvSpPr>
        <p:spPr>
          <a:xfrm>
            <a:off x="7036799" y="4761980"/>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FFA539F9-2672-48FB-17B0-56D1C63A6B44}"/>
              </a:ext>
            </a:extLst>
          </p:cNvPr>
          <p:cNvSpPr/>
          <p:nvPr/>
        </p:nvSpPr>
        <p:spPr>
          <a:xfrm>
            <a:off x="1835772"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3B58BBDA-30C1-656F-03F8-4D7789091B2F}"/>
              </a:ext>
            </a:extLst>
          </p:cNvPr>
          <p:cNvSpPr/>
          <p:nvPr/>
        </p:nvSpPr>
        <p:spPr>
          <a:xfrm>
            <a:off x="4436286"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BDCB22E-77E2-8B8C-462A-92DF70BEE28F}"/>
              </a:ext>
            </a:extLst>
          </p:cNvPr>
          <p:cNvSpPr/>
          <p:nvPr/>
        </p:nvSpPr>
        <p:spPr>
          <a:xfrm>
            <a:off x="7036799" y="5374538"/>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F98B1C2E-BD19-7081-F18B-114CAC40F723}"/>
              </a:ext>
            </a:extLst>
          </p:cNvPr>
          <p:cNvSpPr/>
          <p:nvPr/>
        </p:nvSpPr>
        <p:spPr>
          <a:xfrm>
            <a:off x="1835772"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5966654A-148A-E230-D0C9-333411E31966}"/>
              </a:ext>
            </a:extLst>
          </p:cNvPr>
          <p:cNvSpPr/>
          <p:nvPr/>
        </p:nvSpPr>
        <p:spPr>
          <a:xfrm>
            <a:off x="4436286"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3" name="正方形/長方形 42">
            <a:extLst>
              <a:ext uri="{FF2B5EF4-FFF2-40B4-BE49-F238E27FC236}">
                <a16:creationId xmlns:a16="http://schemas.microsoft.com/office/drawing/2014/main" id="{7EA7DA1E-E375-8D0E-3477-18B2C090793A}"/>
              </a:ext>
            </a:extLst>
          </p:cNvPr>
          <p:cNvSpPr/>
          <p:nvPr/>
        </p:nvSpPr>
        <p:spPr>
          <a:xfrm>
            <a:off x="7036799" y="5987096"/>
            <a:ext cx="2490072" cy="559292"/>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7" name="吹き出し: 四角形 46">
            <a:extLst>
              <a:ext uri="{FF2B5EF4-FFF2-40B4-BE49-F238E27FC236}">
                <a16:creationId xmlns:a16="http://schemas.microsoft.com/office/drawing/2014/main" id="{018D1024-CF0F-CEFF-C592-56A66B920842}"/>
              </a:ext>
            </a:extLst>
          </p:cNvPr>
          <p:cNvSpPr/>
          <p:nvPr/>
        </p:nvSpPr>
        <p:spPr>
          <a:xfrm>
            <a:off x="2044564" y="3443120"/>
            <a:ext cx="4214969" cy="858698"/>
          </a:xfrm>
          <a:prstGeom prst="wedgeRectCallout">
            <a:avLst>
              <a:gd name="adj1" fmla="val -61373"/>
              <a:gd name="adj2" fmla="val -3656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各時点における事業展開国（想定）を全て記載してください</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例</a:t>
            </a:r>
            <a:r>
              <a:rPr kumimoji="1" lang="en-US" altLang="ja-JP" sz="1000">
                <a:solidFill>
                  <a:schemeClr val="tx2"/>
                </a:solidFill>
              </a:rPr>
              <a:t>】</a:t>
            </a:r>
          </a:p>
          <a:p>
            <a:r>
              <a:rPr kumimoji="1" lang="ja-JP" altLang="en-US" sz="1000">
                <a:solidFill>
                  <a:schemeClr val="tx2"/>
                </a:solidFill>
              </a:rPr>
              <a:t>商業化から</a:t>
            </a:r>
            <a:r>
              <a:rPr kumimoji="1" lang="en-US" altLang="ja-JP" sz="1000">
                <a:solidFill>
                  <a:schemeClr val="tx2"/>
                </a:solidFill>
              </a:rPr>
              <a:t>1</a:t>
            </a:r>
            <a:r>
              <a:rPr kumimoji="1" lang="ja-JP" altLang="en-US" sz="1000">
                <a:solidFill>
                  <a:schemeClr val="tx2"/>
                </a:solidFill>
              </a:rPr>
              <a:t>年後：ポーランド</a:t>
            </a:r>
            <a:endParaRPr kumimoji="1" lang="en-US" altLang="ja-JP" sz="1000">
              <a:solidFill>
                <a:schemeClr val="tx2"/>
              </a:solidFill>
            </a:endParaRPr>
          </a:p>
          <a:p>
            <a:r>
              <a:rPr kumimoji="1" lang="ja-JP" altLang="en-US" sz="1000">
                <a:solidFill>
                  <a:schemeClr val="tx2"/>
                </a:solidFill>
              </a:rPr>
              <a:t>商業化から</a:t>
            </a:r>
            <a:r>
              <a:rPr kumimoji="1" lang="en-US" altLang="ja-JP" sz="1000">
                <a:solidFill>
                  <a:schemeClr val="tx2"/>
                </a:solidFill>
              </a:rPr>
              <a:t>3</a:t>
            </a:r>
            <a:r>
              <a:rPr kumimoji="1" lang="ja-JP" altLang="en-US" sz="1000">
                <a:solidFill>
                  <a:schemeClr val="tx2"/>
                </a:solidFill>
              </a:rPr>
              <a:t>年後：ポーランド・ウクライナ</a:t>
            </a:r>
            <a:endParaRPr kumimoji="1" lang="en-US" altLang="ja-JP" sz="1000">
              <a:solidFill>
                <a:schemeClr val="tx2"/>
              </a:solidFill>
            </a:endParaRPr>
          </a:p>
          <a:p>
            <a:r>
              <a:rPr kumimoji="1" lang="ja-JP" altLang="en-US" sz="1000">
                <a:solidFill>
                  <a:schemeClr val="tx2"/>
                </a:solidFill>
              </a:rPr>
              <a:t>商業化から</a:t>
            </a:r>
            <a:r>
              <a:rPr kumimoji="1" lang="en-US" altLang="ja-JP" sz="1000">
                <a:solidFill>
                  <a:schemeClr val="tx2"/>
                </a:solidFill>
              </a:rPr>
              <a:t>5</a:t>
            </a:r>
            <a:r>
              <a:rPr kumimoji="1" lang="ja-JP" altLang="en-US" sz="1000">
                <a:solidFill>
                  <a:schemeClr val="tx2"/>
                </a:solidFill>
              </a:rPr>
              <a:t>年後：ポーランド・ウクライナ・ルーマニア</a:t>
            </a:r>
            <a:endParaRPr kumimoji="1" lang="en-US" altLang="ja-JP" sz="1000">
              <a:solidFill>
                <a:schemeClr val="tx2"/>
              </a:solidFill>
            </a:endParaRPr>
          </a:p>
        </p:txBody>
      </p:sp>
      <p:sp>
        <p:nvSpPr>
          <p:cNvPr id="51" name="吹き出し: 四角形 50">
            <a:extLst>
              <a:ext uri="{FF2B5EF4-FFF2-40B4-BE49-F238E27FC236}">
                <a16:creationId xmlns:a16="http://schemas.microsoft.com/office/drawing/2014/main" id="{B52819C7-4782-E3C7-98E3-E7600C907330}"/>
              </a:ext>
            </a:extLst>
          </p:cNvPr>
          <p:cNvSpPr/>
          <p:nvPr/>
        </p:nvSpPr>
        <p:spPr>
          <a:xfrm>
            <a:off x="5576717" y="5097971"/>
            <a:ext cx="3267756" cy="446601"/>
          </a:xfrm>
          <a:prstGeom prst="wedgeRectCallout">
            <a:avLst>
              <a:gd name="adj1" fmla="val -59285"/>
              <a:gd name="adj2" fmla="val -510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受注件数・売上等については、補助対象事業で発生した数値を記載してください（国ごとの内訳は不要です）</a:t>
            </a:r>
            <a:endParaRPr kumimoji="1" lang="en-US" altLang="ja-JP" sz="1000">
              <a:solidFill>
                <a:schemeClr val="tx2"/>
              </a:solidFill>
            </a:endParaRPr>
          </a:p>
        </p:txBody>
      </p:sp>
      <p:grpSp>
        <p:nvGrpSpPr>
          <p:cNvPr id="77" name="グループ化 76">
            <a:extLst>
              <a:ext uri="{FF2B5EF4-FFF2-40B4-BE49-F238E27FC236}">
                <a16:creationId xmlns:a16="http://schemas.microsoft.com/office/drawing/2014/main" id="{C447018A-C71C-8439-EE16-4F1822C835A7}"/>
              </a:ext>
            </a:extLst>
          </p:cNvPr>
          <p:cNvGrpSpPr/>
          <p:nvPr/>
        </p:nvGrpSpPr>
        <p:grpSpPr>
          <a:xfrm>
            <a:off x="512779" y="5949"/>
            <a:ext cx="6320145" cy="216000"/>
            <a:chOff x="512779" y="5949"/>
            <a:chExt cx="6320145" cy="216000"/>
          </a:xfrm>
        </p:grpSpPr>
        <p:sp>
          <p:nvSpPr>
            <p:cNvPr id="78" name="正方形/長方形 77">
              <a:extLst>
                <a:ext uri="{FF2B5EF4-FFF2-40B4-BE49-F238E27FC236}">
                  <a16:creationId xmlns:a16="http://schemas.microsoft.com/office/drawing/2014/main" id="{AA65D886-BD5F-9267-C0C4-EB6CAEC9120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79" name="正方形/長方形 78">
              <a:extLst>
                <a:ext uri="{FF2B5EF4-FFF2-40B4-BE49-F238E27FC236}">
                  <a16:creationId xmlns:a16="http://schemas.microsoft.com/office/drawing/2014/main" id="{82C2D3B1-AA24-5DFB-9652-C782AAD96D8E}"/>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0" name="正方形/長方形 79">
              <a:extLst>
                <a:ext uri="{FF2B5EF4-FFF2-40B4-BE49-F238E27FC236}">
                  <a16:creationId xmlns:a16="http://schemas.microsoft.com/office/drawing/2014/main" id="{9D5CA179-C300-D673-5DC7-194B7C2AAD5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D15043C4-3A65-B311-587A-D7DFC86D5254}"/>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C119AE31-F6DF-00EE-9217-968D410440DC}"/>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786A80B8-1794-3EE9-ED27-E984B6D00753}"/>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19F01C64-BE5D-421F-7E28-49BC219EBE5F}"/>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A2FDEEDF-8478-46FA-1153-1B9EEBD714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C20315C-A775-A02D-8953-D8698F905DD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09FA4D1-BDDD-D216-12D3-FAD551AA815D}"/>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7A00F9D-27BD-2C71-5444-56A822A58F55}"/>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A93E3DB-8F4F-7A39-58C2-C1A229448297}"/>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091FCFFE-0B44-965B-5329-717F5076EC32}"/>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87CBECFF-9F62-7417-E874-9DF1AAEB2825}"/>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B04CFC5C-FB1A-0106-C077-CDDB01516699}"/>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28433007-B935-043C-9090-2E588AD394E1}"/>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0E2E76C-5A84-55BF-E21F-EA5D1395A080}"/>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6CE7DB0D-07FD-85BF-2A56-62CFA13A8C4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A164E96B-3AF7-335F-3DB9-24C64D941BFA}"/>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正方形/長方形 21">
            <a:extLst>
              <a:ext uri="{FF2B5EF4-FFF2-40B4-BE49-F238E27FC236}">
                <a16:creationId xmlns:a16="http://schemas.microsoft.com/office/drawing/2014/main" id="{5216D880-ACC4-83D3-0EF3-3D3AC9A02484}"/>
              </a:ext>
            </a:extLst>
          </p:cNvPr>
          <p:cNvSpPr/>
          <p:nvPr/>
        </p:nvSpPr>
        <p:spPr>
          <a:xfrm>
            <a:off x="204704" y="1335045"/>
            <a:ext cx="378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本補助事業を通じた収支計画・事業の成長可能性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17" name="吹き出し: 四角形 16">
            <a:extLst>
              <a:ext uri="{FF2B5EF4-FFF2-40B4-BE49-F238E27FC236}">
                <a16:creationId xmlns:a16="http://schemas.microsoft.com/office/drawing/2014/main" id="{BD23772C-A2A0-0503-A55E-B329D6C5BB53}"/>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国で事業を立ち上げた後、</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年をかけて計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ヵ国への横展開を想定し、</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強化により事業規模を</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年後総売上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百万円まで拡大することを目指す</a:t>
            </a:r>
            <a:endParaRPr kumimoji="1" lang="ja-JP" altLang="en-US" sz="1000">
              <a:solidFill>
                <a:schemeClr val="tx2"/>
              </a:solidFill>
            </a:endParaRPr>
          </a:p>
        </p:txBody>
      </p:sp>
    </p:spTree>
    <p:extLst>
      <p:ext uri="{BB962C8B-B14F-4D97-AF65-F5344CB8AC3E}">
        <p14:creationId xmlns:p14="http://schemas.microsoft.com/office/powerpoint/2010/main" val="27710250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0765A-6D72-84F5-5C6F-78A0F063481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610F79-7E27-986D-1DD8-FA617EE4B7D0}"/>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265A03F-264E-1F45-4910-EE9E85F813F2}"/>
              </a:ext>
            </a:extLst>
          </p:cNvPr>
          <p:cNvSpPr>
            <a:spLocks noGrp="1"/>
          </p:cNvSpPr>
          <p:nvPr>
            <p:ph type="body" sz="quarter" idx="17"/>
          </p:nvPr>
        </p:nvSpPr>
        <p:spPr/>
        <p:txBody>
          <a:bodyPr/>
          <a:lstStyle/>
          <a:p>
            <a:r>
              <a:rPr kumimoji="1" lang="en-GB"/>
              <a:t>4-3. </a:t>
            </a:r>
            <a:r>
              <a:rPr kumimoji="1" lang="ja-JP" altLang="en-US"/>
              <a:t>ビジネスモデル</a:t>
            </a:r>
            <a:endParaRPr kumimoji="1" lang="en-GB"/>
          </a:p>
        </p:txBody>
      </p:sp>
      <p:sp>
        <p:nvSpPr>
          <p:cNvPr id="10" name="正方形/長方形 9">
            <a:extLst>
              <a:ext uri="{FF2B5EF4-FFF2-40B4-BE49-F238E27FC236}">
                <a16:creationId xmlns:a16="http://schemas.microsoft.com/office/drawing/2014/main" id="{FD90ED6B-385C-222B-2C8A-06BF00096870}"/>
              </a:ext>
            </a:extLst>
          </p:cNvPr>
          <p:cNvSpPr/>
          <p:nvPr/>
        </p:nvSpPr>
        <p:spPr>
          <a:xfrm>
            <a:off x="510776" y="1484313"/>
            <a:ext cx="236148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商業化の際の想定ビジネスモデル</a:t>
            </a:r>
          </a:p>
        </p:txBody>
      </p:sp>
      <p:sp>
        <p:nvSpPr>
          <p:cNvPr id="7" name="テキスト ボックス 6">
            <a:extLst>
              <a:ext uri="{FF2B5EF4-FFF2-40B4-BE49-F238E27FC236}">
                <a16:creationId xmlns:a16="http://schemas.microsoft.com/office/drawing/2014/main" id="{C57275B2-CAC0-B49B-B409-23A165768FD8}"/>
              </a:ext>
            </a:extLst>
          </p:cNvPr>
          <p:cNvSpPr txBox="1"/>
          <p:nvPr/>
        </p:nvSpPr>
        <p:spPr>
          <a:xfrm>
            <a:off x="510776" y="2402599"/>
            <a:ext cx="422476"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利用者</a:t>
            </a:r>
          </a:p>
        </p:txBody>
      </p:sp>
      <p:sp>
        <p:nvSpPr>
          <p:cNvPr id="8" name="テキスト ボックス 7">
            <a:extLst>
              <a:ext uri="{FF2B5EF4-FFF2-40B4-BE49-F238E27FC236}">
                <a16:creationId xmlns:a16="http://schemas.microsoft.com/office/drawing/2014/main" id="{B8FBD01B-F47F-6E03-CFD1-62268B9A55F3}"/>
              </a:ext>
            </a:extLst>
          </p:cNvPr>
          <p:cNvSpPr txBox="1"/>
          <p:nvPr/>
        </p:nvSpPr>
        <p:spPr>
          <a:xfrm>
            <a:off x="510776" y="3752143"/>
            <a:ext cx="422476" cy="120955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提供者・設備</a:t>
            </a:r>
          </a:p>
        </p:txBody>
      </p:sp>
      <p:sp>
        <p:nvSpPr>
          <p:cNvPr id="9" name="テキスト ボックス 8">
            <a:extLst>
              <a:ext uri="{FF2B5EF4-FFF2-40B4-BE49-F238E27FC236}">
                <a16:creationId xmlns:a16="http://schemas.microsoft.com/office/drawing/2014/main" id="{9E4394FF-E4A4-08AD-A419-B7E940589F1B}"/>
              </a:ext>
            </a:extLst>
          </p:cNvPr>
          <p:cNvSpPr txBox="1"/>
          <p:nvPr/>
        </p:nvSpPr>
        <p:spPr>
          <a:xfrm>
            <a:off x="510776" y="5224259"/>
            <a:ext cx="422476" cy="15193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事業パートナー</a:t>
            </a:r>
          </a:p>
        </p:txBody>
      </p:sp>
      <p:sp>
        <p:nvSpPr>
          <p:cNvPr id="11" name="テキスト ボックス 10">
            <a:extLst>
              <a:ext uri="{FF2B5EF4-FFF2-40B4-BE49-F238E27FC236}">
                <a16:creationId xmlns:a16="http://schemas.microsoft.com/office/drawing/2014/main" id="{EDB8D32C-44C9-2388-1DE1-1A299CED36D3}"/>
              </a:ext>
            </a:extLst>
          </p:cNvPr>
          <p:cNvSpPr txBox="1"/>
          <p:nvPr/>
        </p:nvSpPr>
        <p:spPr>
          <a:xfrm>
            <a:off x="1674562" y="1975966"/>
            <a:ext cx="1699024"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a:solidFill>
                  <a:schemeClr val="tx2"/>
                </a:solidFill>
              </a:rPr>
              <a:t>日本</a:t>
            </a:r>
          </a:p>
        </p:txBody>
      </p:sp>
      <p:sp>
        <p:nvSpPr>
          <p:cNvPr id="12" name="テキスト ボックス 11">
            <a:extLst>
              <a:ext uri="{FF2B5EF4-FFF2-40B4-BE49-F238E27FC236}">
                <a16:creationId xmlns:a16="http://schemas.microsoft.com/office/drawing/2014/main" id="{B713CA00-60FA-7A4E-D0C1-7C13D22B6B0A}"/>
              </a:ext>
            </a:extLst>
          </p:cNvPr>
          <p:cNvSpPr txBox="1"/>
          <p:nvPr/>
        </p:nvSpPr>
        <p:spPr>
          <a:xfrm>
            <a:off x="6126145" y="1975966"/>
            <a:ext cx="214397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a:solidFill>
                  <a:schemeClr val="tx2"/>
                </a:solidFill>
              </a:rPr>
              <a:t>XXX</a:t>
            </a:r>
            <a:r>
              <a:rPr kumimoji="1" lang="ja-JP" altLang="en-US" sz="1400" b="1">
                <a:solidFill>
                  <a:schemeClr val="tx2"/>
                </a:solidFill>
              </a:rPr>
              <a:t>国</a:t>
            </a:r>
          </a:p>
        </p:txBody>
      </p:sp>
      <p:sp>
        <p:nvSpPr>
          <p:cNvPr id="13" name="正方形/長方形 12">
            <a:extLst>
              <a:ext uri="{FF2B5EF4-FFF2-40B4-BE49-F238E27FC236}">
                <a16:creationId xmlns:a16="http://schemas.microsoft.com/office/drawing/2014/main" id="{05495114-8E96-CC34-390F-2718F3C8CD66}"/>
              </a:ext>
            </a:extLst>
          </p:cNvPr>
          <p:cNvSpPr/>
          <p:nvPr/>
        </p:nvSpPr>
        <p:spPr>
          <a:xfrm>
            <a:off x="1471570" y="4118125"/>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DDE0F2C-32B9-7406-57D6-BA0ED1D2D4F0}"/>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FE9D2B9-3408-6684-CFA9-82A4C89B3745}"/>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7492FCF-5292-3B61-D508-CADF8F60CDA4}"/>
              </a:ext>
            </a:extLst>
          </p:cNvPr>
          <p:cNvSpPr/>
          <p:nvPr/>
        </p:nvSpPr>
        <p:spPr>
          <a:xfrm>
            <a:off x="5214194" y="4118125"/>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88DD470-3589-CE66-F173-3069F4A42587}"/>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6DCE16A-7577-2171-7998-6B4F18FDD9D2}"/>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28" name="グループ化 27">
            <a:extLst>
              <a:ext uri="{FF2B5EF4-FFF2-40B4-BE49-F238E27FC236}">
                <a16:creationId xmlns:a16="http://schemas.microsoft.com/office/drawing/2014/main" id="{1F59CC81-3FF9-6F26-106B-F628080F5F22}"/>
              </a:ext>
            </a:extLst>
          </p:cNvPr>
          <p:cNvGrpSpPr/>
          <p:nvPr/>
        </p:nvGrpSpPr>
        <p:grpSpPr>
          <a:xfrm>
            <a:off x="510776" y="1974627"/>
            <a:ext cx="8884448" cy="4768988"/>
            <a:chOff x="510776" y="1930400"/>
            <a:chExt cx="8884448" cy="4768988"/>
          </a:xfrm>
        </p:grpSpPr>
        <p:cxnSp>
          <p:nvCxnSpPr>
            <p:cNvPr id="19" name="直線コネクタ 18">
              <a:extLst>
                <a:ext uri="{FF2B5EF4-FFF2-40B4-BE49-F238E27FC236}">
                  <a16:creationId xmlns:a16="http://schemas.microsoft.com/office/drawing/2014/main" id="{CCB094D4-6795-A8FB-84F6-B5D0FCEE6B3D}"/>
                </a:ext>
              </a:extLst>
            </p:cNvPr>
            <p:cNvCxnSpPr>
              <a:cxnSpLocks/>
            </p:cNvCxnSpPr>
            <p:nvPr/>
          </p:nvCxnSpPr>
          <p:spPr>
            <a:xfrm>
              <a:off x="4338522" y="1930400"/>
              <a:ext cx="0" cy="476898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5B03C3E-3043-DD53-B168-40BFB54E68C4}"/>
                </a:ext>
              </a:extLst>
            </p:cNvPr>
            <p:cNvCxnSpPr>
              <a:cxnSpLocks/>
            </p:cNvCxnSpPr>
            <p:nvPr/>
          </p:nvCxnSpPr>
          <p:spPr>
            <a:xfrm>
              <a:off x="510776" y="5090725"/>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D84A393-738A-7091-5549-081E856255B0}"/>
                </a:ext>
              </a:extLst>
            </p:cNvPr>
            <p:cNvCxnSpPr>
              <a:cxnSpLocks/>
            </p:cNvCxnSpPr>
            <p:nvPr/>
          </p:nvCxnSpPr>
          <p:spPr>
            <a:xfrm>
              <a:off x="510776" y="3496312"/>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30" name="直線矢印コネクタ 29">
            <a:extLst>
              <a:ext uri="{FF2B5EF4-FFF2-40B4-BE49-F238E27FC236}">
                <a16:creationId xmlns:a16="http://schemas.microsoft.com/office/drawing/2014/main" id="{3BA6AE74-5377-39EF-236E-78408FFCCD9D}"/>
              </a:ext>
            </a:extLst>
          </p:cNvPr>
          <p:cNvCxnSpPr>
            <a:cxnSpLocks/>
          </p:cNvCxnSpPr>
          <p:nvPr/>
        </p:nvCxnSpPr>
        <p:spPr>
          <a:xfrm>
            <a:off x="2872258" y="4356761"/>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65B2662-B727-C7F4-2DB3-A805E9667E8C}"/>
              </a:ext>
            </a:extLst>
          </p:cNvPr>
          <p:cNvCxnSpPr>
            <a:cxnSpLocks/>
          </p:cNvCxnSpPr>
          <p:nvPr/>
        </p:nvCxnSpPr>
        <p:spPr>
          <a:xfrm flipV="1">
            <a:off x="2502675" y="2678585"/>
            <a:ext cx="2407920" cy="113418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7056D777-54B8-A0F5-43D6-87E1B6B43CA4}"/>
              </a:ext>
            </a:extLst>
          </p:cNvPr>
          <p:cNvCxnSpPr>
            <a:cxnSpLocks/>
          </p:cNvCxnSpPr>
          <p:nvPr/>
        </p:nvCxnSpPr>
        <p:spPr>
          <a:xfrm flipH="1">
            <a:off x="2524074" y="2828329"/>
            <a:ext cx="2386521" cy="1117979"/>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B1FD23FD-D928-994C-3488-FF49DDC0F7CD}"/>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C3695EC-88B4-2F61-487F-822C3D0A7665}"/>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47" name="直線矢印コネクタ 46">
            <a:extLst>
              <a:ext uri="{FF2B5EF4-FFF2-40B4-BE49-F238E27FC236}">
                <a16:creationId xmlns:a16="http://schemas.microsoft.com/office/drawing/2014/main" id="{03A15FDD-3F86-0719-1D3C-90E8DBD49409}"/>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3A9A6D0F-9622-19CC-A283-F881B8976BB9}"/>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cxnSp>
        <p:nvCxnSpPr>
          <p:cNvPr id="49" name="直線矢印コネクタ 48">
            <a:extLst>
              <a:ext uri="{FF2B5EF4-FFF2-40B4-BE49-F238E27FC236}">
                <a16:creationId xmlns:a16="http://schemas.microsoft.com/office/drawing/2014/main" id="{0DAC39B6-AA1E-E517-0984-63FC245E4C2E}"/>
              </a:ext>
            </a:extLst>
          </p:cNvPr>
          <p:cNvCxnSpPr>
            <a:cxnSpLocks/>
          </p:cNvCxnSpPr>
          <p:nvPr/>
        </p:nvCxnSpPr>
        <p:spPr>
          <a:xfrm>
            <a:off x="6609020" y="2678585"/>
            <a:ext cx="1081328"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024DC091-0DBE-EFBF-AD59-F1E9EA80CEA4}"/>
              </a:ext>
            </a:extLst>
          </p:cNvPr>
          <p:cNvCxnSpPr>
            <a:cxnSpLocks/>
          </p:cNvCxnSpPr>
          <p:nvPr/>
        </p:nvCxnSpPr>
        <p:spPr>
          <a:xfrm flipH="1">
            <a:off x="6563360" y="2828329"/>
            <a:ext cx="1058965"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CAF48745-9050-211D-4DE8-008782D81BB1}"/>
              </a:ext>
            </a:extLst>
          </p:cNvPr>
          <p:cNvSpPr txBox="1"/>
          <p:nvPr/>
        </p:nvSpPr>
        <p:spPr>
          <a:xfrm>
            <a:off x="3974646" y="3310328"/>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7" name="テキスト ボックス 56">
            <a:extLst>
              <a:ext uri="{FF2B5EF4-FFF2-40B4-BE49-F238E27FC236}">
                <a16:creationId xmlns:a16="http://schemas.microsoft.com/office/drawing/2014/main" id="{36CC5BE7-3177-73F4-0278-6AFC4C983FE3}"/>
              </a:ext>
            </a:extLst>
          </p:cNvPr>
          <p:cNvSpPr txBox="1"/>
          <p:nvPr/>
        </p:nvSpPr>
        <p:spPr>
          <a:xfrm>
            <a:off x="3311312" y="2960792"/>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8" name="テキスト ボックス 57">
            <a:extLst>
              <a:ext uri="{FF2B5EF4-FFF2-40B4-BE49-F238E27FC236}">
                <a16:creationId xmlns:a16="http://schemas.microsoft.com/office/drawing/2014/main" id="{56982E11-116E-3DA6-160E-5A3AD4D5571E}"/>
              </a:ext>
            </a:extLst>
          </p:cNvPr>
          <p:cNvSpPr txBox="1"/>
          <p:nvPr/>
        </p:nvSpPr>
        <p:spPr>
          <a:xfrm>
            <a:off x="6691244" y="2995501"/>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59" name="テキスト ボックス 58">
            <a:extLst>
              <a:ext uri="{FF2B5EF4-FFF2-40B4-BE49-F238E27FC236}">
                <a16:creationId xmlns:a16="http://schemas.microsoft.com/office/drawing/2014/main" id="{55DFAA20-7394-02BE-23BC-10EF4F4D2E8A}"/>
              </a:ext>
            </a:extLst>
          </p:cNvPr>
          <p:cNvSpPr txBox="1"/>
          <p:nvPr/>
        </p:nvSpPr>
        <p:spPr>
          <a:xfrm>
            <a:off x="5071401" y="3467290"/>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62" name="直線矢印コネクタ 61">
            <a:extLst>
              <a:ext uri="{FF2B5EF4-FFF2-40B4-BE49-F238E27FC236}">
                <a16:creationId xmlns:a16="http://schemas.microsoft.com/office/drawing/2014/main" id="{F9391753-7B1A-2E38-3D0D-41A64ECFA458}"/>
              </a:ext>
            </a:extLst>
          </p:cNvPr>
          <p:cNvCxnSpPr>
            <a:cxnSpLocks/>
          </p:cNvCxnSpPr>
          <p:nvPr/>
        </p:nvCxnSpPr>
        <p:spPr>
          <a:xfrm flipH="1" flipV="1">
            <a:off x="2593107" y="4868654"/>
            <a:ext cx="2451699" cy="1156388"/>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FE43FB09-7261-6D0C-AE2A-F2A4114DA13A}"/>
              </a:ext>
            </a:extLst>
          </p:cNvPr>
          <p:cNvCxnSpPr>
            <a:cxnSpLocks/>
          </p:cNvCxnSpPr>
          <p:nvPr/>
        </p:nvCxnSpPr>
        <p:spPr>
          <a:xfrm>
            <a:off x="2681938" y="4781376"/>
            <a:ext cx="2435062" cy="1143266"/>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C8563DAC-7DE8-D612-B984-41DBFFE6B86A}"/>
              </a:ext>
            </a:extLst>
          </p:cNvPr>
          <p:cNvCxnSpPr>
            <a:cxnSpLocks/>
          </p:cNvCxnSpPr>
          <p:nvPr/>
        </p:nvCxnSpPr>
        <p:spPr>
          <a:xfrm rot="5400000" flipH="1">
            <a:off x="4508254" y="2345754"/>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D48712AA-2A42-0388-2244-7853D465AE36}"/>
              </a:ext>
            </a:extLst>
          </p:cNvPr>
          <p:cNvCxnSpPr>
            <a:cxnSpLocks/>
          </p:cNvCxnSpPr>
          <p:nvPr/>
        </p:nvCxnSpPr>
        <p:spPr>
          <a:xfrm flipV="1">
            <a:off x="5752483" y="3123691"/>
            <a:ext cx="0" cy="91304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id="{5D4775EA-0BC9-CFB7-AF49-9CFEE37EE858}"/>
              </a:ext>
            </a:extLst>
          </p:cNvPr>
          <p:cNvCxnSpPr>
            <a:cxnSpLocks/>
          </p:cNvCxnSpPr>
          <p:nvPr/>
        </p:nvCxnSpPr>
        <p:spPr>
          <a:xfrm>
            <a:off x="5900468" y="3159051"/>
            <a:ext cx="0" cy="877687"/>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5E809EC7-962F-0BD3-A2C4-994015405D8B}"/>
              </a:ext>
            </a:extLst>
          </p:cNvPr>
          <p:cNvSpPr txBox="1"/>
          <p:nvPr/>
        </p:nvSpPr>
        <p:spPr>
          <a:xfrm>
            <a:off x="5928979" y="3459089"/>
            <a:ext cx="576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0" name="正方形/長方形 89">
            <a:extLst>
              <a:ext uri="{FF2B5EF4-FFF2-40B4-BE49-F238E27FC236}">
                <a16:creationId xmlns:a16="http://schemas.microsoft.com/office/drawing/2014/main" id="{05CD19AC-AD32-4353-5892-B45255634EAE}"/>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91" name="テキスト ボックス 90">
            <a:extLst>
              <a:ext uri="{FF2B5EF4-FFF2-40B4-BE49-F238E27FC236}">
                <a16:creationId xmlns:a16="http://schemas.microsoft.com/office/drawing/2014/main" id="{2D80380B-35E6-3C16-242D-C764343E22AC}"/>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92" name="テキスト ボックス 91">
            <a:extLst>
              <a:ext uri="{FF2B5EF4-FFF2-40B4-BE49-F238E27FC236}">
                <a16:creationId xmlns:a16="http://schemas.microsoft.com/office/drawing/2014/main" id="{47148514-B056-51B7-91A8-3A6E30480671}"/>
              </a:ext>
            </a:extLst>
          </p:cNvPr>
          <p:cNvSpPr txBox="1"/>
          <p:nvPr/>
        </p:nvSpPr>
        <p:spPr>
          <a:xfrm>
            <a:off x="6691244" y="2395048"/>
            <a:ext cx="931081"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93" name="吹き出し: 四角形 92">
            <a:extLst>
              <a:ext uri="{FF2B5EF4-FFF2-40B4-BE49-F238E27FC236}">
                <a16:creationId xmlns:a16="http://schemas.microsoft.com/office/drawing/2014/main" id="{B9002213-5D58-3861-526D-2E8B4C963113}"/>
              </a:ext>
            </a:extLst>
          </p:cNvPr>
          <p:cNvSpPr/>
          <p:nvPr/>
        </p:nvSpPr>
        <p:spPr>
          <a:xfrm>
            <a:off x="7917702" y="973987"/>
            <a:ext cx="1356927" cy="346537"/>
          </a:xfrm>
          <a:prstGeom prst="wedgeRectCallout">
            <a:avLst>
              <a:gd name="adj1" fmla="val -38117"/>
              <a:gd name="adj2" fmla="val 727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凡例を記載してください</a:t>
            </a:r>
            <a:endParaRPr kumimoji="1" lang="en-US" altLang="ja-JP" sz="1000">
              <a:solidFill>
                <a:schemeClr val="tx2"/>
              </a:solidFill>
            </a:endParaRPr>
          </a:p>
        </p:txBody>
      </p:sp>
      <p:sp>
        <p:nvSpPr>
          <p:cNvPr id="94" name="吹き出し: 四角形 93">
            <a:extLst>
              <a:ext uri="{FF2B5EF4-FFF2-40B4-BE49-F238E27FC236}">
                <a16:creationId xmlns:a16="http://schemas.microsoft.com/office/drawing/2014/main" id="{44D75D4F-7F37-30C4-DEBA-C8E399D05BB2}"/>
              </a:ext>
            </a:extLst>
          </p:cNvPr>
          <p:cNvSpPr/>
          <p:nvPr/>
        </p:nvSpPr>
        <p:spPr>
          <a:xfrm>
            <a:off x="1001402" y="2557947"/>
            <a:ext cx="2362131" cy="777071"/>
          </a:xfrm>
          <a:prstGeom prst="wedgeRectCallout">
            <a:avLst>
              <a:gd name="adj1" fmla="val 33247"/>
              <a:gd name="adj2" fmla="val 715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金銭の流れ・対価となるサービス</a:t>
            </a:r>
            <a:r>
              <a:rPr kumimoji="1" lang="en-US" altLang="ja-JP" sz="1000" b="1">
                <a:solidFill>
                  <a:schemeClr val="tx2"/>
                </a:solidFill>
              </a:rPr>
              <a:t>/</a:t>
            </a:r>
            <a:r>
              <a:rPr kumimoji="1" lang="ja-JP" altLang="en-US" sz="1000" b="1">
                <a:solidFill>
                  <a:schemeClr val="tx2"/>
                </a:solidFill>
              </a:rPr>
              <a:t>モノの流れ・ステークホルダー</a:t>
            </a:r>
            <a:r>
              <a:rPr kumimoji="1" lang="ja-JP" altLang="en-US" sz="1000">
                <a:solidFill>
                  <a:schemeClr val="tx2"/>
                </a:solidFill>
              </a:rPr>
              <a:t>について、</a:t>
            </a:r>
            <a:r>
              <a:rPr kumimoji="1" lang="ja-JP" altLang="en-US" sz="1000" b="1">
                <a:solidFill>
                  <a:schemeClr val="tx2"/>
                </a:solidFill>
              </a:rPr>
              <a:t>各ステークホルダーの役割・役務や金銭授受が発生する国の区分がわかるように</a:t>
            </a:r>
            <a:r>
              <a:rPr kumimoji="1" lang="ja-JP" altLang="en-US" sz="1000">
                <a:solidFill>
                  <a:schemeClr val="tx2"/>
                </a:solidFill>
              </a:rPr>
              <a:t>記載してください</a:t>
            </a:r>
            <a:endParaRPr kumimoji="1" lang="en-US" altLang="ja-JP" sz="1000">
              <a:solidFill>
                <a:schemeClr val="tx2"/>
              </a:solidFill>
            </a:endParaRPr>
          </a:p>
        </p:txBody>
      </p:sp>
      <p:cxnSp>
        <p:nvCxnSpPr>
          <p:cNvPr id="98" name="直線矢印コネクタ 97">
            <a:extLst>
              <a:ext uri="{FF2B5EF4-FFF2-40B4-BE49-F238E27FC236}">
                <a16:creationId xmlns:a16="http://schemas.microsoft.com/office/drawing/2014/main" id="{DC3B9F5F-A1CA-A60C-8EEF-0B71039571BF}"/>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9" name="テキスト ボックス 98">
            <a:extLst>
              <a:ext uri="{FF2B5EF4-FFF2-40B4-BE49-F238E27FC236}">
                <a16:creationId xmlns:a16="http://schemas.microsoft.com/office/drawing/2014/main" id="{CBF825A6-CC75-C3ED-34B8-A77ED3E216E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sp>
        <p:nvSpPr>
          <p:cNvPr id="100" name="吹き出し: 四角形 99">
            <a:extLst>
              <a:ext uri="{FF2B5EF4-FFF2-40B4-BE49-F238E27FC236}">
                <a16:creationId xmlns:a16="http://schemas.microsoft.com/office/drawing/2014/main" id="{D03568B4-FC59-5FF1-CE0F-1DC7AA52C908}"/>
              </a:ext>
            </a:extLst>
          </p:cNvPr>
          <p:cNvSpPr/>
          <p:nvPr/>
        </p:nvSpPr>
        <p:spPr>
          <a:xfrm>
            <a:off x="520271" y="887707"/>
            <a:ext cx="4477253" cy="418553"/>
          </a:xfrm>
          <a:prstGeom prst="wedgeRectCallout">
            <a:avLst>
              <a:gd name="adj1" fmla="val -35104"/>
              <a:gd name="adj2" fmla="val 8267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a:solidFill>
                  <a:schemeClr val="tx2"/>
                </a:solidFill>
              </a:rPr>
              <a:t>商業化にあたって想定しているビジネスモデルを</a:t>
            </a:r>
            <a:r>
              <a:rPr kumimoji="1" lang="ja-JP" altLang="en-US" sz="1000" b="1">
                <a:solidFill>
                  <a:schemeClr val="tx2"/>
                </a:solidFill>
              </a:rPr>
              <a:t>図示</a:t>
            </a:r>
            <a:r>
              <a:rPr kumimoji="1" lang="ja-JP" altLang="en-US" sz="1000">
                <a:solidFill>
                  <a:schemeClr val="tx2"/>
                </a:solidFill>
              </a:rPr>
              <a:t>してください</a:t>
            </a:r>
            <a:endParaRPr kumimoji="1" lang="en-US" altLang="ja-JP" sz="1000">
              <a:solidFill>
                <a:schemeClr val="tx2"/>
              </a:solidFill>
            </a:endParaRPr>
          </a:p>
          <a:p>
            <a:pPr marL="179388" indent="-179388">
              <a:buFont typeface="Arial" panose="020B0604020202020204" pitchFamily="34" charset="0"/>
              <a:buChar char="•"/>
            </a:pPr>
            <a:r>
              <a:rPr kumimoji="1" lang="ja-JP" altLang="en-US" sz="1000">
                <a:solidFill>
                  <a:schemeClr val="tx2"/>
                </a:solidFill>
              </a:rPr>
              <a:t>連携企業が具体的に決まっている場合には、具体的な企業名まで記載してください</a:t>
            </a:r>
            <a:endParaRPr kumimoji="1" lang="en-US" altLang="ja-JP" sz="1000">
              <a:solidFill>
                <a:schemeClr val="tx2"/>
              </a:solidFill>
            </a:endParaRPr>
          </a:p>
        </p:txBody>
      </p:sp>
      <p:sp>
        <p:nvSpPr>
          <p:cNvPr id="21" name="吹き出し: 四角形 20">
            <a:extLst>
              <a:ext uri="{FF2B5EF4-FFF2-40B4-BE49-F238E27FC236}">
                <a16:creationId xmlns:a16="http://schemas.microsoft.com/office/drawing/2014/main" id="{FFFA35BF-7D32-BDB0-99BC-544286C28312}"/>
              </a:ext>
            </a:extLst>
          </p:cNvPr>
          <p:cNvSpPr/>
          <p:nvPr/>
        </p:nvSpPr>
        <p:spPr>
          <a:xfrm>
            <a:off x="7198134" y="4937824"/>
            <a:ext cx="2223775" cy="602906"/>
          </a:xfrm>
          <a:prstGeom prst="wedgeRectCallout">
            <a:avLst>
              <a:gd name="adj1" fmla="val 6123"/>
              <a:gd name="adj2" fmla="val 7044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事業パートナー等が日本や事業実施国以外に所在する場合には、その所在地をかっこ書きや注釈等で記載してください</a:t>
            </a:r>
            <a:endParaRPr kumimoji="1" lang="en-US" altLang="ja-JP" sz="1000">
              <a:solidFill>
                <a:schemeClr val="tx2"/>
              </a:solidFill>
            </a:endParaRPr>
          </a:p>
        </p:txBody>
      </p:sp>
      <p:grpSp>
        <p:nvGrpSpPr>
          <p:cNvPr id="81" name="グループ化 80">
            <a:extLst>
              <a:ext uri="{FF2B5EF4-FFF2-40B4-BE49-F238E27FC236}">
                <a16:creationId xmlns:a16="http://schemas.microsoft.com/office/drawing/2014/main" id="{718D1101-7704-883E-FAC7-3A858FD35C6D}"/>
              </a:ext>
            </a:extLst>
          </p:cNvPr>
          <p:cNvGrpSpPr/>
          <p:nvPr/>
        </p:nvGrpSpPr>
        <p:grpSpPr>
          <a:xfrm>
            <a:off x="512779" y="5949"/>
            <a:ext cx="6320145" cy="216000"/>
            <a:chOff x="512779" y="5949"/>
            <a:chExt cx="6320145" cy="216000"/>
          </a:xfrm>
        </p:grpSpPr>
        <p:sp>
          <p:nvSpPr>
            <p:cNvPr id="83" name="正方形/長方形 82">
              <a:extLst>
                <a:ext uri="{FF2B5EF4-FFF2-40B4-BE49-F238E27FC236}">
                  <a16:creationId xmlns:a16="http://schemas.microsoft.com/office/drawing/2014/main" id="{08131DAB-CC96-3920-88B9-B71C872D0F70}"/>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4" name="正方形/長方形 83">
              <a:extLst>
                <a:ext uri="{FF2B5EF4-FFF2-40B4-BE49-F238E27FC236}">
                  <a16:creationId xmlns:a16="http://schemas.microsoft.com/office/drawing/2014/main" id="{4D3BDB6A-0D9B-A8D2-3799-1C048CE6182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5" name="正方形/長方形 84">
              <a:extLst>
                <a:ext uri="{FF2B5EF4-FFF2-40B4-BE49-F238E27FC236}">
                  <a16:creationId xmlns:a16="http://schemas.microsoft.com/office/drawing/2014/main" id="{FC50C957-C3E3-025F-98CC-CD55DD953B96}"/>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5B7EB076-0134-502F-1A94-C54D19B10AED}"/>
                </a:ext>
              </a:extLst>
            </p:cNvPr>
            <p:cNvSpPr/>
            <p:nvPr/>
          </p:nvSpPr>
          <p:spPr>
            <a:xfrm>
              <a:off x="179743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59BA09A7-DE50-3C42-F4AD-16E33DA9AC45}"/>
                </a:ext>
              </a:extLst>
            </p:cNvPr>
            <p:cNvSpPr/>
            <p:nvPr/>
          </p:nvSpPr>
          <p:spPr>
            <a:xfrm>
              <a:off x="211345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B61EB425-DA4D-08B7-8885-627848AB8384}"/>
                </a:ext>
              </a:extLst>
            </p:cNvPr>
            <p:cNvSpPr/>
            <p:nvPr/>
          </p:nvSpPr>
          <p:spPr>
            <a:xfrm>
              <a:off x="2429474"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004B51CF-8A05-BB4C-7072-20F42AD5919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FFD74719-E1BF-DB18-1583-A4434059A211}"/>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A8D768D9-0E39-B8D3-C2D5-2C01853BF60E}"/>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82B259B6-AF90-3882-2F9D-16755296C8A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335379D3-450F-50D9-BDCC-A48FC4C24B07}"/>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C9035A6E-635B-CC9A-98A0-51FC48040DC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526EC367-3248-A91C-73D1-F7C0DF406941}"/>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ADAA27DA-6598-5958-CA2E-B75FF5E512DE}"/>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A5E3F20A-578F-C88A-596A-C6BED270173A}"/>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899784B7-1E8B-4406-C266-A0212D73FD9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11EB25D6-4FC5-C6B1-E26C-98BE67A36CB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EA198DB7-92CE-093B-A664-346AFC5713DB}"/>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EEB65BED-3AC8-872E-5220-8C782C0BDE5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22" name="吹き出し: 四角形 21">
            <a:extLst>
              <a:ext uri="{FF2B5EF4-FFF2-40B4-BE49-F238E27FC236}">
                <a16:creationId xmlns:a16="http://schemas.microsoft.com/office/drawing/2014/main" id="{0EADD463-6BB4-3F79-7B31-CEA51B0C29E3}"/>
              </a:ext>
            </a:extLst>
          </p:cNvPr>
          <p:cNvSpPr/>
          <p:nvPr/>
        </p:nvSpPr>
        <p:spPr>
          <a:xfrm>
            <a:off x="1001401" y="3630189"/>
            <a:ext cx="1501273" cy="324320"/>
          </a:xfrm>
          <a:prstGeom prst="wedgeRectCallout">
            <a:avLst>
              <a:gd name="adj1" fmla="val 7440"/>
              <a:gd name="adj2" fmla="val 9483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自社を黒太枠・背景色の強調等で明示してください</a:t>
            </a:r>
            <a:endParaRPr kumimoji="1" lang="en-US" altLang="ja-JP" sz="1000">
              <a:solidFill>
                <a:schemeClr val="tx2"/>
              </a:solidFill>
            </a:endParaRPr>
          </a:p>
        </p:txBody>
      </p:sp>
      <p:sp>
        <p:nvSpPr>
          <p:cNvPr id="25" name="吹き出し: 四角形 24">
            <a:extLst>
              <a:ext uri="{FF2B5EF4-FFF2-40B4-BE49-F238E27FC236}">
                <a16:creationId xmlns:a16="http://schemas.microsoft.com/office/drawing/2014/main" id="{7038D991-F8CA-85F8-5D9A-5E579FDCE0C0}"/>
              </a:ext>
            </a:extLst>
          </p:cNvPr>
          <p:cNvSpPr/>
          <p:nvPr/>
        </p:nvSpPr>
        <p:spPr>
          <a:xfrm>
            <a:off x="4695690" y="277052"/>
            <a:ext cx="4725155" cy="550028"/>
          </a:xfrm>
          <a:prstGeom prst="wedgeRectCallout">
            <a:avLst>
              <a:gd name="adj1" fmla="val -55685"/>
              <a:gd name="adj2" fmla="val 12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国顧客へのサービス提供・規模拡大には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が重要であり、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社を通じた販売、</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社との技術連携による事業構築を想定する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795642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3149D-1C3C-3372-37B8-FA9C6931E5A3}"/>
            </a:ext>
          </a:extLst>
        </p:cNvPr>
        <p:cNvGrpSpPr/>
        <p:nvPr/>
      </p:nvGrpSpPr>
      <p:grpSpPr>
        <a:xfrm>
          <a:off x="0" y="0"/>
          <a:ext cx="0" cy="0"/>
          <a:chOff x="0" y="0"/>
          <a:chExt cx="0" cy="0"/>
        </a:xfrm>
      </p:grpSpPr>
      <p:sp>
        <p:nvSpPr>
          <p:cNvPr id="9" name="正方形/長方形 8">
            <a:extLst>
              <a:ext uri="{FF2B5EF4-FFF2-40B4-BE49-F238E27FC236}">
                <a16:creationId xmlns:a16="http://schemas.microsoft.com/office/drawing/2014/main" id="{789DF1D4-B5D4-D645-74C0-3C2B0FC96201}"/>
              </a:ext>
            </a:extLst>
          </p:cNvPr>
          <p:cNvSpPr/>
          <p:nvPr/>
        </p:nvSpPr>
        <p:spPr>
          <a:xfrm>
            <a:off x="7435136" y="2179046"/>
            <a:ext cx="1968741"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（ウクライナ復興への貢献）</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EABCF83A-7131-99C6-AEDC-9C5D88379A28}"/>
              </a:ext>
            </a:extLst>
          </p:cNvPr>
          <p:cNvSpPr/>
          <p:nvPr/>
        </p:nvSpPr>
        <p:spPr>
          <a:xfrm>
            <a:off x="512290" y="3120158"/>
            <a:ext cx="2124261"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風力発電設備の稼働・発電開始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風力発電導入量</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3" name="矢印: 五方向 12">
            <a:extLst>
              <a:ext uri="{FF2B5EF4-FFF2-40B4-BE49-F238E27FC236}">
                <a16:creationId xmlns:a16="http://schemas.microsoft.com/office/drawing/2014/main" id="{51BF6559-9532-D440-04A7-50BE51DD7484}"/>
              </a:ext>
            </a:extLst>
          </p:cNvPr>
          <p:cNvSpPr/>
          <p:nvPr/>
        </p:nvSpPr>
        <p:spPr>
          <a:xfrm>
            <a:off x="5052680"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5</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C1917C78-418B-977C-3A06-8782B4DB2923}"/>
              </a:ext>
            </a:extLst>
          </p:cNvPr>
          <p:cNvSpPr/>
          <p:nvPr/>
        </p:nvSpPr>
        <p:spPr>
          <a:xfrm>
            <a:off x="2837968"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3</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7" name="矢印: 五方向 6">
            <a:extLst>
              <a:ext uri="{FF2B5EF4-FFF2-40B4-BE49-F238E27FC236}">
                <a16:creationId xmlns:a16="http://schemas.microsoft.com/office/drawing/2014/main" id="{72988818-0AC1-09F2-E6D6-8122F7CBDE80}"/>
              </a:ext>
            </a:extLst>
          </p:cNvPr>
          <p:cNvSpPr/>
          <p:nvPr/>
        </p:nvSpPr>
        <p:spPr>
          <a:xfrm>
            <a:off x="512289" y="2179046"/>
            <a:ext cx="2562109" cy="420166"/>
          </a:xfrm>
          <a:prstGeom prst="homePlate">
            <a:avLst>
              <a:gd name="adj" fmla="val 43653"/>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事業によって生まれる成果・裨益効果</a:t>
            </a:r>
            <a:endParaRPr kumimoji="1" lang="ja-JP" altLang="en-US" sz="120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05D648D9-002D-298E-10A0-A236FB9D2EF2}"/>
              </a:ext>
            </a:extLst>
          </p:cNvPr>
          <p:cNvSpPr/>
          <p:nvPr/>
        </p:nvSpPr>
        <p:spPr>
          <a:xfrm>
            <a:off x="512289" y="2599212"/>
            <a:ext cx="2564860"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rgbClr val="FF0000"/>
                </a:solidFill>
                <a:latin typeface="Meiryo UI" panose="020B0604030504040204" pitchFamily="50" charset="-128"/>
                <a:ea typeface="Meiryo UI" panose="020B0604030504040204" pitchFamily="50" charset="-128"/>
              </a:rPr>
              <a:t>商業化</a:t>
            </a:r>
            <a:r>
              <a:rPr kumimoji="1" lang="ja-JP" altLang="en-US" sz="1100">
                <a:solidFill>
                  <a:schemeClr val="tx2"/>
                </a:solidFill>
                <a:latin typeface="Meiryo UI" panose="020B0604030504040204" pitchFamily="50" charset="-128"/>
                <a:ea typeface="Meiryo UI" panose="020B0604030504040204" pitchFamily="50" charset="-128"/>
              </a:rPr>
              <a:t>から</a:t>
            </a:r>
            <a:r>
              <a:rPr kumimoji="1" lang="en-US" altLang="ja-JP" sz="1100">
                <a:solidFill>
                  <a:schemeClr val="tx2"/>
                </a:solidFill>
                <a:latin typeface="Meiryo UI" panose="020B0604030504040204" pitchFamily="50" charset="-128"/>
                <a:ea typeface="Meiryo UI" panose="020B0604030504040204" pitchFamily="50" charset="-128"/>
              </a:rPr>
              <a:t>1</a:t>
            </a:r>
            <a:r>
              <a:rPr kumimoji="1" lang="ja-JP" altLang="en-US" sz="1100">
                <a:solidFill>
                  <a:schemeClr val="tx2"/>
                </a:solidFill>
                <a:latin typeface="Meiryo UI" panose="020B0604030504040204" pitchFamily="50" charset="-128"/>
                <a:ea typeface="Meiryo UI" panose="020B0604030504040204" pitchFamily="50" charset="-128"/>
              </a:rPr>
              <a:t>年後</a:t>
            </a:r>
          </a:p>
        </p:txBody>
      </p:sp>
      <p:sp>
        <p:nvSpPr>
          <p:cNvPr id="15" name="正方形/長方形 14">
            <a:extLst>
              <a:ext uri="{FF2B5EF4-FFF2-40B4-BE49-F238E27FC236}">
                <a16:creationId xmlns:a16="http://schemas.microsoft.com/office/drawing/2014/main" id="{3A49F13E-CB83-C6AA-A3F3-C757CA898085}"/>
              </a:ext>
            </a:extLst>
          </p:cNvPr>
          <p:cNvSpPr/>
          <p:nvPr/>
        </p:nvSpPr>
        <p:spPr>
          <a:xfrm>
            <a:off x="2928418" y="3120159"/>
            <a:ext cx="2124261" cy="224932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電力供給拡大化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風力発電発電量</a:t>
            </a:r>
          </a:p>
        </p:txBody>
      </p:sp>
      <p:sp>
        <p:nvSpPr>
          <p:cNvPr id="16" name="正方形/長方形 15">
            <a:extLst>
              <a:ext uri="{FF2B5EF4-FFF2-40B4-BE49-F238E27FC236}">
                <a16:creationId xmlns:a16="http://schemas.microsoft.com/office/drawing/2014/main" id="{CB605747-2390-27E4-0A56-7C8694ADB345}"/>
              </a:ext>
            </a:extLst>
          </p:cNvPr>
          <p:cNvSpPr/>
          <p:nvPr/>
        </p:nvSpPr>
        <p:spPr>
          <a:xfrm>
            <a:off x="5344547" y="3120158"/>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電力供給の安定化</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平均復旧時間</a:t>
            </a:r>
          </a:p>
        </p:txBody>
      </p:sp>
      <p:sp>
        <p:nvSpPr>
          <p:cNvPr id="18" name="正方形/長方形 17">
            <a:extLst>
              <a:ext uri="{FF2B5EF4-FFF2-40B4-BE49-F238E27FC236}">
                <a16:creationId xmlns:a16="http://schemas.microsoft.com/office/drawing/2014/main" id="{CCF9DBAE-46DF-B215-C7E4-F78A23F7665F}"/>
              </a:ext>
            </a:extLst>
          </p:cNvPr>
          <p:cNvSpPr/>
          <p:nvPr/>
        </p:nvSpPr>
        <p:spPr>
          <a:xfrm>
            <a:off x="534454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対象工場従業員の賃上げ</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従業員</a:t>
            </a:r>
            <a:r>
              <a:rPr kumimoji="1" lang="en-US" altLang="ja-JP" sz="1050">
                <a:solidFill>
                  <a:schemeClr val="tx2"/>
                </a:solidFill>
                <a:latin typeface="Meiryo UI" panose="020B0604030504040204" pitchFamily="50" charset="-128"/>
                <a:ea typeface="Meiryo UI" panose="020B0604030504040204" pitchFamily="50" charset="-128"/>
              </a:rPr>
              <a:t>1</a:t>
            </a:r>
            <a:r>
              <a:rPr kumimoji="1" lang="ja-JP" altLang="en-US" sz="1050">
                <a:solidFill>
                  <a:schemeClr val="tx2"/>
                </a:solidFill>
                <a:latin typeface="Meiryo UI" panose="020B0604030504040204" pitchFamily="50" charset="-128"/>
                <a:ea typeface="Meiryo UI" panose="020B0604030504040204" pitchFamily="50" charset="-128"/>
              </a:rPr>
              <a:t>人当たり給与支給総額</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8B33B17F-05C6-F17E-6A3C-BB408A1B5595}"/>
              </a:ext>
            </a:extLst>
          </p:cNvPr>
          <p:cNvSpPr/>
          <p:nvPr/>
        </p:nvSpPr>
        <p:spPr>
          <a:xfrm>
            <a:off x="2928417" y="5510381"/>
            <a:ext cx="2124261"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雇用の拡大</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現地雇用創出数</a:t>
            </a:r>
          </a:p>
        </p:txBody>
      </p:sp>
      <p:cxnSp>
        <p:nvCxnSpPr>
          <p:cNvPr id="24" name="コネクタ: カギ線 23">
            <a:extLst>
              <a:ext uri="{FF2B5EF4-FFF2-40B4-BE49-F238E27FC236}">
                <a16:creationId xmlns:a16="http://schemas.microsoft.com/office/drawing/2014/main" id="{A2D6C9F6-1B3F-285A-5CB2-98EAA5225414}"/>
              </a:ext>
            </a:extLst>
          </p:cNvPr>
          <p:cNvCxnSpPr>
            <a:cxnSpLocks/>
            <a:stCxn id="6" idx="3"/>
            <a:endCxn id="15" idx="1"/>
          </p:cNvCxnSpPr>
          <p:nvPr/>
        </p:nvCxnSpPr>
        <p:spPr>
          <a:xfrm flipV="1">
            <a:off x="2636551" y="4244819"/>
            <a:ext cx="291867" cy="59623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10029EB4-B1E5-5DE8-D220-B38DD8AA3D82}"/>
              </a:ext>
            </a:extLst>
          </p:cNvPr>
          <p:cNvCxnSpPr>
            <a:cxnSpLocks/>
            <a:stCxn id="6" idx="3"/>
            <a:endCxn id="22" idx="1"/>
          </p:cNvCxnSpPr>
          <p:nvPr/>
        </p:nvCxnSpPr>
        <p:spPr>
          <a:xfrm>
            <a:off x="2636552" y="4841050"/>
            <a:ext cx="291866"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4204062B-3373-DD55-D7A5-64F6BE04CECD}"/>
              </a:ext>
            </a:extLst>
          </p:cNvPr>
          <p:cNvCxnSpPr>
            <a:stCxn id="22" idx="3"/>
            <a:endCxn id="18" idx="1"/>
          </p:cNvCxnSpPr>
          <p:nvPr/>
        </p:nvCxnSpPr>
        <p:spPr>
          <a:xfrm>
            <a:off x="5052679" y="6036162"/>
            <a:ext cx="291868"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 name="矢印: 五方向 7">
            <a:extLst>
              <a:ext uri="{FF2B5EF4-FFF2-40B4-BE49-F238E27FC236}">
                <a16:creationId xmlns:a16="http://schemas.microsoft.com/office/drawing/2014/main" id="{83998DE4-1021-AA98-ED46-0E4C283F98F3}"/>
              </a:ext>
            </a:extLst>
          </p:cNvPr>
          <p:cNvSpPr/>
          <p:nvPr/>
        </p:nvSpPr>
        <p:spPr>
          <a:xfrm>
            <a:off x="512289" y="2179046"/>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EC18D4B7-A36E-13FB-B03C-F0300FD64C84}"/>
              </a:ext>
            </a:extLst>
          </p:cNvPr>
          <p:cNvSpPr/>
          <p:nvPr/>
        </p:nvSpPr>
        <p:spPr>
          <a:xfrm>
            <a:off x="5344547" y="4312179"/>
            <a:ext cx="2124261" cy="10506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CO2</a:t>
            </a:r>
            <a:r>
              <a:rPr kumimoji="1" lang="ja-JP" altLang="en-US" sz="1050" b="1">
                <a:solidFill>
                  <a:schemeClr val="tx2"/>
                </a:solidFill>
                <a:latin typeface="Meiryo UI" panose="020B0604030504040204" pitchFamily="50" charset="-128"/>
                <a:ea typeface="Meiryo UI" panose="020B0604030504040204" pitchFamily="50" charset="-128"/>
              </a:rPr>
              <a:t>排出量の削減</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CO2</a:t>
            </a:r>
            <a:r>
              <a:rPr kumimoji="1" lang="ja-JP" altLang="en-US" sz="1050">
                <a:solidFill>
                  <a:schemeClr val="tx2"/>
                </a:solidFill>
                <a:latin typeface="Meiryo UI" panose="020B0604030504040204" pitchFamily="50" charset="-128"/>
                <a:ea typeface="Meiryo UI" panose="020B0604030504040204" pitchFamily="50" charset="-128"/>
              </a:rPr>
              <a:t>排出量の削減効果</a:t>
            </a:r>
          </a:p>
        </p:txBody>
      </p:sp>
      <p:sp>
        <p:nvSpPr>
          <p:cNvPr id="2" name="テキスト プレースホルダー 1">
            <a:extLst>
              <a:ext uri="{FF2B5EF4-FFF2-40B4-BE49-F238E27FC236}">
                <a16:creationId xmlns:a16="http://schemas.microsoft.com/office/drawing/2014/main" id="{7373571A-390B-66DC-E30E-0095CF1F816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478CEEB9-7087-DB23-271D-4DF6900ACDB6}"/>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1/2</a:t>
            </a:r>
            <a:endParaRPr kumimoji="1" lang="en-GB" altLang="ja-JP"/>
          </a:p>
        </p:txBody>
      </p:sp>
      <p:sp>
        <p:nvSpPr>
          <p:cNvPr id="11" name="正方形/長方形 10">
            <a:extLst>
              <a:ext uri="{FF2B5EF4-FFF2-40B4-BE49-F238E27FC236}">
                <a16:creationId xmlns:a16="http://schemas.microsoft.com/office/drawing/2014/main" id="{E38F63A4-F0F3-A8CA-AB27-DCE1A0E3E8CD}"/>
              </a:ext>
            </a:extLst>
          </p:cNvPr>
          <p:cNvSpPr/>
          <p:nvPr/>
        </p:nvSpPr>
        <p:spPr>
          <a:xfrm>
            <a:off x="7720551" y="3120158"/>
            <a:ext cx="1683325" cy="3441782"/>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b="1">
                <a:solidFill>
                  <a:schemeClr val="tx2"/>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例</a:t>
            </a:r>
            <a:r>
              <a:rPr kumimoji="1" lang="en-US" altLang="ja-JP" sz="1050" b="1">
                <a:solidFill>
                  <a:schemeClr val="tx2"/>
                </a:solidFill>
                <a:latin typeface="Meiryo UI" panose="020B0604030504040204" pitchFamily="50" charset="-128"/>
                <a:ea typeface="Meiryo UI" panose="020B0604030504040204" pitchFamily="50" charset="-128"/>
              </a:rPr>
              <a:t>】</a:t>
            </a: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電力供給事情の早期回復・安定化</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脱炭素化社会の実現に向けた</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の促進</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現地雇用の創出</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43" name="フローチャート: 結合子 42">
            <a:extLst>
              <a:ext uri="{FF2B5EF4-FFF2-40B4-BE49-F238E27FC236}">
                <a16:creationId xmlns:a16="http://schemas.microsoft.com/office/drawing/2014/main" id="{F1D387B7-557F-BE73-3F1F-BF97626BFC40}"/>
              </a:ext>
            </a:extLst>
          </p:cNvPr>
          <p:cNvSpPr/>
          <p:nvPr/>
        </p:nvSpPr>
        <p:spPr>
          <a:xfrm>
            <a:off x="450316"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4" name="フローチャート: 結合子 43">
            <a:extLst>
              <a:ext uri="{FF2B5EF4-FFF2-40B4-BE49-F238E27FC236}">
                <a16:creationId xmlns:a16="http://schemas.microsoft.com/office/drawing/2014/main" id="{1FCDF300-3636-C69A-2EA8-E7166575B7DF}"/>
              </a:ext>
            </a:extLst>
          </p:cNvPr>
          <p:cNvSpPr/>
          <p:nvPr/>
        </p:nvSpPr>
        <p:spPr>
          <a:xfrm>
            <a:off x="2846924" y="30703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EDAA9AAC-8984-4657-A5EF-EB87D49F52CA}"/>
              </a:ext>
            </a:extLst>
          </p:cNvPr>
          <p:cNvCxnSpPr>
            <a:cxnSpLocks/>
            <a:stCxn id="18" idx="3"/>
            <a:endCxn id="11" idx="1"/>
          </p:cNvCxnSpPr>
          <p:nvPr/>
        </p:nvCxnSpPr>
        <p:spPr>
          <a:xfrm flipV="1">
            <a:off x="7468808" y="4841049"/>
            <a:ext cx="251743" cy="1195113"/>
          </a:xfrm>
          <a:prstGeom prst="bentConnector3">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6" name="フローチャート: 結合子 95">
            <a:extLst>
              <a:ext uri="{FF2B5EF4-FFF2-40B4-BE49-F238E27FC236}">
                <a16:creationId xmlns:a16="http://schemas.microsoft.com/office/drawing/2014/main" id="{56F7287C-0DE9-9CC0-354F-0A9DD2D1AC24}"/>
              </a:ext>
            </a:extLst>
          </p:cNvPr>
          <p:cNvSpPr/>
          <p:nvPr/>
        </p:nvSpPr>
        <p:spPr>
          <a:xfrm>
            <a:off x="5263088" y="307113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D81B120C-2D54-875D-4D23-A7C80A554B44}"/>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45" name="フローチャート: 結合子 44">
            <a:extLst>
              <a:ext uri="{FF2B5EF4-FFF2-40B4-BE49-F238E27FC236}">
                <a16:creationId xmlns:a16="http://schemas.microsoft.com/office/drawing/2014/main" id="{56B387EC-9E3B-84CB-9B17-63CDB38288C6}"/>
              </a:ext>
            </a:extLst>
          </p:cNvPr>
          <p:cNvSpPr/>
          <p:nvPr/>
        </p:nvSpPr>
        <p:spPr>
          <a:xfrm>
            <a:off x="2826637" y="5449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7322F9CC-09AE-0843-694D-570D38EAA5A0}"/>
              </a:ext>
            </a:extLst>
          </p:cNvPr>
          <p:cNvSpPr/>
          <p:nvPr/>
        </p:nvSpPr>
        <p:spPr>
          <a:xfrm>
            <a:off x="5251010" y="4259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4FB1F73B-7980-D345-876E-04314C893FA7}"/>
              </a:ext>
            </a:extLst>
          </p:cNvPr>
          <p:cNvSpPr/>
          <p:nvPr/>
        </p:nvSpPr>
        <p:spPr>
          <a:xfrm>
            <a:off x="5230723" y="543230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59" name="コネクタ: カギ線 58">
            <a:extLst>
              <a:ext uri="{FF2B5EF4-FFF2-40B4-BE49-F238E27FC236}">
                <a16:creationId xmlns:a16="http://schemas.microsoft.com/office/drawing/2014/main" id="{4EB345CB-B780-FAB1-75F6-8269822F7F48}"/>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34257D93-8E2D-C670-EF90-97106F1F5751}"/>
              </a:ext>
            </a:extLst>
          </p:cNvPr>
          <p:cNvCxnSpPr>
            <a:cxnSpLocks/>
            <a:stCxn id="16" idx="3"/>
            <a:endCxn id="11" idx="1"/>
          </p:cNvCxnSpPr>
          <p:nvPr/>
        </p:nvCxnSpPr>
        <p:spPr>
          <a:xfrm>
            <a:off x="7468808" y="3645495"/>
            <a:ext cx="251743" cy="119555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コネクタ: カギ線 66">
            <a:extLst>
              <a:ext uri="{FF2B5EF4-FFF2-40B4-BE49-F238E27FC236}">
                <a16:creationId xmlns:a16="http://schemas.microsoft.com/office/drawing/2014/main" id="{E31EA057-CB04-8A4D-A2D9-3D8CE7ED1767}"/>
              </a:ext>
            </a:extLst>
          </p:cNvPr>
          <p:cNvCxnSpPr>
            <a:cxnSpLocks/>
            <a:stCxn id="55" idx="3"/>
            <a:endCxn id="11" idx="1"/>
          </p:cNvCxnSpPr>
          <p:nvPr/>
        </p:nvCxnSpPr>
        <p:spPr>
          <a:xfrm>
            <a:off x="7468808" y="4837516"/>
            <a:ext cx="251743" cy="353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C953A583-DCE2-3944-87EB-7FB8EA9304FE}"/>
              </a:ext>
            </a:extLst>
          </p:cNvPr>
          <p:cNvCxnSpPr>
            <a:cxnSpLocks/>
            <a:stCxn id="15" idx="3"/>
            <a:endCxn id="16" idx="1"/>
          </p:cNvCxnSpPr>
          <p:nvPr/>
        </p:nvCxnSpPr>
        <p:spPr>
          <a:xfrm flipV="1">
            <a:off x="5052679" y="3645495"/>
            <a:ext cx="291868" cy="599324"/>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コネクタ: カギ線 51">
            <a:extLst>
              <a:ext uri="{FF2B5EF4-FFF2-40B4-BE49-F238E27FC236}">
                <a16:creationId xmlns:a16="http://schemas.microsoft.com/office/drawing/2014/main" id="{FCB9B8B2-E5D2-8D21-E732-0970BA3459F8}"/>
              </a:ext>
            </a:extLst>
          </p:cNvPr>
          <p:cNvCxnSpPr>
            <a:cxnSpLocks/>
            <a:stCxn id="15" idx="3"/>
            <a:endCxn id="55" idx="1"/>
          </p:cNvCxnSpPr>
          <p:nvPr/>
        </p:nvCxnSpPr>
        <p:spPr>
          <a:xfrm>
            <a:off x="5052679" y="4244819"/>
            <a:ext cx="291868" cy="592697"/>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2" name="吹き出し: 四角形 61">
            <a:extLst>
              <a:ext uri="{FF2B5EF4-FFF2-40B4-BE49-F238E27FC236}">
                <a16:creationId xmlns:a16="http://schemas.microsoft.com/office/drawing/2014/main" id="{60B47403-815D-BB2B-7A44-C1E15E4307E4}"/>
              </a:ext>
            </a:extLst>
          </p:cNvPr>
          <p:cNvSpPr/>
          <p:nvPr/>
        </p:nvSpPr>
        <p:spPr>
          <a:xfrm>
            <a:off x="2577074" y="6350835"/>
            <a:ext cx="6898964" cy="451315"/>
          </a:xfrm>
          <a:prstGeom prst="wedgeRectCallout">
            <a:avLst>
              <a:gd name="adj1" fmla="val -34497"/>
              <a:gd name="adj2" fmla="val -7003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ウクライナ以外の国で事業を実施する場合は、事業実施国への裨益に加えて、</a:t>
            </a:r>
            <a:r>
              <a:rPr kumimoji="1" lang="ja-JP" altLang="en-US" sz="1000" b="1">
                <a:solidFill>
                  <a:schemeClr val="tx2"/>
                </a:solidFill>
              </a:rPr>
              <a:t>ウクライナへの裨益が発生するタイミング（短期・中期・長期）にてその効果と成果指標を必ず記載し、最終的なインパクト（ウクライナ復興への貢献）までの道筋を明記してください</a:t>
            </a:r>
            <a:endParaRPr kumimoji="1" lang="en-US" altLang="ja-JP" sz="1000">
              <a:solidFill>
                <a:schemeClr val="tx2"/>
              </a:solidFill>
            </a:endParaRPr>
          </a:p>
        </p:txBody>
      </p:sp>
      <p:sp>
        <p:nvSpPr>
          <p:cNvPr id="56" name="吹き出し: 四角形 55">
            <a:extLst>
              <a:ext uri="{FF2B5EF4-FFF2-40B4-BE49-F238E27FC236}">
                <a16:creationId xmlns:a16="http://schemas.microsoft.com/office/drawing/2014/main" id="{0A7FFAE9-B12B-C5A9-C7D7-D6FBB67F13F8}"/>
              </a:ext>
            </a:extLst>
          </p:cNvPr>
          <p:cNvSpPr/>
          <p:nvPr/>
        </p:nvSpPr>
        <p:spPr>
          <a:xfrm>
            <a:off x="4360515" y="3917165"/>
            <a:ext cx="3169969" cy="509054"/>
          </a:xfrm>
          <a:prstGeom prst="wedgeRectCallout">
            <a:avLst>
              <a:gd name="adj1" fmla="val -39193"/>
              <a:gd name="adj2" fmla="val -2177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適宜、枠の上下分割や矢印の追加等により本ロジックツリー全体の構造を修正しても構いません</a:t>
            </a:r>
            <a:endParaRPr kumimoji="1" lang="en-US" altLang="ja-JP" sz="1000">
              <a:solidFill>
                <a:schemeClr val="tx2"/>
              </a:solidFill>
            </a:endParaRPr>
          </a:p>
        </p:txBody>
      </p:sp>
      <p:grpSp>
        <p:nvGrpSpPr>
          <p:cNvPr id="80" name="グループ化 79">
            <a:extLst>
              <a:ext uri="{FF2B5EF4-FFF2-40B4-BE49-F238E27FC236}">
                <a16:creationId xmlns:a16="http://schemas.microsoft.com/office/drawing/2014/main" id="{AEE54F39-BDA3-A5D4-8DBF-80390515231C}"/>
              </a:ext>
            </a:extLst>
          </p:cNvPr>
          <p:cNvGrpSpPr/>
          <p:nvPr/>
        </p:nvGrpSpPr>
        <p:grpSpPr>
          <a:xfrm>
            <a:off x="512779" y="5949"/>
            <a:ext cx="6320145" cy="216000"/>
            <a:chOff x="512779" y="5949"/>
            <a:chExt cx="6320145" cy="216000"/>
          </a:xfrm>
        </p:grpSpPr>
        <p:sp>
          <p:nvSpPr>
            <p:cNvPr id="81" name="正方形/長方形 80">
              <a:extLst>
                <a:ext uri="{FF2B5EF4-FFF2-40B4-BE49-F238E27FC236}">
                  <a16:creationId xmlns:a16="http://schemas.microsoft.com/office/drawing/2014/main" id="{09E88CA4-42AA-350A-338F-C3ED0C192D2F}"/>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82" name="正方形/長方形 81">
              <a:extLst>
                <a:ext uri="{FF2B5EF4-FFF2-40B4-BE49-F238E27FC236}">
                  <a16:creationId xmlns:a16="http://schemas.microsoft.com/office/drawing/2014/main" id="{88517AA1-A89D-BFEA-0566-2639FE02046B}"/>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83" name="正方形/長方形 82">
              <a:extLst>
                <a:ext uri="{FF2B5EF4-FFF2-40B4-BE49-F238E27FC236}">
                  <a16:creationId xmlns:a16="http://schemas.microsoft.com/office/drawing/2014/main" id="{E4E1EAB1-B0D6-89A8-743F-1DE8CDC4E277}"/>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064FEDF1-9FCD-E451-C6EC-C88AA7B23BC6}"/>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2B0971E2-DE2F-369D-6173-BE63ADF198F2}"/>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D2A30FBF-DD04-F483-B655-0650F3552F88}"/>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C1559E62-BF6D-8A7E-D127-DBE29FBAA5C8}"/>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4D6DF565-DF23-D7AC-B3C1-A8A3DCBE97D9}"/>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0C4FB604-804C-6857-822C-7D28DF3D1148}"/>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50A22FB4-B820-A8C1-7D83-BB0EF01F6B53}"/>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FB4BB2CA-8308-2D31-20F2-ACF23D158872}"/>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77FD7EFC-1CF5-C0A6-2AEE-5D210389AC46}"/>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3" name="正方形/長方形 92">
              <a:extLst>
                <a:ext uri="{FF2B5EF4-FFF2-40B4-BE49-F238E27FC236}">
                  <a16:creationId xmlns:a16="http://schemas.microsoft.com/office/drawing/2014/main" id="{84171572-927E-012E-8DE1-B0AEAAB3D7FF}"/>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19B60FBA-F100-97FC-4D38-A6EE58A45074}"/>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80E0D4D7-11F7-BDF0-D26C-01910A19C1E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C399622F-4119-4EDA-85C4-B36656BC3732}"/>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319AE595-CAF0-5A71-812A-2DFEB5CB75CD}"/>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A9743CE8-7637-69D8-027D-6E567591B920}"/>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2333E232-D712-9A70-7842-627636A0422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01" name="正方形/長方形 100">
            <a:extLst>
              <a:ext uri="{FF2B5EF4-FFF2-40B4-BE49-F238E27FC236}">
                <a16:creationId xmlns:a16="http://schemas.microsoft.com/office/drawing/2014/main" id="{8CEB4EB6-C97D-C885-E715-CD55B04AF715}"/>
              </a:ext>
            </a:extLst>
          </p:cNvPr>
          <p:cNvSpPr/>
          <p:nvPr/>
        </p:nvSpPr>
        <p:spPr>
          <a:xfrm>
            <a:off x="510776" y="1815232"/>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50" name="吹き出し: 四角形 49">
            <a:extLst>
              <a:ext uri="{FF2B5EF4-FFF2-40B4-BE49-F238E27FC236}">
                <a16:creationId xmlns:a16="http://schemas.microsoft.com/office/drawing/2014/main" id="{CCADBFFC-F5F6-0BAF-87D9-8FBB28F2528F}"/>
              </a:ext>
            </a:extLst>
          </p:cNvPr>
          <p:cNvSpPr/>
          <p:nvPr/>
        </p:nvSpPr>
        <p:spPr>
          <a:xfrm>
            <a:off x="4710749" y="1284979"/>
            <a:ext cx="4710096" cy="529185"/>
          </a:xfrm>
          <a:prstGeom prst="wedgeRectCallout">
            <a:avLst>
              <a:gd name="adj1" fmla="val -57676"/>
              <a:gd name="adj2" fmla="val -2369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なぜウクライナ復興に貢献する事業といえるか、ウクライナにどのような裨益をもたらす事業か、ウクライナ及びウクライナ周辺の中東欧諸国等との経済連携の強化にどのように貢献する事業か、文章で記載してください</a:t>
            </a:r>
            <a:endParaRPr kumimoji="1" lang="en-US" altLang="ja-JP" sz="1000">
              <a:solidFill>
                <a:schemeClr val="tx2"/>
              </a:solidFill>
            </a:endParaRPr>
          </a:p>
        </p:txBody>
      </p:sp>
      <p:sp>
        <p:nvSpPr>
          <p:cNvPr id="5" name="吹き出し: 四角形 4">
            <a:extLst>
              <a:ext uri="{FF2B5EF4-FFF2-40B4-BE49-F238E27FC236}">
                <a16:creationId xmlns:a16="http://schemas.microsoft.com/office/drawing/2014/main" id="{BC53A309-6946-E3E7-B60D-54ED2EE33AB3}"/>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本事業を通じ、ウクライナの電力供給事情の早期回復・安定化や現地雇用の創出を実現し、ウクライナ復興に貢献する</a:t>
            </a:r>
            <a:endParaRPr kumimoji="1" lang="ja-JP" altLang="en-US" sz="1000">
              <a:solidFill>
                <a:schemeClr val="tx2"/>
              </a:solidFill>
            </a:endParaRPr>
          </a:p>
        </p:txBody>
      </p:sp>
    </p:spTree>
    <p:extLst>
      <p:ext uri="{BB962C8B-B14F-4D97-AF65-F5344CB8AC3E}">
        <p14:creationId xmlns:p14="http://schemas.microsoft.com/office/powerpoint/2010/main" val="24585514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73D59-34F3-E8FD-35D9-9C516440DB9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412FABB-A364-5FB1-FAA2-C85F16C05C6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3720521-7090-C1CF-666D-B680AEB6B1B3}"/>
              </a:ext>
            </a:extLst>
          </p:cNvPr>
          <p:cNvSpPr>
            <a:spLocks noGrp="1"/>
          </p:cNvSpPr>
          <p:nvPr>
            <p:ph type="body" sz="quarter" idx="17"/>
          </p:nvPr>
        </p:nvSpPr>
        <p:spPr/>
        <p:txBody>
          <a:bodyPr/>
          <a:lstStyle/>
          <a:p>
            <a:r>
              <a:rPr kumimoji="1" lang="en-GB" altLang="ja-JP"/>
              <a:t>4-4. </a:t>
            </a:r>
            <a:r>
              <a:rPr kumimoji="1" lang="ja-JP" altLang="en-US"/>
              <a:t>想定される裨益効果 </a:t>
            </a:r>
            <a:r>
              <a:rPr kumimoji="1" lang="en-US" altLang="ja-JP"/>
              <a:t>2/2</a:t>
            </a:r>
            <a:endParaRPr kumimoji="1" lang="en-GB" altLang="ja-JP"/>
          </a:p>
        </p:txBody>
      </p:sp>
      <p:sp>
        <p:nvSpPr>
          <p:cNvPr id="20" name="テキスト ボックス 19">
            <a:extLst>
              <a:ext uri="{FF2B5EF4-FFF2-40B4-BE49-F238E27FC236}">
                <a16:creationId xmlns:a16="http://schemas.microsoft.com/office/drawing/2014/main" id="{2D541F6D-43A9-85E1-49F8-570414F01557}"/>
              </a:ext>
            </a:extLst>
          </p:cNvPr>
          <p:cNvSpPr txBox="1"/>
          <p:nvPr/>
        </p:nvSpPr>
        <p:spPr>
          <a:xfrm>
            <a:off x="512291" y="1500304"/>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6" name="矢印: 五方向 5">
            <a:extLst>
              <a:ext uri="{FF2B5EF4-FFF2-40B4-BE49-F238E27FC236}">
                <a16:creationId xmlns:a16="http://schemas.microsoft.com/office/drawing/2014/main" id="{4FF52276-4FDC-13B2-CBA6-8AF94069E0B4}"/>
              </a:ext>
            </a:extLst>
          </p:cNvPr>
          <p:cNvSpPr/>
          <p:nvPr/>
        </p:nvSpPr>
        <p:spPr>
          <a:xfrm>
            <a:off x="5690008"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3</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2" name="矢印: 五方向 11">
            <a:extLst>
              <a:ext uri="{FF2B5EF4-FFF2-40B4-BE49-F238E27FC236}">
                <a16:creationId xmlns:a16="http://schemas.microsoft.com/office/drawing/2014/main" id="{06034BBF-339D-174B-E05C-C8D0693440F8}"/>
              </a:ext>
            </a:extLst>
          </p:cNvPr>
          <p:cNvSpPr/>
          <p:nvPr/>
        </p:nvSpPr>
        <p:spPr>
          <a:xfrm>
            <a:off x="3769359" y="2394120"/>
            <a:ext cx="1793218"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短期アウトカム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1</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17" name="矢印: 五方向 16">
            <a:extLst>
              <a:ext uri="{FF2B5EF4-FFF2-40B4-BE49-F238E27FC236}">
                <a16:creationId xmlns:a16="http://schemas.microsoft.com/office/drawing/2014/main" id="{D7BBE293-C127-D2A3-850F-3C5F1A7EA9D2}"/>
              </a:ext>
            </a:extLst>
          </p:cNvPr>
          <p:cNvSpPr/>
          <p:nvPr/>
        </p:nvSpPr>
        <p:spPr>
          <a:xfrm>
            <a:off x="7610656" y="2394120"/>
            <a:ext cx="1793220" cy="420166"/>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長期アウトカム</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bg1"/>
                </a:solidFill>
                <a:latin typeface="Meiryo UI" panose="020B0604030504040204" pitchFamily="50" charset="-128"/>
                <a:ea typeface="Meiryo UI" panose="020B0604030504040204" pitchFamily="50" charset="-128"/>
              </a:rPr>
              <a:t>商業化から</a:t>
            </a:r>
            <a:r>
              <a:rPr kumimoji="1" lang="en-US" altLang="ja-JP" sz="1200">
                <a:solidFill>
                  <a:schemeClr val="bg1"/>
                </a:solidFill>
                <a:latin typeface="Meiryo UI" panose="020B0604030504040204" pitchFamily="50" charset="-128"/>
                <a:ea typeface="Meiryo UI" panose="020B0604030504040204" pitchFamily="50" charset="-128"/>
              </a:rPr>
              <a:t>5</a:t>
            </a:r>
            <a:r>
              <a:rPr kumimoji="1" lang="ja-JP" altLang="en-US" sz="1200">
                <a:solidFill>
                  <a:schemeClr val="bg1"/>
                </a:solidFill>
                <a:latin typeface="Meiryo UI" panose="020B0604030504040204" pitchFamily="50" charset="-128"/>
                <a:ea typeface="Meiryo UI" panose="020B0604030504040204" pitchFamily="50" charset="-128"/>
              </a:rPr>
              <a:t>年後</a:t>
            </a:r>
          </a:p>
        </p:txBody>
      </p:sp>
      <p:sp>
        <p:nvSpPr>
          <p:cNvPr id="21" name="吹き出し: 四角形 20">
            <a:extLst>
              <a:ext uri="{FF2B5EF4-FFF2-40B4-BE49-F238E27FC236}">
                <a16:creationId xmlns:a16="http://schemas.microsoft.com/office/drawing/2014/main" id="{BBF19782-7B05-7A51-F8CC-00D6608B5A31}"/>
              </a:ext>
            </a:extLst>
          </p:cNvPr>
          <p:cNvSpPr/>
          <p:nvPr/>
        </p:nvSpPr>
        <p:spPr>
          <a:xfrm>
            <a:off x="3260272" y="1115543"/>
            <a:ext cx="6160573" cy="823000"/>
          </a:xfrm>
          <a:prstGeom prst="wedgeRectCallout">
            <a:avLst>
              <a:gd name="adj1" fmla="val -53504"/>
              <a:gd name="adj2" fmla="val 72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dirty="0">
                <a:solidFill>
                  <a:schemeClr val="tx2"/>
                </a:solidFill>
              </a:rPr>
              <a:t>前スライドで記載いただいた短期・中期・長期アウトカムの内容および各成果指標に合わせ、</a:t>
            </a:r>
            <a:r>
              <a:rPr kumimoji="1" lang="en-US" altLang="ja-JP" sz="1000" dirty="0">
                <a:solidFill>
                  <a:schemeClr val="tx2"/>
                </a:solidFill>
              </a:rPr>
              <a:t>KPI</a:t>
            </a:r>
            <a:r>
              <a:rPr kumimoji="1" lang="ja-JP" altLang="en-US" sz="1000" dirty="0">
                <a:solidFill>
                  <a:srgbClr val="37373A"/>
                </a:solidFill>
              </a:rPr>
              <a:t>を設定してください</a:t>
            </a:r>
            <a:endParaRPr kumimoji="1" lang="en-US" altLang="ja-JP" sz="1000" dirty="0">
              <a:solidFill>
                <a:srgbClr val="37373A"/>
              </a:solidFill>
              <a:highlight>
                <a:srgbClr val="FFFF00"/>
              </a:highlight>
            </a:endParaRPr>
          </a:p>
          <a:p>
            <a:pPr marL="179388" indent="-179388">
              <a:buFont typeface="Arial" panose="020B0604020202020204" pitchFamily="34" charset="0"/>
              <a:buChar char="•"/>
            </a:pPr>
            <a:r>
              <a:rPr kumimoji="1" lang="en-US" altLang="ja-JP" sz="1000" dirty="0">
                <a:solidFill>
                  <a:srgbClr val="37373A"/>
                </a:solidFill>
              </a:rPr>
              <a:t>※</a:t>
            </a:r>
            <a:r>
              <a:rPr kumimoji="1" lang="ja-JP" altLang="en-US" sz="1000" dirty="0">
                <a:solidFill>
                  <a:srgbClr val="37373A"/>
                </a:solidFill>
              </a:rPr>
              <a:t>アウトカム目標が精緻に検討・設定されているかを確認する項目です。定量的なウクライナ復興への貢献の度合い、情報収集能力等の審査対象となります</a:t>
            </a:r>
            <a:endParaRPr kumimoji="1" lang="en-US" altLang="ja-JP" sz="1000" dirty="0">
              <a:solidFill>
                <a:srgbClr val="37373A"/>
              </a:solidFill>
            </a:endParaRPr>
          </a:p>
          <a:p>
            <a:pPr marL="179388" indent="-179388">
              <a:buFont typeface="Arial" panose="020B0604020202020204" pitchFamily="34" charset="0"/>
              <a:buChar char="•"/>
            </a:pPr>
            <a:r>
              <a:rPr kumimoji="1" lang="en-US" altLang="ja-JP" sz="1000" dirty="0">
                <a:solidFill>
                  <a:schemeClr val="tx2"/>
                </a:solidFill>
              </a:rPr>
              <a:t>FS</a:t>
            </a:r>
            <a:r>
              <a:rPr kumimoji="1" lang="ja-JP" altLang="en-US" sz="1000" dirty="0">
                <a:solidFill>
                  <a:schemeClr val="tx2"/>
                </a:solidFill>
              </a:rPr>
              <a:t>の実施有無にかかわらず、商業化の時点から起算して記載してください</a:t>
            </a:r>
            <a:endParaRPr kumimoji="1" lang="en-US" altLang="ja-JP" sz="1000" dirty="0">
              <a:solidFill>
                <a:schemeClr val="tx2"/>
              </a:solidFill>
            </a:endParaRPr>
          </a:p>
          <a:p>
            <a:pPr marL="179388" indent="-179388">
              <a:buFont typeface="Arial" panose="020B0604020202020204" pitchFamily="34" charset="0"/>
              <a:buChar char="•"/>
            </a:pPr>
            <a:r>
              <a:rPr kumimoji="1" lang="ja-JP" altLang="en-US" sz="1000" dirty="0">
                <a:solidFill>
                  <a:schemeClr val="tx2"/>
                </a:solidFill>
              </a:rPr>
              <a:t>不確定要素が多い場合でも、現状想定・目標としてウクライナへの裨益を確認できる</a:t>
            </a:r>
            <a:r>
              <a:rPr kumimoji="1" lang="en-US" altLang="ja-JP" sz="1000" dirty="0">
                <a:solidFill>
                  <a:schemeClr val="tx2"/>
                </a:solidFill>
              </a:rPr>
              <a:t>KPI</a:t>
            </a:r>
            <a:r>
              <a:rPr kumimoji="1" lang="ja-JP" altLang="en-US" sz="1000" dirty="0">
                <a:solidFill>
                  <a:schemeClr val="tx2"/>
                </a:solidFill>
              </a:rPr>
              <a:t>を記載してください</a:t>
            </a:r>
            <a:endParaRPr kumimoji="1" lang="en-US" altLang="ja-JP" sz="1000" dirty="0">
              <a:solidFill>
                <a:schemeClr val="tx2"/>
              </a:solidFill>
            </a:endParaRPr>
          </a:p>
        </p:txBody>
      </p:sp>
      <p:sp>
        <p:nvSpPr>
          <p:cNvPr id="40" name="正方形/長方形 39">
            <a:extLst>
              <a:ext uri="{FF2B5EF4-FFF2-40B4-BE49-F238E27FC236}">
                <a16:creationId xmlns:a16="http://schemas.microsoft.com/office/drawing/2014/main" id="{B568B0C4-7FFA-E673-BD30-F4996E5AD1CB}"/>
              </a:ext>
            </a:extLst>
          </p:cNvPr>
          <p:cNvSpPr/>
          <p:nvPr/>
        </p:nvSpPr>
        <p:spPr>
          <a:xfrm>
            <a:off x="1843716" y="2394120"/>
            <a:ext cx="1793218" cy="420166"/>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現状認識</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C61E84C8-00FF-CB5B-A562-D6D332512BF0}"/>
              </a:ext>
            </a:extLst>
          </p:cNvPr>
          <p:cNvSpPr/>
          <p:nvPr/>
        </p:nvSpPr>
        <p:spPr>
          <a:xfrm>
            <a:off x="512291" y="288257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風力発電</a:t>
            </a:r>
            <a:br>
              <a:rPr kumimoji="1" lang="en-US" altLang="zh-TW" sz="1200" b="1">
                <a:solidFill>
                  <a:schemeClr val="tx2"/>
                </a:solidFill>
                <a:latin typeface="Meiryo UI" panose="020B0604030504040204" pitchFamily="50" charset="-128"/>
                <a:ea typeface="Meiryo UI" panose="020B0604030504040204" pitchFamily="50" charset="-128"/>
              </a:rPr>
            </a:br>
            <a:r>
              <a:rPr kumimoji="1" lang="zh-TW" altLang="en-US" sz="1200" b="1">
                <a:solidFill>
                  <a:schemeClr val="tx2"/>
                </a:solidFill>
                <a:latin typeface="Meiryo UI" panose="020B0604030504040204" pitchFamily="50" charset="-128"/>
                <a:ea typeface="Meiryo UI" panose="020B0604030504040204" pitchFamily="50" charset="-128"/>
              </a:rPr>
              <a:t>導入量</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476CECC-79D0-D87C-C8B7-2F8F701F002F}"/>
              </a:ext>
            </a:extLst>
          </p:cNvPr>
          <p:cNvSpPr/>
          <p:nvPr/>
        </p:nvSpPr>
        <p:spPr>
          <a:xfrm>
            <a:off x="512291" y="350794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風力発電</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発電量</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E8EE2F1A-2FC0-1FB6-3923-B97394B3B0AA}"/>
              </a:ext>
            </a:extLst>
          </p:cNvPr>
          <p:cNvSpPr/>
          <p:nvPr/>
        </p:nvSpPr>
        <p:spPr>
          <a:xfrm>
            <a:off x="512291" y="413331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平均復旧時間</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60856940-20A7-A5C3-E748-274A0BB6A2FD}"/>
              </a:ext>
            </a:extLst>
          </p:cNvPr>
          <p:cNvSpPr/>
          <p:nvPr/>
        </p:nvSpPr>
        <p:spPr>
          <a:xfrm>
            <a:off x="512291" y="475868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CO2</a:t>
            </a:r>
            <a:r>
              <a:rPr kumimoji="1" lang="ja-JP" altLang="en-US" sz="1200" b="1">
                <a:solidFill>
                  <a:schemeClr val="tx2"/>
                </a:solidFill>
                <a:latin typeface="Meiryo UI" panose="020B0604030504040204" pitchFamily="50" charset="-128"/>
                <a:ea typeface="Meiryo UI" panose="020B0604030504040204" pitchFamily="50" charset="-128"/>
              </a:rPr>
              <a:t>排出量</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の削減効果</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38901044-9CEC-DCB4-29E6-DAFFBC2959F1}"/>
              </a:ext>
            </a:extLst>
          </p:cNvPr>
          <p:cNvSpPr/>
          <p:nvPr/>
        </p:nvSpPr>
        <p:spPr>
          <a:xfrm>
            <a:off x="376935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4,000kW</a:t>
            </a:r>
          </a:p>
        </p:txBody>
      </p:sp>
      <p:sp>
        <p:nvSpPr>
          <p:cNvPr id="10" name="正方形/長方形 9">
            <a:extLst>
              <a:ext uri="{FF2B5EF4-FFF2-40B4-BE49-F238E27FC236}">
                <a16:creationId xmlns:a16="http://schemas.microsoft.com/office/drawing/2014/main" id="{62186E96-8DC9-1D14-BDFB-0BC3D5CE482F}"/>
              </a:ext>
            </a:extLst>
          </p:cNvPr>
          <p:cNvSpPr/>
          <p:nvPr/>
        </p:nvSpPr>
        <p:spPr>
          <a:xfrm>
            <a:off x="5690009"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8,000kW</a:t>
            </a:r>
          </a:p>
        </p:txBody>
      </p:sp>
      <p:sp>
        <p:nvSpPr>
          <p:cNvPr id="14" name="正方形/長方形 13">
            <a:extLst>
              <a:ext uri="{FF2B5EF4-FFF2-40B4-BE49-F238E27FC236}">
                <a16:creationId xmlns:a16="http://schemas.microsoft.com/office/drawing/2014/main" id="{F175611A-F8A9-86DF-A168-2E67FBB3CECD}"/>
              </a:ext>
            </a:extLst>
          </p:cNvPr>
          <p:cNvSpPr/>
          <p:nvPr/>
        </p:nvSpPr>
        <p:spPr>
          <a:xfrm>
            <a:off x="376935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FF8AFA17-23D3-8657-333B-77EC5C52B008}"/>
              </a:ext>
            </a:extLst>
          </p:cNvPr>
          <p:cNvSpPr/>
          <p:nvPr/>
        </p:nvSpPr>
        <p:spPr>
          <a:xfrm>
            <a:off x="5690009"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9D5C901B-CEFE-2CF5-7146-C1D20181951A}"/>
              </a:ext>
            </a:extLst>
          </p:cNvPr>
          <p:cNvSpPr/>
          <p:nvPr/>
        </p:nvSpPr>
        <p:spPr>
          <a:xfrm>
            <a:off x="7610658"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16,000kW</a:t>
            </a:r>
          </a:p>
        </p:txBody>
      </p:sp>
      <p:sp>
        <p:nvSpPr>
          <p:cNvPr id="19" name="正方形/長方形 18">
            <a:extLst>
              <a:ext uri="{FF2B5EF4-FFF2-40B4-BE49-F238E27FC236}">
                <a16:creationId xmlns:a16="http://schemas.microsoft.com/office/drawing/2014/main" id="{E4AE9F20-BA22-DBE8-7094-5B4CB0ED248E}"/>
              </a:ext>
            </a:extLst>
          </p:cNvPr>
          <p:cNvSpPr/>
          <p:nvPr/>
        </p:nvSpPr>
        <p:spPr>
          <a:xfrm>
            <a:off x="7610658"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4,000kWh/</a:t>
            </a:r>
            <a:r>
              <a:rPr kumimoji="1" lang="ja-JP" altLang="en-US" sz="1050">
                <a:solidFill>
                  <a:schemeClr val="tx2"/>
                </a:solidFill>
                <a:latin typeface="Meiryo UI" panose="020B0604030504040204" pitchFamily="50" charset="-128"/>
                <a:ea typeface="Meiryo UI" panose="020B0604030504040204" pitchFamily="50" charset="-128"/>
              </a:rPr>
              <a:t>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6986626E-C1C8-9E6F-86F9-E67148C12A01}"/>
              </a:ext>
            </a:extLst>
          </p:cNvPr>
          <p:cNvSpPr/>
          <p:nvPr/>
        </p:nvSpPr>
        <p:spPr>
          <a:xfrm>
            <a:off x="376935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ー</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E8D74AE2-AB9C-064E-736B-647E14B49B65}"/>
              </a:ext>
            </a:extLst>
          </p:cNvPr>
          <p:cNvSpPr/>
          <p:nvPr/>
        </p:nvSpPr>
        <p:spPr>
          <a:xfrm>
            <a:off x="5690009"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4</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812DABC6-DACC-E07D-AFB5-620F413B8018}"/>
              </a:ext>
            </a:extLst>
          </p:cNvPr>
          <p:cNvSpPr/>
          <p:nvPr/>
        </p:nvSpPr>
        <p:spPr>
          <a:xfrm>
            <a:off x="376935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28" name="正方形/長方形 27">
            <a:extLst>
              <a:ext uri="{FF2B5EF4-FFF2-40B4-BE49-F238E27FC236}">
                <a16:creationId xmlns:a16="http://schemas.microsoft.com/office/drawing/2014/main" id="{7C67A928-7215-7DAC-F0A7-78BCC69B7122}"/>
              </a:ext>
            </a:extLst>
          </p:cNvPr>
          <p:cNvSpPr/>
          <p:nvPr/>
        </p:nvSpPr>
        <p:spPr>
          <a:xfrm>
            <a:off x="5690009"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29" name="正方形/長方形 28">
            <a:extLst>
              <a:ext uri="{FF2B5EF4-FFF2-40B4-BE49-F238E27FC236}">
                <a16:creationId xmlns:a16="http://schemas.microsoft.com/office/drawing/2014/main" id="{50EA1E01-530B-3F49-91DA-372E7962BBCB}"/>
              </a:ext>
            </a:extLst>
          </p:cNvPr>
          <p:cNvSpPr/>
          <p:nvPr/>
        </p:nvSpPr>
        <p:spPr>
          <a:xfrm>
            <a:off x="7610658"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2.5</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91C785C1-064B-2B7C-6AAD-7952CE7A4C82}"/>
              </a:ext>
            </a:extLst>
          </p:cNvPr>
          <p:cNvSpPr/>
          <p:nvPr/>
        </p:nvSpPr>
        <p:spPr>
          <a:xfrm>
            <a:off x="7610658"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2kg</a:t>
            </a:r>
          </a:p>
        </p:txBody>
      </p:sp>
      <p:sp>
        <p:nvSpPr>
          <p:cNvPr id="42" name="正方形/長方形 41">
            <a:extLst>
              <a:ext uri="{FF2B5EF4-FFF2-40B4-BE49-F238E27FC236}">
                <a16:creationId xmlns:a16="http://schemas.microsoft.com/office/drawing/2014/main" id="{AFD7AE38-AC72-1660-CA32-C0B2B58531CE}"/>
              </a:ext>
            </a:extLst>
          </p:cNvPr>
          <p:cNvSpPr/>
          <p:nvPr/>
        </p:nvSpPr>
        <p:spPr>
          <a:xfrm>
            <a:off x="1847910" y="288257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3" name="正方形/長方形 42">
            <a:extLst>
              <a:ext uri="{FF2B5EF4-FFF2-40B4-BE49-F238E27FC236}">
                <a16:creationId xmlns:a16="http://schemas.microsoft.com/office/drawing/2014/main" id="{332AE3E9-3388-33D4-B021-99B3C8B812B8}"/>
              </a:ext>
            </a:extLst>
          </p:cNvPr>
          <p:cNvSpPr/>
          <p:nvPr/>
        </p:nvSpPr>
        <p:spPr>
          <a:xfrm>
            <a:off x="1847910" y="350794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4" name="正方形/長方形 43">
            <a:extLst>
              <a:ext uri="{FF2B5EF4-FFF2-40B4-BE49-F238E27FC236}">
                <a16:creationId xmlns:a16="http://schemas.microsoft.com/office/drawing/2014/main" id="{8EA78F5B-083C-0D91-748F-3F2597C9E644}"/>
              </a:ext>
            </a:extLst>
          </p:cNvPr>
          <p:cNvSpPr/>
          <p:nvPr/>
        </p:nvSpPr>
        <p:spPr>
          <a:xfrm>
            <a:off x="1847910" y="413331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7</a:t>
            </a:r>
            <a:r>
              <a:rPr kumimoji="1" lang="ja-JP" altLang="en-US" sz="1050">
                <a:solidFill>
                  <a:schemeClr val="tx2"/>
                </a:solidFill>
                <a:latin typeface="Meiryo UI" panose="020B0604030504040204" pitchFamily="50" charset="-128"/>
                <a:ea typeface="Meiryo UI" panose="020B0604030504040204" pitchFamily="50" charset="-128"/>
              </a:rPr>
              <a:t>日</a:t>
            </a:r>
            <a:endParaRPr kumimoji="1" lang="en-US" altLang="ja-JP" sz="1050">
              <a:solidFill>
                <a:schemeClr val="tx2"/>
              </a:solidFill>
              <a:latin typeface="Meiryo UI" panose="020B0604030504040204" pitchFamily="50" charset="-128"/>
              <a:ea typeface="Meiryo UI" panose="020B0604030504040204" pitchFamily="50" charset="-128"/>
            </a:endParaRPr>
          </a:p>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統計データより</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7EADB0B7-CB37-19F1-9F8E-238431836EF5}"/>
              </a:ext>
            </a:extLst>
          </p:cNvPr>
          <p:cNvSpPr/>
          <p:nvPr/>
        </p:nvSpPr>
        <p:spPr>
          <a:xfrm>
            <a:off x="1847910" y="475868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47" name="正方形/長方形 46">
            <a:extLst>
              <a:ext uri="{FF2B5EF4-FFF2-40B4-BE49-F238E27FC236}">
                <a16:creationId xmlns:a16="http://schemas.microsoft.com/office/drawing/2014/main" id="{1A1BCFE3-2E05-285A-7EED-9CD22944A5F4}"/>
              </a:ext>
            </a:extLst>
          </p:cNvPr>
          <p:cNvSpPr/>
          <p:nvPr/>
        </p:nvSpPr>
        <p:spPr>
          <a:xfrm>
            <a:off x="512291" y="538405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zh-TW" altLang="en-US" sz="1200" b="1">
                <a:solidFill>
                  <a:schemeClr val="tx2"/>
                </a:solidFill>
                <a:latin typeface="Meiryo UI" panose="020B0604030504040204" pitchFamily="50" charset="-128"/>
                <a:ea typeface="Meiryo UI" panose="020B0604030504040204" pitchFamily="50" charset="-128"/>
              </a:rPr>
              <a:t>現地雇用</a:t>
            </a:r>
            <a:br>
              <a:rPr kumimoji="1" lang="en-US" altLang="zh-TW" sz="1200" b="1">
                <a:solidFill>
                  <a:schemeClr val="tx2"/>
                </a:solidFill>
                <a:latin typeface="Meiryo UI" panose="020B0604030504040204" pitchFamily="50" charset="-128"/>
                <a:ea typeface="Meiryo UI" panose="020B0604030504040204" pitchFamily="50" charset="-128"/>
              </a:rPr>
            </a:br>
            <a:r>
              <a:rPr kumimoji="1" lang="zh-TW" altLang="en-US" sz="1200" b="1">
                <a:solidFill>
                  <a:schemeClr val="tx2"/>
                </a:solidFill>
                <a:latin typeface="Meiryo UI" panose="020B0604030504040204" pitchFamily="50" charset="-128"/>
                <a:ea typeface="Meiryo UI" panose="020B0604030504040204" pitchFamily="50" charset="-128"/>
              </a:rPr>
              <a:t>創出数</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D2B869F2-2C70-90CA-2A63-CB9417ED36B9}"/>
              </a:ext>
            </a:extLst>
          </p:cNvPr>
          <p:cNvSpPr/>
          <p:nvPr/>
        </p:nvSpPr>
        <p:spPr>
          <a:xfrm>
            <a:off x="512291" y="6009420"/>
            <a:ext cx="1218526" cy="549046"/>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a:t>
            </a:r>
            <a:r>
              <a:rPr kumimoji="1" lang="en-US" altLang="ja-JP" sz="1200" b="1">
                <a:solidFill>
                  <a:schemeClr val="tx2"/>
                </a:solidFill>
                <a:latin typeface="Meiryo UI" panose="020B0604030504040204" pitchFamily="50" charset="-128"/>
                <a:ea typeface="Meiryo UI" panose="020B0604030504040204" pitchFamily="50" charset="-128"/>
              </a:rPr>
              <a:t>1</a:t>
            </a:r>
            <a:r>
              <a:rPr kumimoji="1" lang="ja-JP" altLang="en-US" sz="1200" b="1">
                <a:solidFill>
                  <a:schemeClr val="tx2"/>
                </a:solidFill>
                <a:latin typeface="Meiryo UI" panose="020B0604030504040204" pitchFamily="50" charset="-128"/>
                <a:ea typeface="Meiryo UI" panose="020B0604030504040204" pitchFamily="50" charset="-128"/>
              </a:rPr>
              <a:t>人当たり給与支給総額</a:t>
            </a:r>
            <a:endParaRPr kumimoji="1" lang="en-US" altLang="ja-JP" sz="120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A933BD43-7B32-73D7-7077-24D26B21343A}"/>
              </a:ext>
            </a:extLst>
          </p:cNvPr>
          <p:cNvSpPr/>
          <p:nvPr/>
        </p:nvSpPr>
        <p:spPr>
          <a:xfrm>
            <a:off x="376935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50" name="正方形/長方形 49">
            <a:extLst>
              <a:ext uri="{FF2B5EF4-FFF2-40B4-BE49-F238E27FC236}">
                <a16:creationId xmlns:a16="http://schemas.microsoft.com/office/drawing/2014/main" id="{556E02CC-7A81-4D2F-C432-D6D5B2C0F28E}"/>
              </a:ext>
            </a:extLst>
          </p:cNvPr>
          <p:cNvSpPr/>
          <p:nvPr/>
        </p:nvSpPr>
        <p:spPr>
          <a:xfrm>
            <a:off x="5690009"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30</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B4DC97F0-FA0E-D746-5765-91486F571571}"/>
              </a:ext>
            </a:extLst>
          </p:cNvPr>
          <p:cNvSpPr/>
          <p:nvPr/>
        </p:nvSpPr>
        <p:spPr>
          <a:xfrm>
            <a:off x="376935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0</a:t>
            </a:r>
          </a:p>
        </p:txBody>
      </p:sp>
      <p:sp>
        <p:nvSpPr>
          <p:cNvPr id="52" name="正方形/長方形 51">
            <a:extLst>
              <a:ext uri="{FF2B5EF4-FFF2-40B4-BE49-F238E27FC236}">
                <a16:creationId xmlns:a16="http://schemas.microsoft.com/office/drawing/2014/main" id="{77407456-096B-86A5-81ED-7B41B38CD67F}"/>
              </a:ext>
            </a:extLst>
          </p:cNvPr>
          <p:cNvSpPr/>
          <p:nvPr/>
        </p:nvSpPr>
        <p:spPr>
          <a:xfrm>
            <a:off x="5690009"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300,000 UAH</a:t>
            </a:r>
          </a:p>
        </p:txBody>
      </p:sp>
      <p:sp>
        <p:nvSpPr>
          <p:cNvPr id="53" name="正方形/長方形 52">
            <a:extLst>
              <a:ext uri="{FF2B5EF4-FFF2-40B4-BE49-F238E27FC236}">
                <a16:creationId xmlns:a16="http://schemas.microsoft.com/office/drawing/2014/main" id="{F9BB0954-E444-F24C-4C07-D96AF40D80B9}"/>
              </a:ext>
            </a:extLst>
          </p:cNvPr>
          <p:cNvSpPr/>
          <p:nvPr/>
        </p:nvSpPr>
        <p:spPr>
          <a:xfrm>
            <a:off x="7610658"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100</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391009FB-7093-77BA-DF8B-291B242C3BC8}"/>
              </a:ext>
            </a:extLst>
          </p:cNvPr>
          <p:cNvSpPr/>
          <p:nvPr/>
        </p:nvSpPr>
        <p:spPr>
          <a:xfrm>
            <a:off x="7610658"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700,000 UAH</a:t>
            </a:r>
          </a:p>
        </p:txBody>
      </p:sp>
      <p:sp>
        <p:nvSpPr>
          <p:cNvPr id="55" name="正方形/長方形 54">
            <a:extLst>
              <a:ext uri="{FF2B5EF4-FFF2-40B4-BE49-F238E27FC236}">
                <a16:creationId xmlns:a16="http://schemas.microsoft.com/office/drawing/2014/main" id="{69D58F7D-FBF5-6A10-AF29-15744E041C1D}"/>
              </a:ext>
            </a:extLst>
          </p:cNvPr>
          <p:cNvSpPr/>
          <p:nvPr/>
        </p:nvSpPr>
        <p:spPr>
          <a:xfrm>
            <a:off x="1847910" y="538405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０</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6AFF575A-E451-F2D9-97F9-85319DF51467}"/>
              </a:ext>
            </a:extLst>
          </p:cNvPr>
          <p:cNvSpPr/>
          <p:nvPr/>
        </p:nvSpPr>
        <p:spPr>
          <a:xfrm>
            <a:off x="1847910" y="6009420"/>
            <a:ext cx="1793218" cy="549046"/>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260,000 UAH</a:t>
            </a:r>
            <a:endParaRPr kumimoji="1" lang="ja-JP" altLang="en-US" sz="1050">
              <a:solidFill>
                <a:schemeClr val="tx2"/>
              </a:solidFill>
              <a:latin typeface="Meiryo UI" panose="020B0604030504040204" pitchFamily="50" charset="-128"/>
              <a:ea typeface="Meiryo UI" panose="020B0604030504040204" pitchFamily="50" charset="-128"/>
            </a:endParaRPr>
          </a:p>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統計データより</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A9A0EA9A-A2DA-AA60-0A12-26E23D59C827}"/>
              </a:ext>
            </a:extLst>
          </p:cNvPr>
          <p:cNvSpPr/>
          <p:nvPr/>
        </p:nvSpPr>
        <p:spPr>
          <a:xfrm>
            <a:off x="366983" y="277117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3B0D6678-28E0-80E5-7661-F92BB47BB14E}"/>
              </a:ext>
            </a:extLst>
          </p:cNvPr>
          <p:cNvSpPr/>
          <p:nvPr/>
        </p:nvSpPr>
        <p:spPr>
          <a:xfrm>
            <a:off x="366983" y="343085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3" name="フローチャート: 結合子 32">
            <a:extLst>
              <a:ext uri="{FF2B5EF4-FFF2-40B4-BE49-F238E27FC236}">
                <a16:creationId xmlns:a16="http://schemas.microsoft.com/office/drawing/2014/main" id="{35E52F7C-FC36-6FD6-BCF7-CDFC147BCCEC}"/>
              </a:ext>
            </a:extLst>
          </p:cNvPr>
          <p:cNvSpPr/>
          <p:nvPr/>
        </p:nvSpPr>
        <p:spPr>
          <a:xfrm>
            <a:off x="366983" y="406083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4" name="フローチャート: 結合子 33">
            <a:extLst>
              <a:ext uri="{FF2B5EF4-FFF2-40B4-BE49-F238E27FC236}">
                <a16:creationId xmlns:a16="http://schemas.microsoft.com/office/drawing/2014/main" id="{DF7033F2-8E6C-B079-88E3-2B20D7FB16E5}"/>
              </a:ext>
            </a:extLst>
          </p:cNvPr>
          <p:cNvSpPr/>
          <p:nvPr/>
        </p:nvSpPr>
        <p:spPr>
          <a:xfrm>
            <a:off x="366983" y="465536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7" name="フローチャート: 結合子 56">
            <a:extLst>
              <a:ext uri="{FF2B5EF4-FFF2-40B4-BE49-F238E27FC236}">
                <a16:creationId xmlns:a16="http://schemas.microsoft.com/office/drawing/2014/main" id="{6A92F087-D488-EB6A-B0C8-3DA9BA39140E}"/>
              </a:ext>
            </a:extLst>
          </p:cNvPr>
          <p:cNvSpPr/>
          <p:nvPr/>
        </p:nvSpPr>
        <p:spPr>
          <a:xfrm>
            <a:off x="366983" y="529565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8" name="フローチャート: 結合子 57">
            <a:extLst>
              <a:ext uri="{FF2B5EF4-FFF2-40B4-BE49-F238E27FC236}">
                <a16:creationId xmlns:a16="http://schemas.microsoft.com/office/drawing/2014/main" id="{10ED2BDC-020B-EF57-AFF6-DB08B369408E}"/>
              </a:ext>
            </a:extLst>
          </p:cNvPr>
          <p:cNvSpPr/>
          <p:nvPr/>
        </p:nvSpPr>
        <p:spPr>
          <a:xfrm>
            <a:off x="366983" y="5935510"/>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436F7A5A-84E8-D727-978B-4E9D9BBA10A8}"/>
              </a:ext>
            </a:extLst>
          </p:cNvPr>
          <p:cNvSpPr/>
          <p:nvPr/>
        </p:nvSpPr>
        <p:spPr>
          <a:xfrm>
            <a:off x="3552094" y="6303938"/>
            <a:ext cx="3443101" cy="420166"/>
          </a:xfrm>
          <a:prstGeom prst="wedgeRectCallout">
            <a:avLst>
              <a:gd name="adj1" fmla="val -53579"/>
              <a:gd name="adj2" fmla="val -2600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ウクライナ（または事業実施国）の現状について、統計データ等で記載可能なものがある場合は記入してください</a:t>
            </a:r>
            <a:endParaRPr kumimoji="1" lang="en-US" altLang="ja-JP" sz="1000">
              <a:solidFill>
                <a:schemeClr val="tx2"/>
              </a:solidFill>
            </a:endParaRPr>
          </a:p>
        </p:txBody>
      </p:sp>
      <p:grpSp>
        <p:nvGrpSpPr>
          <p:cNvPr id="90" name="グループ化 89">
            <a:extLst>
              <a:ext uri="{FF2B5EF4-FFF2-40B4-BE49-F238E27FC236}">
                <a16:creationId xmlns:a16="http://schemas.microsoft.com/office/drawing/2014/main" id="{48E5662B-E0A5-B08B-188B-6D1ACD49C865}"/>
              </a:ext>
            </a:extLst>
          </p:cNvPr>
          <p:cNvGrpSpPr/>
          <p:nvPr/>
        </p:nvGrpSpPr>
        <p:grpSpPr>
          <a:xfrm>
            <a:off x="512779" y="5949"/>
            <a:ext cx="6320145" cy="216000"/>
            <a:chOff x="512779" y="5949"/>
            <a:chExt cx="6320145" cy="216000"/>
          </a:xfrm>
        </p:grpSpPr>
        <p:sp>
          <p:nvSpPr>
            <p:cNvPr id="91" name="正方形/長方形 90">
              <a:extLst>
                <a:ext uri="{FF2B5EF4-FFF2-40B4-BE49-F238E27FC236}">
                  <a16:creationId xmlns:a16="http://schemas.microsoft.com/office/drawing/2014/main" id="{035BD457-F591-4EE9-D60A-E1ADFA54E56E}"/>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92" name="正方形/長方形 91">
              <a:extLst>
                <a:ext uri="{FF2B5EF4-FFF2-40B4-BE49-F238E27FC236}">
                  <a16:creationId xmlns:a16="http://schemas.microsoft.com/office/drawing/2014/main" id="{24D9881C-9EB0-D0F9-A688-F7BA7ACCA8A4}"/>
                </a:ext>
              </a:extLst>
            </p:cNvPr>
            <p:cNvSpPr/>
            <p:nvPr/>
          </p:nvSpPr>
          <p:spPr>
            <a:xfrm>
              <a:off x="116539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accent1"/>
                  </a:solidFill>
                  <a:latin typeface="Meiryo UI" panose="020B0604030504040204" pitchFamily="50" charset="-128"/>
                  <a:ea typeface="Meiryo UI" panose="020B0604030504040204" pitchFamily="50" charset="-128"/>
                </a:rPr>
                <a:t>１</a:t>
              </a:r>
            </a:p>
          </p:txBody>
        </p:sp>
        <p:sp>
          <p:nvSpPr>
            <p:cNvPr id="93" name="正方形/長方形 92">
              <a:extLst>
                <a:ext uri="{FF2B5EF4-FFF2-40B4-BE49-F238E27FC236}">
                  <a16:creationId xmlns:a16="http://schemas.microsoft.com/office/drawing/2014/main" id="{80EF78F7-40FA-42DB-DC36-3FDECA7E0F5A}"/>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4" name="正方形/長方形 93">
              <a:extLst>
                <a:ext uri="{FF2B5EF4-FFF2-40B4-BE49-F238E27FC236}">
                  <a16:creationId xmlns:a16="http://schemas.microsoft.com/office/drawing/2014/main" id="{BEE9DF5D-89D1-6A3D-7CEC-BAFD25BEE721}"/>
                </a:ext>
              </a:extLst>
            </p:cNvPr>
            <p:cNvSpPr/>
            <p:nvPr/>
          </p:nvSpPr>
          <p:spPr>
            <a:xfrm>
              <a:off x="1797436"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3</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A4C7DA64-5E6F-A637-3E84-D9C60F663CE0}"/>
                </a:ext>
              </a:extLst>
            </p:cNvPr>
            <p:cNvSpPr/>
            <p:nvPr/>
          </p:nvSpPr>
          <p:spPr>
            <a:xfrm>
              <a:off x="2113455" y="5949"/>
              <a:ext cx="295200" cy="216000"/>
            </a:xfrm>
            <a:prstGeom prst="rect">
              <a:avLst/>
            </a:prstGeom>
            <a:solidFill>
              <a:schemeClr val="bg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29FB46DF-4D6D-3628-90B3-15BFAEEB6A69}"/>
                </a:ext>
              </a:extLst>
            </p:cNvPr>
            <p:cNvSpPr/>
            <p:nvPr/>
          </p:nvSpPr>
          <p:spPr>
            <a:xfrm>
              <a:off x="242947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A8CB900-BFBB-DA35-F91E-BE7240070CBD}"/>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26CC9C19-B776-8A40-B5B9-12D1634F616B}"/>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8FD70181-0FDB-3B99-7E88-F62D4EA2C595}"/>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B0D671BB-0CF6-6097-8C11-36D93F94A071}"/>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C958420-7488-F8BD-3487-6FB5B4A91046}"/>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AA1083A8-2BD3-AF95-2588-6A20EB3D681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5DA3AC6A-1184-5184-350A-4C684AC6DC07}"/>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658A8EC9-3470-6473-8691-4274F176FACA}"/>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CA9EBC8A-4E7E-4B16-52CF-8562EC286F85}"/>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52A76309-C43B-9DF4-EAD3-B88702148D3F}"/>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5573BF13-8F31-7E2A-77B7-162CB153D8B6}"/>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D0D58EFE-3FAA-E5B8-5C8C-1F4BFD5D20DF}"/>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FAA1D5C7-BF54-2ABE-B562-15B7643A057B}"/>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1" name="正方形/長方形 110">
            <a:extLst>
              <a:ext uri="{FF2B5EF4-FFF2-40B4-BE49-F238E27FC236}">
                <a16:creationId xmlns:a16="http://schemas.microsoft.com/office/drawing/2014/main" id="{41C9070D-A6DF-DF1A-85B3-FAAE0A3CD65D}"/>
              </a:ext>
            </a:extLst>
          </p:cNvPr>
          <p:cNvSpPr/>
          <p:nvPr/>
        </p:nvSpPr>
        <p:spPr>
          <a:xfrm>
            <a:off x="510776" y="2018501"/>
            <a:ext cx="540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7" name="吹き出し: 四角形 36">
            <a:extLst>
              <a:ext uri="{FF2B5EF4-FFF2-40B4-BE49-F238E27FC236}">
                <a16:creationId xmlns:a16="http://schemas.microsoft.com/office/drawing/2014/main" id="{C58B2787-BE2E-3E7A-0CAB-19F779BD953D}"/>
              </a:ext>
            </a:extLst>
          </p:cNvPr>
          <p:cNvSpPr/>
          <p:nvPr/>
        </p:nvSpPr>
        <p:spPr>
          <a:xfrm>
            <a:off x="7309156" y="3055683"/>
            <a:ext cx="2459684" cy="509056"/>
          </a:xfrm>
          <a:prstGeom prst="wedgeRectCallout">
            <a:avLst>
              <a:gd name="adj1" fmla="val -53579"/>
              <a:gd name="adj2" fmla="val 2489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指標・数値はすべて一例ですので、ご自身で適切な指標・数値を設定ください</a:t>
            </a:r>
            <a:endParaRPr kumimoji="1" lang="en-US" altLang="ja-JP" sz="1000">
              <a:solidFill>
                <a:schemeClr val="tx2"/>
              </a:solidFill>
            </a:endParaRPr>
          </a:p>
        </p:txBody>
      </p:sp>
      <p:sp>
        <p:nvSpPr>
          <p:cNvPr id="16" name="吹き出し: 四角形 15">
            <a:extLst>
              <a:ext uri="{FF2B5EF4-FFF2-40B4-BE49-F238E27FC236}">
                <a16:creationId xmlns:a16="http://schemas.microsoft.com/office/drawing/2014/main" id="{F195717D-2441-E991-36E0-60D930B7694B}"/>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a:t>
            </a:r>
            <a:r>
              <a:rPr kumimoji="1" lang="en-US" altLang="ja-JP" sz="1000">
                <a:solidFill>
                  <a:schemeClr val="tx2"/>
                </a:solidFill>
                <a:latin typeface="Meiryo UI"/>
                <a:ea typeface="Meiryo UI"/>
              </a:rPr>
              <a:t>1-2</a:t>
            </a:r>
            <a:r>
              <a:rPr kumimoji="1" lang="ja-JP" altLang="en-US" sz="1000">
                <a:solidFill>
                  <a:schemeClr val="tx2"/>
                </a:solidFill>
                <a:latin typeface="Meiryo UI"/>
                <a:ea typeface="Meiryo UI"/>
              </a:rPr>
              <a:t>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電源平均復旧時間を商業化から</a:t>
            </a:r>
            <a:r>
              <a:rPr kumimoji="1" lang="en-US" altLang="ja-JP" sz="1000">
                <a:solidFill>
                  <a:schemeClr val="tx2"/>
                </a:solidFill>
                <a:latin typeface="Meiryo UI" panose="020B0604030504040204" pitchFamily="50" charset="-128"/>
                <a:ea typeface="Meiryo UI" panose="020B0604030504040204" pitchFamily="50" charset="-128"/>
              </a:rPr>
              <a:t>5</a:t>
            </a:r>
            <a:r>
              <a:rPr kumimoji="1" lang="ja-JP" altLang="en-US" sz="1000">
                <a:solidFill>
                  <a:schemeClr val="tx2"/>
                </a:solidFill>
                <a:latin typeface="Meiryo UI" panose="020B0604030504040204" pitchFamily="50" charset="-128"/>
                <a:ea typeface="Meiryo UI" panose="020B0604030504040204" pitchFamily="50" charset="-128"/>
              </a:rPr>
              <a:t>年後に</a:t>
            </a:r>
            <a:r>
              <a:rPr kumimoji="1" lang="en-US" altLang="ja-JP" sz="1000">
                <a:solidFill>
                  <a:schemeClr val="tx2"/>
                </a:solidFill>
                <a:latin typeface="Meiryo UI" panose="020B0604030504040204" pitchFamily="50" charset="-128"/>
                <a:ea typeface="Meiryo UI" panose="020B0604030504040204" pitchFamily="50" charset="-128"/>
              </a:rPr>
              <a:t>2.5</a:t>
            </a:r>
            <a:r>
              <a:rPr kumimoji="1" lang="ja-JP" altLang="en-US" sz="1000">
                <a:solidFill>
                  <a:schemeClr val="tx2"/>
                </a:solidFill>
                <a:latin typeface="Meiryo UI" panose="020B0604030504040204" pitchFamily="50" charset="-128"/>
                <a:ea typeface="Meiryo UI" panose="020B0604030504040204" pitchFamily="50" charset="-128"/>
              </a:rPr>
              <a:t>日まで短縮することを想定するほか、各成果指標の実現に向け</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を工夫し、着実なアウトカム創出を目指す</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350ABD4C-4157-D061-B867-16CF9626FB4B}"/>
              </a:ext>
            </a:extLst>
          </p:cNvPr>
          <p:cNvSpPr/>
          <p:nvPr/>
        </p:nvSpPr>
        <p:spPr>
          <a:xfrm>
            <a:off x="3977747" y="4754426"/>
            <a:ext cx="5415962" cy="988031"/>
          </a:xfrm>
          <a:prstGeom prst="wedgeRectCallout">
            <a:avLst>
              <a:gd name="adj1" fmla="val -2018"/>
              <a:gd name="adj2" fmla="val -656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u="sng">
                <a:solidFill>
                  <a:schemeClr val="tx2"/>
                </a:solidFill>
              </a:rPr>
              <a:t>参考：成果指標の考え方</a:t>
            </a:r>
            <a:endParaRPr kumimoji="1" lang="en-US" altLang="ja-JP" sz="1000" u="sng">
              <a:solidFill>
                <a:schemeClr val="tx2"/>
              </a:solidFill>
            </a:endParaRPr>
          </a:p>
          <a:p>
            <a:r>
              <a:rPr kumimoji="1" lang="ja-JP" altLang="en-US" sz="1000">
                <a:solidFill>
                  <a:schemeClr val="tx2"/>
                </a:solidFill>
              </a:rPr>
              <a:t>設定した測定指標は、</a:t>
            </a:r>
            <a:r>
              <a:rPr kumimoji="1" lang="ja-JP" altLang="en-US" sz="1000" u="sng">
                <a:solidFill>
                  <a:schemeClr val="tx2"/>
                </a:solidFill>
              </a:rPr>
              <a:t>すべての指標を定期的に観測することで効果の発現タイミングと変遷を明らかにし、インパクト導出の想定に対する進捗度合いを将来的に確認することを目的としています。</a:t>
            </a:r>
            <a:r>
              <a:rPr kumimoji="1" lang="ja-JP" altLang="en-US" sz="1000">
                <a:solidFill>
                  <a:schemeClr val="tx2"/>
                </a:solidFill>
              </a:rPr>
              <a:t>（</a:t>
            </a:r>
            <a:r>
              <a:rPr kumimoji="1" lang="ja-JP" altLang="ja-JP" sz="1000">
                <a:solidFill>
                  <a:schemeClr val="tx2"/>
                </a:solidFill>
              </a:rPr>
              <a:t>前ページで短期アウトカムに掲載いただいた成果指標においても、その後中長期の想定数値の記載もあわせてお願いいたします</a:t>
            </a:r>
            <a:r>
              <a:rPr kumimoji="1" lang="ja-JP" altLang="en-US" sz="1000">
                <a:solidFill>
                  <a:schemeClr val="tx2"/>
                </a:solidFill>
              </a:rPr>
              <a:t>。中期・長期アウトカムに記載の成果指標も同様に、その他時点での数値も記載をお願いします）</a:t>
            </a:r>
            <a:endParaRPr kumimoji="1" lang="en-US" altLang="ja-JP" sz="1000">
              <a:solidFill>
                <a:schemeClr val="tx2"/>
              </a:solidFill>
            </a:endParaRPr>
          </a:p>
        </p:txBody>
      </p:sp>
    </p:spTree>
    <p:extLst>
      <p:ext uri="{BB962C8B-B14F-4D97-AF65-F5344CB8AC3E}">
        <p14:creationId xmlns:p14="http://schemas.microsoft.com/office/powerpoint/2010/main" val="42655911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5117085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１～４で取り上げた点以外に、申請者が特にアピールしたい点を自由に１～２ページで記載してください</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1/2</a:t>
            </a:r>
            <a:endParaRPr kumimoji="1" lang="en-GB"/>
          </a:p>
        </p:txBody>
      </p:sp>
    </p:spTree>
    <p:extLst>
      <p:ext uri="{BB962C8B-B14F-4D97-AF65-F5344CB8AC3E}">
        <p14:creationId xmlns:p14="http://schemas.microsoft.com/office/powerpoint/2010/main" val="153083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D315-1953-E824-9F64-04CCB455C16E}"/>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EFB3767-58E9-7C2E-C33D-DDDA2745B5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19C95BF1-44C2-2D57-CF3D-9C1EAB210CE2}"/>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前スライドに引き続き、１～４で取り上げた点以外に、申請者が特にアピールしたい点を自由に１～２ページで記載してください</a:t>
            </a:r>
            <a:endParaRPr kumimoji="1" lang="en-US" altLang="ja-JP" sz="1050">
              <a:latin typeface="Meiryo UI"/>
              <a:ea typeface="Meiryo UI"/>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latin typeface="Meiryo UI"/>
                <a:ea typeface="Meiryo UI"/>
              </a:rPr>
              <a:t>前スライドのみで記載を充足できた場合には、本スライドは削除しても構いません</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46DCB4C5-E962-13D1-2A80-AB34BC495B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2/2</a:t>
            </a:r>
            <a:endParaRPr kumimoji="1" lang="en-GB"/>
          </a:p>
        </p:txBody>
      </p:sp>
    </p:spTree>
    <p:extLst>
      <p:ext uri="{BB962C8B-B14F-4D97-AF65-F5344CB8AC3E}">
        <p14:creationId xmlns:p14="http://schemas.microsoft.com/office/powerpoint/2010/main" val="36560671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1/2</a:t>
            </a:r>
            <a:endParaRPr kumimoji="1" lang="en-GB" dirty="0"/>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1925F5A7-0386-782D-6FAF-45A1377C8E45}"/>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2251CD7-0279-803D-A9D3-31FC78961618}"/>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B55578FF-EA05-2959-CC20-77AC06C61374}"/>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DE4881FB-61B7-31DE-9B93-7D5DD7E7DACD}"/>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472C215A-A7C4-6AC7-787D-58BB89B6A13A}"/>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14" name="吹き出し: 四角形 13">
            <a:extLst>
              <a:ext uri="{FF2B5EF4-FFF2-40B4-BE49-F238E27FC236}">
                <a16:creationId xmlns:a16="http://schemas.microsoft.com/office/drawing/2014/main" id="{16474E3D-26EA-CA84-3997-D39E992A4099}"/>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15" name="吹き出し: 四角形 14">
            <a:extLst>
              <a:ext uri="{FF2B5EF4-FFF2-40B4-BE49-F238E27FC236}">
                <a16:creationId xmlns:a16="http://schemas.microsoft.com/office/drawing/2014/main" id="{E2D84C34-B89E-71EB-311F-003112CBEB1A}"/>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6" name="吹き出し: 四角形 15">
            <a:extLst>
              <a:ext uri="{FF2B5EF4-FFF2-40B4-BE49-F238E27FC236}">
                <a16:creationId xmlns:a16="http://schemas.microsoft.com/office/drawing/2014/main" id="{A6A2EAB9-32E9-3962-96A6-712808D49F2C}"/>
              </a:ext>
            </a:extLst>
          </p:cNvPr>
          <p:cNvSpPr/>
          <p:nvPr/>
        </p:nvSpPr>
        <p:spPr>
          <a:xfrm>
            <a:off x="2135191" y="162671"/>
            <a:ext cx="3785318" cy="324000"/>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共同申請によりスライド数が増える場合にはスライド数を記載してください</a:t>
            </a:r>
          </a:p>
        </p:txBody>
      </p:sp>
      <p:sp>
        <p:nvSpPr>
          <p:cNvPr id="3" name="正方形/長方形 2">
            <a:extLst>
              <a:ext uri="{FF2B5EF4-FFF2-40B4-BE49-F238E27FC236}">
                <a16:creationId xmlns:a16="http://schemas.microsoft.com/office/drawing/2014/main" id="{196B90BA-C884-C4FA-28F9-8F1C0A9DFDFF}"/>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5" name="吹き出し: 四角形 4">
            <a:extLst>
              <a:ext uri="{FF2B5EF4-FFF2-40B4-BE49-F238E27FC236}">
                <a16:creationId xmlns:a16="http://schemas.microsoft.com/office/drawing/2014/main" id="{D881361A-7876-592D-EB0B-9649825F5719}"/>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a:t>
            </a:r>
            <a:r>
              <a:rPr kumimoji="1" lang="ja-JP" altLang="en-US" sz="1000">
                <a:solidFill>
                  <a:schemeClr val="tx2"/>
                </a:solidFill>
                <a:latin typeface="Meiryo UI"/>
                <a:ea typeface="Meiryo UI"/>
              </a:rPr>
              <a:t>当社は全世界XXヵ国に事業を展開するXX企業であり、本事業においてはこれまで築き上げたXXのノウハウを活用し円滑な事業の遂行、商業化の実現に取り組むことが出来る</a:t>
            </a:r>
            <a:endParaRPr kumimoji="1" lang="ja-JP" altLang="en-US" sz="1000">
              <a:solidFill>
                <a:schemeClr val="tx2"/>
              </a:solidFill>
            </a:endParaRPr>
          </a:p>
        </p:txBody>
      </p:sp>
    </p:spTree>
    <p:extLst>
      <p:ext uri="{BB962C8B-B14F-4D97-AF65-F5344CB8AC3E}">
        <p14:creationId xmlns:p14="http://schemas.microsoft.com/office/powerpoint/2010/main" val="7499134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dirty="0"/>
              <a:t>６</a:t>
            </a:r>
            <a:r>
              <a:rPr kumimoji="1" lang="en-GB" dirty="0"/>
              <a:t>. </a:t>
            </a:r>
            <a:r>
              <a:rPr kumimoji="1" lang="ja-JP" altLang="en-US" dirty="0"/>
              <a:t>申請者概要 </a:t>
            </a:r>
            <a:r>
              <a:rPr kumimoji="1" lang="en-US" altLang="ja-JP" dirty="0"/>
              <a:t>2/2</a:t>
            </a:r>
            <a:endParaRPr kumimoji="1" lang="en-GB" dirty="0"/>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E4CBC26E-9E2E-DCFA-9A29-6C8EE1F677B1}"/>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6" name="吹き出し: 四角形 5">
            <a:extLst>
              <a:ext uri="{FF2B5EF4-FFF2-40B4-BE49-F238E27FC236}">
                <a16:creationId xmlns:a16="http://schemas.microsoft.com/office/drawing/2014/main" id="{E47E69C7-1A76-205D-2FBB-194F43C651AE}"/>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26488598-C7E2-2566-C7DA-20989CCBC3FC}"/>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90A3578-9D4B-A62F-342C-ABF329B7E71C}"/>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E6B653E5-5ED9-E628-F0B2-00727596BBDA}"/>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E40F8B56-B391-26EF-F1A8-83571ADEA2A1}"/>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6" name="吹き出し: 四角形 65">
            <a:extLst>
              <a:ext uri="{FF2B5EF4-FFF2-40B4-BE49-F238E27FC236}">
                <a16:creationId xmlns:a16="http://schemas.microsoft.com/office/drawing/2014/main" id="{7B02ADB8-5E6A-D99C-8BC8-239C504EA457}"/>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a:t>
            </a:r>
            <a:r>
              <a:rPr kumimoji="1" lang="en-US" altLang="ja-JP" sz="1000">
                <a:solidFill>
                  <a:schemeClr val="tx2"/>
                </a:solidFill>
              </a:rPr>
              <a:t>1</a:t>
            </a:r>
            <a:r>
              <a:rPr kumimoji="1" lang="ja-JP" altLang="en-US" sz="1000">
                <a:solidFill>
                  <a:schemeClr val="tx2"/>
                </a:solidFill>
              </a:rPr>
              <a:t>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13" name="吹き出し: 四角形 12">
            <a:extLst>
              <a:ext uri="{FF2B5EF4-FFF2-40B4-BE49-F238E27FC236}">
                <a16:creationId xmlns:a16="http://schemas.microsoft.com/office/drawing/2014/main" id="{C50CEEE6-ADFE-2F42-23D6-81A79B269FD0}"/>
              </a:ext>
            </a:extLst>
          </p:cNvPr>
          <p:cNvSpPr/>
          <p:nvPr/>
        </p:nvSpPr>
        <p:spPr>
          <a:xfrm>
            <a:off x="723900" y="1016504"/>
            <a:ext cx="2905991" cy="324000"/>
          </a:xfrm>
          <a:prstGeom prst="wedgeRectCallout">
            <a:avLst>
              <a:gd name="adj1" fmla="val -37571"/>
              <a:gd name="adj2" fmla="val 71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共同申請の場合のみ作成してください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非該当の場合は本スライドの削除をお願いします</a:t>
            </a:r>
          </a:p>
        </p:txBody>
      </p:sp>
      <p:sp>
        <p:nvSpPr>
          <p:cNvPr id="9" name="吹き出し: 四角形 8">
            <a:extLst>
              <a:ext uri="{FF2B5EF4-FFF2-40B4-BE49-F238E27FC236}">
                <a16:creationId xmlns:a16="http://schemas.microsoft.com/office/drawing/2014/main" id="{2BDA2AA2-29B2-5FEA-DF37-822C719C1AEC}"/>
              </a:ext>
            </a:extLst>
          </p:cNvPr>
          <p:cNvSpPr/>
          <p:nvPr/>
        </p:nvSpPr>
        <p:spPr>
          <a:xfrm>
            <a:off x="2135191" y="162671"/>
            <a:ext cx="3794554" cy="324000"/>
          </a:xfrm>
          <a:prstGeom prst="wedgeRectCallout">
            <a:avLst>
              <a:gd name="adj1" fmla="val -55590"/>
              <a:gd name="adj2" fmla="val 189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dirty="0">
                <a:solidFill>
                  <a:schemeClr val="tx2"/>
                </a:solidFill>
              </a:rPr>
              <a:t>共同申請によりスライド数が増える場合にはスライド数を記載してください</a:t>
            </a:r>
          </a:p>
        </p:txBody>
      </p:sp>
      <p:sp>
        <p:nvSpPr>
          <p:cNvPr id="8" name="正方形/長方形 7">
            <a:extLst>
              <a:ext uri="{FF2B5EF4-FFF2-40B4-BE49-F238E27FC236}">
                <a16:creationId xmlns:a16="http://schemas.microsoft.com/office/drawing/2014/main" id="{405ECAD5-AE93-2F22-028C-5CAB9289982D}"/>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15" name="吹き出し: 四角形 14">
            <a:extLst>
              <a:ext uri="{FF2B5EF4-FFF2-40B4-BE49-F238E27FC236}">
                <a16:creationId xmlns:a16="http://schemas.microsoft.com/office/drawing/2014/main" id="{7E2CC8FE-8191-265C-0F9B-4F47D1901645}"/>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ja-JP" sz="1000">
                <a:solidFill>
                  <a:schemeClr val="tx2"/>
                </a:solidFill>
                <a:latin typeface="Meiryo UI"/>
                <a:ea typeface="Meiryo UI"/>
              </a:rPr>
              <a:t>例</a:t>
            </a:r>
            <a:r>
              <a:rPr kumimoji="1" lang="en-US" altLang="ja-JP" sz="1000">
                <a:solidFill>
                  <a:schemeClr val="tx2"/>
                </a:solidFill>
                <a:latin typeface="Meiryo UI"/>
                <a:ea typeface="+mn-lt"/>
              </a:rPr>
              <a:t>】 </a:t>
            </a:r>
            <a:r>
              <a:rPr kumimoji="1" lang="en-US" altLang="ja-JP" sz="1000">
                <a:solidFill>
                  <a:schemeClr val="tx2"/>
                </a:solidFill>
                <a:latin typeface="Meiryo UI"/>
                <a:ea typeface="Meiryo UI"/>
              </a:rPr>
              <a:t>XX</a:t>
            </a:r>
            <a:r>
              <a:rPr kumimoji="1" lang="ja-JP" altLang="ja-JP" sz="1000">
                <a:solidFill>
                  <a:schemeClr val="tx2"/>
                </a:solidFill>
                <a:latin typeface="Meiryo UI"/>
                <a:ea typeface="Meiryo UI"/>
              </a:rPr>
              <a:t>社は全世界XXヵ国に事業を展開するXX企業であり、XX地域におけるビジネス構築ノウハウを有し、ネットワーク</a:t>
            </a:r>
            <a:r>
              <a:rPr kumimoji="1" lang="ja-JP" altLang="en-US" sz="1000">
                <a:solidFill>
                  <a:schemeClr val="tx2"/>
                </a:solidFill>
                <a:latin typeface="Meiryo UI"/>
                <a:ea typeface="Meiryo UI"/>
              </a:rPr>
              <a:t>を</a:t>
            </a:r>
            <a:r>
              <a:rPr kumimoji="1" lang="ja-JP" altLang="ja-JP" sz="1000">
                <a:solidFill>
                  <a:schemeClr val="tx2"/>
                </a:solidFill>
                <a:latin typeface="Meiryo UI"/>
                <a:ea typeface="Meiryo UI"/>
              </a:rPr>
              <a:t>活用し</a:t>
            </a:r>
            <a:r>
              <a:rPr kumimoji="1" lang="ja-JP" altLang="en-US" sz="1000">
                <a:solidFill>
                  <a:schemeClr val="tx2"/>
                </a:solidFill>
                <a:latin typeface="Meiryo UI"/>
                <a:ea typeface="Meiryo UI"/>
              </a:rPr>
              <a:t>本事業においてXXの役割を果たす</a:t>
            </a:r>
            <a:endParaRPr kumimoji="1" lang="ja-JP" altLang="en-US" sz="1000">
              <a:solidFill>
                <a:schemeClr val="tx2"/>
              </a:solidFill>
            </a:endParaRPr>
          </a:p>
        </p:txBody>
      </p:sp>
    </p:spTree>
    <p:extLst>
      <p:ext uri="{BB962C8B-B14F-4D97-AF65-F5344CB8AC3E}">
        <p14:creationId xmlns:p14="http://schemas.microsoft.com/office/powerpoint/2010/main" val="321474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事業計画サマリ</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C4C683-F153-28AD-2826-CEFF933B857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A7E0DD-4CFA-612E-6DB3-DBE277F7B9D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267A1F36-50CE-F94C-5FF2-17C705989309}"/>
              </a:ext>
            </a:extLst>
          </p:cNvPr>
          <p:cNvSpPr>
            <a:spLocks noGrp="1"/>
          </p:cNvSpPr>
          <p:nvPr>
            <p:ph type="body" sz="quarter" idx="17"/>
          </p:nvPr>
        </p:nvSpPr>
        <p:spPr/>
        <p:txBody>
          <a:bodyPr/>
          <a:lstStyle/>
          <a:p>
            <a:r>
              <a:rPr kumimoji="1" lang="ja-JP" altLang="en-US"/>
              <a:t>１</a:t>
            </a:r>
            <a:r>
              <a:rPr kumimoji="1" lang="en-US" altLang="ja-JP"/>
              <a:t>. </a:t>
            </a:r>
            <a:r>
              <a:rPr kumimoji="1" lang="ja-JP" altLang="en-US"/>
              <a:t>事業計画サマリ</a:t>
            </a:r>
            <a:endParaRPr kumimoji="1" lang="en-GB" altLang="ja-JP"/>
          </a:p>
        </p:txBody>
      </p:sp>
      <p:sp>
        <p:nvSpPr>
          <p:cNvPr id="6" name="正方形/長方形 5">
            <a:extLst>
              <a:ext uri="{FF2B5EF4-FFF2-40B4-BE49-F238E27FC236}">
                <a16:creationId xmlns:a16="http://schemas.microsoft.com/office/drawing/2014/main" id="{B3D0275F-BC69-3D54-BAC6-E09A0C2E44A2}"/>
              </a:ext>
            </a:extLst>
          </p:cNvPr>
          <p:cNvSpPr/>
          <p:nvPr/>
        </p:nvSpPr>
        <p:spPr>
          <a:xfrm>
            <a:off x="1684206" y="2369182"/>
            <a:ext cx="7704000" cy="46712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r>
              <a:rPr kumimoji="1" lang="ja-JP" altLang="ja-JP" sz="1050" kern="1200">
                <a:solidFill>
                  <a:schemeClr val="tx1"/>
                </a:solidFill>
                <a:effectLst/>
                <a:latin typeface="+mn-lt"/>
                <a:ea typeface="+mn-ea"/>
                <a:cs typeface="+mn-cs"/>
              </a:rPr>
              <a:t>○○○国／□□□事</a:t>
            </a:r>
            <a:r>
              <a:rPr kumimoji="1" lang="ja-JP" altLang="en-US" sz="1050" kern="1200">
                <a:solidFill>
                  <a:schemeClr val="tx1"/>
                </a:solidFill>
                <a:effectLst/>
                <a:latin typeface="+mn-lt"/>
                <a:ea typeface="+mn-ea"/>
                <a:cs typeface="+mn-cs"/>
              </a:rPr>
              <a:t>業</a:t>
            </a:r>
            <a:endParaRPr kumimoji="1" lang="en-US" altLang="ja-JP" sz="105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tabLst>
                <a:tab pos="452438" algn="l"/>
                <a:tab pos="808038" algn="l"/>
                <a:tab pos="1077913" algn="l"/>
              </a:tabLst>
            </a:pPr>
            <a:r>
              <a:rPr lang="ja-JP" altLang="en-US" sz="1050">
                <a:solidFill>
                  <a:schemeClr val="tx2"/>
                </a:solidFill>
                <a:latin typeface="Meiryo UI" panose="020B0604030504040204" pitchFamily="50" charset="-128"/>
                <a:ea typeface="Meiryo UI" panose="020B0604030504040204" pitchFamily="50" charset="-128"/>
              </a:rPr>
              <a:t>英語名：</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B2A28DE-12DE-69B7-A50F-E77EBE7F847E}"/>
              </a:ext>
            </a:extLst>
          </p:cNvPr>
          <p:cNvSpPr/>
          <p:nvPr/>
        </p:nvSpPr>
        <p:spPr>
          <a:xfrm>
            <a:off x="513890" y="2367079"/>
            <a:ext cx="1108800" cy="46923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事業名</a:t>
            </a:r>
          </a:p>
        </p:txBody>
      </p:sp>
      <p:sp>
        <p:nvSpPr>
          <p:cNvPr id="8" name="正方形/長方形 7">
            <a:extLst>
              <a:ext uri="{FF2B5EF4-FFF2-40B4-BE49-F238E27FC236}">
                <a16:creationId xmlns:a16="http://schemas.microsoft.com/office/drawing/2014/main" id="{8BFD11C7-7C60-ED08-A31B-2DA8B9277E90}"/>
              </a:ext>
            </a:extLst>
          </p:cNvPr>
          <p:cNvSpPr/>
          <p:nvPr/>
        </p:nvSpPr>
        <p:spPr>
          <a:xfrm>
            <a:off x="2787011" y="4210367"/>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E3DA79C-5BF9-1B26-95A8-3C89F1877D77}"/>
              </a:ext>
            </a:extLst>
          </p:cNvPr>
          <p:cNvSpPr/>
          <p:nvPr/>
        </p:nvSpPr>
        <p:spPr>
          <a:xfrm>
            <a:off x="513889" y="4210367"/>
            <a:ext cx="1108800" cy="2281179"/>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2"/>
                </a:solidFill>
                <a:latin typeface="Meiryo UI" panose="020B0604030504040204" pitchFamily="50" charset="-128"/>
                <a:ea typeface="Meiryo UI" panose="020B0604030504040204" pitchFamily="50" charset="-128"/>
              </a:rPr>
              <a:t>FS</a:t>
            </a:r>
            <a:r>
              <a:rPr kumimoji="1" lang="ja-JP" altLang="en-US" sz="1200" b="1" dirty="0">
                <a:solidFill>
                  <a:schemeClr val="tx2"/>
                </a:solidFill>
                <a:latin typeface="Meiryo UI" panose="020B0604030504040204" pitchFamily="50" charset="-128"/>
                <a:ea typeface="Meiryo UI" panose="020B0604030504040204" pitchFamily="50" charset="-128"/>
              </a:rPr>
              <a:t>実証事業</a:t>
            </a:r>
            <a:endParaRPr kumimoji="1" lang="en-US" altLang="ja-JP" sz="1200" b="1" dirty="0">
              <a:solidFill>
                <a:schemeClr val="tx2"/>
              </a:solidFill>
              <a:latin typeface="Meiryo UI" panose="020B0604030504040204" pitchFamily="50" charset="-128"/>
              <a:ea typeface="Meiryo UI" panose="020B0604030504040204" pitchFamily="50" charset="-128"/>
            </a:endParaRPr>
          </a:p>
          <a:p>
            <a:pPr algn="ctr" defTabSz="742950"/>
            <a:r>
              <a:rPr lang="ja-JP" altLang="en-US" sz="1200" b="1" dirty="0">
                <a:solidFill>
                  <a:schemeClr val="tx2"/>
                </a:solidFill>
                <a:latin typeface="Meiryo UI" panose="020B0604030504040204" pitchFamily="50" charset="-128"/>
                <a:ea typeface="Meiryo UI" panose="020B0604030504040204" pitchFamily="50" charset="-128"/>
              </a:rPr>
              <a:t>概要</a:t>
            </a:r>
            <a:endParaRPr kumimoji="1" lang="ja-JP" altLang="en-US" sz="1200" b="1" dirty="0">
              <a:solidFill>
                <a:schemeClr val="tx2"/>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1EE65449-49DF-F0D1-13DA-A55F6E30C256}"/>
              </a:ext>
            </a:extLst>
          </p:cNvPr>
          <p:cNvSpPr/>
          <p:nvPr/>
        </p:nvSpPr>
        <p:spPr>
          <a:xfrm>
            <a:off x="1684206" y="2916931"/>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国、</a:t>
            </a:r>
            <a:r>
              <a:rPr kumimoji="1" lang="en-US" altLang="ja-JP" sz="1050">
                <a:solidFill>
                  <a:schemeClr val="tx2"/>
                </a:solidFill>
              </a:rPr>
              <a:t>XXX</a:t>
            </a:r>
            <a:r>
              <a:rPr kumimoji="1" lang="ja-JP" altLang="en-US" sz="1050">
                <a:solidFill>
                  <a:schemeClr val="tx2"/>
                </a:solidFill>
              </a:rPr>
              <a:t>国・・・</a:t>
            </a:r>
          </a:p>
        </p:txBody>
      </p:sp>
      <p:sp>
        <p:nvSpPr>
          <p:cNvPr id="11" name="正方形/長方形 10">
            <a:extLst>
              <a:ext uri="{FF2B5EF4-FFF2-40B4-BE49-F238E27FC236}">
                <a16:creationId xmlns:a16="http://schemas.microsoft.com/office/drawing/2014/main" id="{ABD99627-92D7-CD35-24B9-EBE3A003F2FA}"/>
              </a:ext>
            </a:extLst>
          </p:cNvPr>
          <p:cNvSpPr/>
          <p:nvPr/>
        </p:nvSpPr>
        <p:spPr>
          <a:xfrm>
            <a:off x="513890" y="2916931"/>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a:t>
            </a:r>
          </a:p>
        </p:txBody>
      </p:sp>
      <p:cxnSp>
        <p:nvCxnSpPr>
          <p:cNvPr id="14" name="直線コネクタ 13">
            <a:extLst>
              <a:ext uri="{FF2B5EF4-FFF2-40B4-BE49-F238E27FC236}">
                <a16:creationId xmlns:a16="http://schemas.microsoft.com/office/drawing/2014/main" id="{FCE1A4C0-4DB9-60C5-3A38-FC4571B6AC60}"/>
              </a:ext>
            </a:extLst>
          </p:cNvPr>
          <p:cNvCxnSpPr>
            <a:cxnSpLocks/>
          </p:cNvCxnSpPr>
          <p:nvPr/>
        </p:nvCxnSpPr>
        <p:spPr>
          <a:xfrm flipH="1">
            <a:off x="1684207" y="1888252"/>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F6FFBFAA-4D5A-10AD-639B-79A062BBB62B}"/>
              </a:ext>
            </a:extLst>
          </p:cNvPr>
          <p:cNvCxnSpPr>
            <a:cxnSpLocks/>
          </p:cNvCxnSpPr>
          <p:nvPr/>
        </p:nvCxnSpPr>
        <p:spPr>
          <a:xfrm flipH="1">
            <a:off x="1684207" y="3317241"/>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05ED5838-3200-B4B0-9555-E54369888A96}"/>
              </a:ext>
            </a:extLst>
          </p:cNvPr>
          <p:cNvCxnSpPr>
            <a:cxnSpLocks/>
          </p:cNvCxnSpPr>
          <p:nvPr/>
        </p:nvCxnSpPr>
        <p:spPr>
          <a:xfrm flipH="1">
            <a:off x="1684207" y="2876621"/>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4DD0E715-A588-74FB-C5BF-EBFD0AD41EB2}"/>
              </a:ext>
            </a:extLst>
          </p:cNvPr>
          <p:cNvSpPr/>
          <p:nvPr/>
        </p:nvSpPr>
        <p:spPr>
          <a:xfrm>
            <a:off x="1684206" y="1487942"/>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XXX</a:t>
            </a:r>
            <a:endParaRPr kumimoji="1" lang="ja-JP" altLang="en-US" sz="1050">
              <a:solidFill>
                <a:schemeClr val="tx2"/>
              </a:solidFill>
            </a:endParaRPr>
          </a:p>
        </p:txBody>
      </p:sp>
      <p:sp>
        <p:nvSpPr>
          <p:cNvPr id="26" name="正方形/長方形 25">
            <a:extLst>
              <a:ext uri="{FF2B5EF4-FFF2-40B4-BE49-F238E27FC236}">
                <a16:creationId xmlns:a16="http://schemas.microsoft.com/office/drawing/2014/main" id="{F3A14FC9-DACD-ADA1-7736-4438AE236283}"/>
              </a:ext>
            </a:extLst>
          </p:cNvPr>
          <p:cNvSpPr/>
          <p:nvPr/>
        </p:nvSpPr>
        <p:spPr>
          <a:xfrm>
            <a:off x="513890" y="1487942"/>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申請者名</a:t>
            </a:r>
          </a:p>
        </p:txBody>
      </p:sp>
      <p:sp>
        <p:nvSpPr>
          <p:cNvPr id="29" name="吹き出し: 四角形 28">
            <a:extLst>
              <a:ext uri="{FF2B5EF4-FFF2-40B4-BE49-F238E27FC236}">
                <a16:creationId xmlns:a16="http://schemas.microsoft.com/office/drawing/2014/main" id="{2CAB823B-70E4-960F-817C-48234C17D74D}"/>
              </a:ext>
            </a:extLst>
          </p:cNvPr>
          <p:cNvSpPr/>
          <p:nvPr/>
        </p:nvSpPr>
        <p:spPr>
          <a:xfrm>
            <a:off x="4262706" y="2445492"/>
            <a:ext cx="4908322"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実施国名（複数国で実施予定の場合</a:t>
            </a:r>
            <a:r>
              <a:rPr lang="ja-JP" altLang="en-US" sz="1000">
                <a:solidFill>
                  <a:schemeClr val="tx2"/>
                </a:solidFill>
                <a:latin typeface="Meiryo UI" panose="020B0604030504040204" pitchFamily="50" charset="-128"/>
                <a:ea typeface="Meiryo UI" panose="020B0604030504040204" pitchFamily="50" charset="-128"/>
              </a:rPr>
              <a:t>は、全ての国名又は拠点となる国名）</a:t>
            </a:r>
            <a:r>
              <a:rPr kumimoji="1" lang="ja-JP" altLang="en-US" sz="1000">
                <a:solidFill>
                  <a:schemeClr val="tx2"/>
                </a:solidFill>
                <a:latin typeface="Meiryo UI" panose="020B0604030504040204" pitchFamily="50" charset="-128"/>
                <a:ea typeface="Meiryo UI" panose="020B0604030504040204" pitchFamily="50" charset="-128"/>
              </a:rPr>
              <a:t>を含めてください</a:t>
            </a:r>
            <a:endParaRPr kumimoji="1" lang="ja-JP" altLang="en-US" sz="1000">
              <a:solidFill>
                <a:schemeClr val="tx2"/>
              </a:solidFill>
            </a:endParaRPr>
          </a:p>
        </p:txBody>
      </p:sp>
      <p:sp>
        <p:nvSpPr>
          <p:cNvPr id="30" name="吹き出し: 四角形 29">
            <a:extLst>
              <a:ext uri="{FF2B5EF4-FFF2-40B4-BE49-F238E27FC236}">
                <a16:creationId xmlns:a16="http://schemas.microsoft.com/office/drawing/2014/main" id="{113CA533-191A-A748-CA08-5DCF4D5B3A23}"/>
              </a:ext>
            </a:extLst>
          </p:cNvPr>
          <p:cNvSpPr/>
          <p:nvPr/>
        </p:nvSpPr>
        <p:spPr>
          <a:xfrm>
            <a:off x="3189138" y="2935308"/>
            <a:ext cx="6379068" cy="324000"/>
          </a:xfrm>
          <a:prstGeom prst="wedgeRectCallout">
            <a:avLst>
              <a:gd name="adj1" fmla="val -51988"/>
              <a:gd name="adj2" fmla="val 723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補助事業を実施予定の全ての国名を記載してください（ビジネスモデルに一体性があれば複数国も可）</a:t>
            </a:r>
            <a:endParaRPr kumimoji="1" lang="en-US" altLang="ja-JP" sz="1000">
              <a:solidFill>
                <a:schemeClr val="tx2"/>
              </a:solidFill>
            </a:endParaRPr>
          </a:p>
          <a:p>
            <a:pPr marL="171450" indent="-171450">
              <a:buFont typeface="Arial" panose="020B0604020202020204" pitchFamily="34" charset="0"/>
              <a:buChar char="•"/>
            </a:pPr>
            <a:r>
              <a:rPr kumimoji="1" lang="en-US" altLang="ja-JP" sz="1000">
                <a:solidFill>
                  <a:schemeClr val="tx2"/>
                </a:solidFill>
              </a:rPr>
              <a:t>FS</a:t>
            </a:r>
            <a:r>
              <a:rPr kumimoji="1" lang="ja-JP" altLang="en-US" sz="1000">
                <a:solidFill>
                  <a:schemeClr val="tx2"/>
                </a:solidFill>
              </a:rPr>
              <a:t>と実証で事業実施国が変わる場合にはそれぞれの実施国名を明記してください　例：</a:t>
            </a:r>
            <a:r>
              <a:rPr kumimoji="1" lang="en-US" altLang="ja-JP" sz="1000">
                <a:solidFill>
                  <a:schemeClr val="tx2"/>
                </a:solidFill>
              </a:rPr>
              <a:t>FS </a:t>
            </a:r>
            <a:r>
              <a:rPr kumimoji="1" lang="ja-JP" altLang="en-US" sz="1000">
                <a:solidFill>
                  <a:schemeClr val="tx2"/>
                </a:solidFill>
              </a:rPr>
              <a:t>ポーランド </a:t>
            </a:r>
            <a:r>
              <a:rPr kumimoji="1" lang="en-US" altLang="ja-JP" sz="1000">
                <a:solidFill>
                  <a:schemeClr val="tx2"/>
                </a:solidFill>
              </a:rPr>
              <a:t>/</a:t>
            </a:r>
            <a:r>
              <a:rPr kumimoji="1" lang="ja-JP" altLang="en-US" sz="1000">
                <a:solidFill>
                  <a:schemeClr val="tx2"/>
                </a:solidFill>
              </a:rPr>
              <a:t> 実証 ウクライナ</a:t>
            </a:r>
            <a:endParaRPr kumimoji="1" lang="en-US" altLang="ja-JP" sz="1000">
              <a:solidFill>
                <a:schemeClr val="tx2"/>
              </a:solidFill>
            </a:endParaRPr>
          </a:p>
        </p:txBody>
      </p:sp>
      <p:sp>
        <p:nvSpPr>
          <p:cNvPr id="31" name="吹き出し: 四角形 30">
            <a:extLst>
              <a:ext uri="{FF2B5EF4-FFF2-40B4-BE49-F238E27FC236}">
                <a16:creationId xmlns:a16="http://schemas.microsoft.com/office/drawing/2014/main" id="{4031E66C-D233-DFA5-F6D2-1924FBD9FA47}"/>
              </a:ext>
            </a:extLst>
          </p:cNvPr>
          <p:cNvSpPr/>
          <p:nvPr/>
        </p:nvSpPr>
        <p:spPr>
          <a:xfrm>
            <a:off x="3556023" y="4587527"/>
            <a:ext cx="5847855" cy="1095594"/>
          </a:xfrm>
          <a:prstGeom prst="wedgeRectCallout">
            <a:avLst>
              <a:gd name="adj1" fmla="val -52736"/>
              <a:gd name="adj2" fmla="val 32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実証事業の概要を、</a:t>
            </a:r>
            <a:r>
              <a:rPr kumimoji="1" lang="ja-JP" altLang="en-US" sz="1000" b="1">
                <a:solidFill>
                  <a:schemeClr val="tx2"/>
                </a:solidFill>
                <a:latin typeface="Meiryo UI" panose="020B0604030504040204" pitchFamily="50" charset="-128"/>
                <a:ea typeface="Meiryo UI" panose="020B0604030504040204" pitchFamily="50" charset="-128"/>
              </a:rPr>
              <a:t>次の観点を含めて</a:t>
            </a:r>
            <a:r>
              <a:rPr kumimoji="1" lang="ja-JP" altLang="en-US" sz="1000">
                <a:solidFill>
                  <a:schemeClr val="tx2"/>
                </a:solidFill>
                <a:latin typeface="Meiryo UI" panose="020B0604030504040204" pitchFamily="50" charset="-128"/>
                <a:ea typeface="Meiryo UI" panose="020B0604030504040204" pitchFamily="50" charset="-128"/>
              </a:rPr>
              <a:t>記載してください（必要に応じ記載幅を調整いただいて構いません）</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実証事業で何を検証し、新たにどのような事業を構築したいのか</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そのために</a:t>
            </a:r>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事業でどのような仮説を検証したいのか</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補助事業の実施により、どのようにウクライナ復興に貢献できるのか</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実施国の選定背景は何か、当該実施国における補助事業の重要性は何であると考えられるか（ウクライナ以外の国を実施国に含めている場合のみ）</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97FEB439-ECA0-2A8B-083B-AA50C22EE09F}"/>
              </a:ext>
            </a:extLst>
          </p:cNvPr>
          <p:cNvSpPr/>
          <p:nvPr/>
        </p:nvSpPr>
        <p:spPr>
          <a:xfrm>
            <a:off x="1684207" y="3357551"/>
            <a:ext cx="7704000" cy="36153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① 情報通信 ② エネルギー　③ 交通　④ 都市基盤　⑤ 医療　⑥ 介護ヘルスケア　⑦ 農業・食品　⑧ 廃棄物処理　⑨ デジタル・プラットフォーム　⑩ その他</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FF71FC8-618D-70B3-EC21-02A3732F88CA}"/>
              </a:ext>
            </a:extLst>
          </p:cNvPr>
          <p:cNvSpPr/>
          <p:nvPr/>
        </p:nvSpPr>
        <p:spPr>
          <a:xfrm>
            <a:off x="513890" y="3359085"/>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lang="ja-JP" altLang="en-US" sz="1200" b="1">
                <a:solidFill>
                  <a:schemeClr val="tx2"/>
                </a:solidFill>
                <a:latin typeface="Meiryo UI" panose="020B0604030504040204" pitchFamily="50" charset="-128"/>
                <a:ea typeface="Meiryo UI" panose="020B0604030504040204" pitchFamily="50" charset="-128"/>
              </a:rPr>
              <a:t>事業分野</a:t>
            </a:r>
            <a:endParaRPr kumimoji="1" lang="ja-JP" altLang="en-US" sz="1200" b="1">
              <a:solidFill>
                <a:schemeClr val="tx2"/>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D1EAAE0B-E829-E1A8-6F26-84C30879752A}"/>
              </a:ext>
            </a:extLst>
          </p:cNvPr>
          <p:cNvCxnSpPr>
            <a:cxnSpLocks/>
          </p:cNvCxnSpPr>
          <p:nvPr/>
        </p:nvCxnSpPr>
        <p:spPr>
          <a:xfrm flipH="1">
            <a:off x="1684207" y="3759395"/>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9FA0E3B0-3940-745D-9A2F-7C6F343E5666}"/>
              </a:ext>
            </a:extLst>
          </p:cNvPr>
          <p:cNvSpPr/>
          <p:nvPr/>
        </p:nvSpPr>
        <p:spPr>
          <a:xfrm>
            <a:off x="1684207"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2"/>
                </a:solidFill>
                <a:latin typeface="Meiryo UI" panose="020B0604030504040204" pitchFamily="50" charset="-128"/>
                <a:ea typeface="Meiryo UI" panose="020B0604030504040204" pitchFamily="50" charset="-128"/>
              </a:rPr>
              <a:t>xxx</a:t>
            </a:r>
            <a:r>
              <a:rPr kumimoji="1" lang="ja-JP" altLang="en-US" sz="1200">
                <a:solidFill>
                  <a:schemeClr val="tx2"/>
                </a:solidFill>
                <a:latin typeface="Meiryo UI" panose="020B0604030504040204" pitchFamily="50" charset="-128"/>
                <a:ea typeface="Meiryo UI" panose="020B0604030504040204" pitchFamily="50" charset="-128"/>
              </a:rPr>
              <a:t>円</a:t>
            </a:r>
          </a:p>
        </p:txBody>
      </p:sp>
      <p:sp>
        <p:nvSpPr>
          <p:cNvPr id="22" name="正方形/長方形 21">
            <a:extLst>
              <a:ext uri="{FF2B5EF4-FFF2-40B4-BE49-F238E27FC236}">
                <a16:creationId xmlns:a16="http://schemas.microsoft.com/office/drawing/2014/main" id="{52922063-CA67-B4F2-E735-3AE3C0E4F137}"/>
              </a:ext>
            </a:extLst>
          </p:cNvPr>
          <p:cNvSpPr/>
          <p:nvPr/>
        </p:nvSpPr>
        <p:spPr>
          <a:xfrm>
            <a:off x="513890"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補助対象経費</a:t>
            </a:r>
          </a:p>
        </p:txBody>
      </p:sp>
      <p:sp>
        <p:nvSpPr>
          <p:cNvPr id="23" name="正方形/長方形 22">
            <a:extLst>
              <a:ext uri="{FF2B5EF4-FFF2-40B4-BE49-F238E27FC236}">
                <a16:creationId xmlns:a16="http://schemas.microsoft.com/office/drawing/2014/main" id="{1114C84D-1022-CCBA-C90D-056F8E832D11}"/>
              </a:ext>
            </a:extLst>
          </p:cNvPr>
          <p:cNvSpPr/>
          <p:nvPr/>
        </p:nvSpPr>
        <p:spPr>
          <a:xfrm>
            <a:off x="4663207"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200">
                <a:solidFill>
                  <a:schemeClr val="tx2"/>
                </a:solidFill>
                <a:latin typeface="Meiryo UI" panose="020B0604030504040204" pitchFamily="50" charset="-128"/>
                <a:ea typeface="Meiryo UI" panose="020B0604030504040204" pitchFamily="50" charset="-128"/>
              </a:rPr>
              <a:t>１</a:t>
            </a:r>
            <a:r>
              <a:rPr kumimoji="1" lang="en-US" altLang="ja-JP" sz="1200">
                <a:solidFill>
                  <a:schemeClr val="tx2"/>
                </a:solidFill>
                <a:latin typeface="Meiryo UI" panose="020B0604030504040204" pitchFamily="50" charset="-128"/>
                <a:ea typeface="Meiryo UI" panose="020B0604030504040204" pitchFamily="50" charset="-128"/>
              </a:rPr>
              <a:t>/2</a:t>
            </a:r>
            <a:r>
              <a:rPr kumimoji="1" lang="ja-JP" altLang="en-US" sz="1200">
                <a:solidFill>
                  <a:schemeClr val="tx2"/>
                </a:solidFill>
                <a:latin typeface="Meiryo UI" panose="020B0604030504040204" pitchFamily="50" charset="-128"/>
                <a:ea typeface="Meiryo UI" panose="020B0604030504040204" pitchFamily="50" charset="-128"/>
              </a:rPr>
              <a:t>以内</a:t>
            </a:r>
            <a:r>
              <a:rPr kumimoji="1" lang="en-US" altLang="ja-JP" sz="1200">
                <a:solidFill>
                  <a:schemeClr val="tx2"/>
                </a:solidFill>
                <a:latin typeface="Meiryo UI" panose="020B0604030504040204" pitchFamily="50" charset="-128"/>
                <a:ea typeface="Meiryo UI" panose="020B0604030504040204" pitchFamily="50" charset="-128"/>
              </a:rPr>
              <a:t> or </a:t>
            </a:r>
            <a:r>
              <a:rPr kumimoji="1" lang="ja-JP" altLang="en-US" sz="1200">
                <a:solidFill>
                  <a:schemeClr val="tx2"/>
                </a:solidFill>
                <a:latin typeface="Meiryo UI" panose="020B0604030504040204" pitchFamily="50" charset="-128"/>
                <a:ea typeface="Meiryo UI" panose="020B0604030504040204" pitchFamily="50" charset="-128"/>
              </a:rPr>
              <a:t>２</a:t>
            </a:r>
            <a:r>
              <a:rPr kumimoji="1" lang="en-US" altLang="ja-JP" sz="1200">
                <a:solidFill>
                  <a:schemeClr val="tx2"/>
                </a:solidFill>
                <a:latin typeface="Meiryo UI" panose="020B0604030504040204" pitchFamily="50" charset="-128"/>
                <a:ea typeface="Meiryo UI" panose="020B0604030504040204" pitchFamily="50" charset="-128"/>
              </a:rPr>
              <a:t>/3</a:t>
            </a:r>
            <a:r>
              <a:rPr kumimoji="1" lang="ja-JP" altLang="en-US" sz="1200">
                <a:solidFill>
                  <a:schemeClr val="tx2"/>
                </a:solidFill>
                <a:latin typeface="Meiryo UI" panose="020B0604030504040204" pitchFamily="50" charset="-128"/>
                <a:ea typeface="Meiryo UI" panose="020B0604030504040204" pitchFamily="50" charset="-128"/>
              </a:rPr>
              <a:t>以内</a:t>
            </a:r>
          </a:p>
        </p:txBody>
      </p:sp>
      <p:sp>
        <p:nvSpPr>
          <p:cNvPr id="32" name="正方形/長方形 31">
            <a:extLst>
              <a:ext uri="{FF2B5EF4-FFF2-40B4-BE49-F238E27FC236}">
                <a16:creationId xmlns:a16="http://schemas.microsoft.com/office/drawing/2014/main" id="{1DA894D7-C2C0-1549-97A6-317D21D767D5}"/>
              </a:ext>
            </a:extLst>
          </p:cNvPr>
          <p:cNvSpPr/>
          <p:nvPr/>
        </p:nvSpPr>
        <p:spPr>
          <a:xfrm>
            <a:off x="3492307"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補助率</a:t>
            </a:r>
          </a:p>
        </p:txBody>
      </p:sp>
      <p:sp>
        <p:nvSpPr>
          <p:cNvPr id="33" name="正方形/長方形 32">
            <a:extLst>
              <a:ext uri="{FF2B5EF4-FFF2-40B4-BE49-F238E27FC236}">
                <a16:creationId xmlns:a16="http://schemas.microsoft.com/office/drawing/2014/main" id="{3FEA7348-0BBC-7536-3CF4-AC199AD3D245}"/>
              </a:ext>
            </a:extLst>
          </p:cNvPr>
          <p:cNvSpPr/>
          <p:nvPr/>
        </p:nvSpPr>
        <p:spPr>
          <a:xfrm>
            <a:off x="7642206" y="3799705"/>
            <a:ext cx="1746000" cy="33004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1200">
                <a:solidFill>
                  <a:schemeClr val="tx2"/>
                </a:solidFill>
                <a:latin typeface="Meiryo UI" panose="020B0604030504040204" pitchFamily="50" charset="-128"/>
                <a:ea typeface="Meiryo UI" panose="020B0604030504040204" pitchFamily="50" charset="-128"/>
              </a:rPr>
              <a:t>xxx</a:t>
            </a:r>
            <a:r>
              <a:rPr kumimoji="1" lang="ja-JP" altLang="en-US" sz="1200">
                <a:solidFill>
                  <a:schemeClr val="tx2"/>
                </a:solidFill>
                <a:latin typeface="Meiryo UI" panose="020B0604030504040204" pitchFamily="50" charset="-128"/>
                <a:ea typeface="Meiryo UI" panose="020B0604030504040204" pitchFamily="50" charset="-128"/>
              </a:rPr>
              <a:t>円</a:t>
            </a:r>
          </a:p>
        </p:txBody>
      </p:sp>
      <p:sp>
        <p:nvSpPr>
          <p:cNvPr id="34" name="正方形/長方形 33">
            <a:extLst>
              <a:ext uri="{FF2B5EF4-FFF2-40B4-BE49-F238E27FC236}">
                <a16:creationId xmlns:a16="http://schemas.microsoft.com/office/drawing/2014/main" id="{E03E1C06-04AA-B535-FF3C-C405E190B80B}"/>
              </a:ext>
            </a:extLst>
          </p:cNvPr>
          <p:cNvSpPr/>
          <p:nvPr/>
        </p:nvSpPr>
        <p:spPr>
          <a:xfrm>
            <a:off x="6471307" y="3799705"/>
            <a:ext cx="1108800" cy="33004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補助金申請額</a:t>
            </a:r>
          </a:p>
        </p:txBody>
      </p:sp>
      <p:cxnSp>
        <p:nvCxnSpPr>
          <p:cNvPr id="35" name="直線コネクタ 34">
            <a:extLst>
              <a:ext uri="{FF2B5EF4-FFF2-40B4-BE49-F238E27FC236}">
                <a16:creationId xmlns:a16="http://schemas.microsoft.com/office/drawing/2014/main" id="{B576C6A3-10E7-8560-A682-AE5BFD9E8198}"/>
              </a:ext>
            </a:extLst>
          </p:cNvPr>
          <p:cNvCxnSpPr>
            <a:cxnSpLocks/>
          </p:cNvCxnSpPr>
          <p:nvPr/>
        </p:nvCxnSpPr>
        <p:spPr>
          <a:xfrm flipH="1">
            <a:off x="1716845" y="4169018"/>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D282438A-7E6C-E02C-4492-9D104A34F99F}"/>
              </a:ext>
            </a:extLst>
          </p:cNvPr>
          <p:cNvSpPr/>
          <p:nvPr/>
        </p:nvSpPr>
        <p:spPr>
          <a:xfrm>
            <a:off x="1684206" y="1928562"/>
            <a:ext cx="7704000" cy="36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050">
                <a:solidFill>
                  <a:schemeClr val="tx2"/>
                </a:solidFill>
              </a:rPr>
              <a:t>FS</a:t>
            </a:r>
            <a:r>
              <a:rPr kumimoji="1" lang="ja-JP" altLang="en-US" sz="1050">
                <a:solidFill>
                  <a:schemeClr val="tx2"/>
                </a:solidFill>
              </a:rPr>
              <a:t>実証事業</a:t>
            </a:r>
          </a:p>
        </p:txBody>
      </p:sp>
      <p:sp>
        <p:nvSpPr>
          <p:cNvPr id="37" name="正方形/長方形 36">
            <a:extLst>
              <a:ext uri="{FF2B5EF4-FFF2-40B4-BE49-F238E27FC236}">
                <a16:creationId xmlns:a16="http://schemas.microsoft.com/office/drawing/2014/main" id="{F50B14A7-5242-3281-7572-A06EDBAC0F9B}"/>
              </a:ext>
            </a:extLst>
          </p:cNvPr>
          <p:cNvSpPr/>
          <p:nvPr/>
        </p:nvSpPr>
        <p:spPr>
          <a:xfrm>
            <a:off x="513889" y="1928562"/>
            <a:ext cx="1108800" cy="3600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事業形態</a:t>
            </a:r>
          </a:p>
        </p:txBody>
      </p:sp>
      <p:cxnSp>
        <p:nvCxnSpPr>
          <p:cNvPr id="39" name="直線コネクタ 38">
            <a:extLst>
              <a:ext uri="{FF2B5EF4-FFF2-40B4-BE49-F238E27FC236}">
                <a16:creationId xmlns:a16="http://schemas.microsoft.com/office/drawing/2014/main" id="{C10D4483-EC01-FABC-83E6-2B83D6DEF89D}"/>
              </a:ext>
            </a:extLst>
          </p:cNvPr>
          <p:cNvCxnSpPr>
            <a:cxnSpLocks/>
          </p:cNvCxnSpPr>
          <p:nvPr/>
        </p:nvCxnSpPr>
        <p:spPr>
          <a:xfrm flipH="1">
            <a:off x="1684207" y="2328872"/>
            <a:ext cx="7704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0" name="吹き出し: 四角形 19">
            <a:extLst>
              <a:ext uri="{FF2B5EF4-FFF2-40B4-BE49-F238E27FC236}">
                <a16:creationId xmlns:a16="http://schemas.microsoft.com/office/drawing/2014/main" id="{540A8A75-A229-AECA-43B9-1DA1CF036715}"/>
              </a:ext>
            </a:extLst>
          </p:cNvPr>
          <p:cNvSpPr/>
          <p:nvPr/>
        </p:nvSpPr>
        <p:spPr>
          <a:xfrm>
            <a:off x="4086720" y="3581070"/>
            <a:ext cx="5641742" cy="252060"/>
          </a:xfrm>
          <a:prstGeom prst="wedgeRectCallout">
            <a:avLst>
              <a:gd name="adj1" fmla="val -52948"/>
              <a:gd name="adj2" fmla="val -234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①～⑩のいずれかを選択し記載してください。「その他」に該当する場合は、事業分野を簡潔に説明してください</a:t>
            </a:r>
          </a:p>
        </p:txBody>
      </p:sp>
      <p:sp>
        <p:nvSpPr>
          <p:cNvPr id="58" name="正方形/長方形 57">
            <a:extLst>
              <a:ext uri="{FF2B5EF4-FFF2-40B4-BE49-F238E27FC236}">
                <a16:creationId xmlns:a16="http://schemas.microsoft.com/office/drawing/2014/main" id="{1A4851A0-8A21-2ED6-B474-E7B122C0D721}"/>
              </a:ext>
            </a:extLst>
          </p:cNvPr>
          <p:cNvSpPr/>
          <p:nvPr/>
        </p:nvSpPr>
        <p:spPr>
          <a:xfrm>
            <a:off x="1678212" y="4210367"/>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目的</a:t>
            </a:r>
          </a:p>
        </p:txBody>
      </p:sp>
      <p:sp>
        <p:nvSpPr>
          <p:cNvPr id="60" name="正方形/長方形 59">
            <a:extLst>
              <a:ext uri="{FF2B5EF4-FFF2-40B4-BE49-F238E27FC236}">
                <a16:creationId xmlns:a16="http://schemas.microsoft.com/office/drawing/2014/main" id="{B68B67BC-6129-395B-BED9-AEFE05C8686B}"/>
              </a:ext>
            </a:extLst>
          </p:cNvPr>
          <p:cNvSpPr/>
          <p:nvPr/>
        </p:nvSpPr>
        <p:spPr>
          <a:xfrm>
            <a:off x="1678212" y="4796760"/>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61" name="正方形/長方形 60">
            <a:extLst>
              <a:ext uri="{FF2B5EF4-FFF2-40B4-BE49-F238E27FC236}">
                <a16:creationId xmlns:a16="http://schemas.microsoft.com/office/drawing/2014/main" id="{F7D72D39-576B-6B86-0AF3-A12D3365BC10}"/>
              </a:ext>
            </a:extLst>
          </p:cNvPr>
          <p:cNvSpPr/>
          <p:nvPr/>
        </p:nvSpPr>
        <p:spPr>
          <a:xfrm>
            <a:off x="1678212" y="5383153"/>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実施方法</a:t>
            </a:r>
          </a:p>
        </p:txBody>
      </p:sp>
      <p:sp>
        <p:nvSpPr>
          <p:cNvPr id="62" name="正方形/長方形 61">
            <a:extLst>
              <a:ext uri="{FF2B5EF4-FFF2-40B4-BE49-F238E27FC236}">
                <a16:creationId xmlns:a16="http://schemas.microsoft.com/office/drawing/2014/main" id="{2848033B-0480-B594-437D-BAD9E8F6FF54}"/>
              </a:ext>
            </a:extLst>
          </p:cNvPr>
          <p:cNvSpPr/>
          <p:nvPr/>
        </p:nvSpPr>
        <p:spPr>
          <a:xfrm>
            <a:off x="1678212" y="5969546"/>
            <a:ext cx="1108800" cy="522000"/>
          </a:xfrm>
          <a:prstGeom prst="rect">
            <a:avLst/>
          </a:prstGeom>
          <a:solidFill>
            <a:schemeClr val="accent3">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ウクライナ復興への貢献</a:t>
            </a:r>
          </a:p>
        </p:txBody>
      </p:sp>
      <p:sp>
        <p:nvSpPr>
          <p:cNvPr id="63" name="正方形/長方形 62">
            <a:extLst>
              <a:ext uri="{FF2B5EF4-FFF2-40B4-BE49-F238E27FC236}">
                <a16:creationId xmlns:a16="http://schemas.microsoft.com/office/drawing/2014/main" id="{87F4E743-302D-9E31-BE0C-BE36D4BEC428}"/>
              </a:ext>
            </a:extLst>
          </p:cNvPr>
          <p:cNvSpPr/>
          <p:nvPr/>
        </p:nvSpPr>
        <p:spPr>
          <a:xfrm>
            <a:off x="2787011" y="4796760"/>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C2C9B0F5-96C8-8646-78D4-5BE87EC9220B}"/>
              </a:ext>
            </a:extLst>
          </p:cNvPr>
          <p:cNvSpPr/>
          <p:nvPr/>
        </p:nvSpPr>
        <p:spPr>
          <a:xfrm>
            <a:off x="2787011" y="5383153"/>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75821FCA-D5D3-7998-E62D-BD5CE1000DA5}"/>
              </a:ext>
            </a:extLst>
          </p:cNvPr>
          <p:cNvSpPr/>
          <p:nvPr/>
        </p:nvSpPr>
        <p:spPr>
          <a:xfrm>
            <a:off x="2787011" y="5969546"/>
            <a:ext cx="6601195" cy="522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6" name="吹き出し: 四角形 65">
            <a:extLst>
              <a:ext uri="{FF2B5EF4-FFF2-40B4-BE49-F238E27FC236}">
                <a16:creationId xmlns:a16="http://schemas.microsoft.com/office/drawing/2014/main" id="{B67341CA-6475-38AA-6454-5594DFDB4FBF}"/>
              </a:ext>
            </a:extLst>
          </p:cNvPr>
          <p:cNvSpPr/>
          <p:nvPr/>
        </p:nvSpPr>
        <p:spPr>
          <a:xfrm>
            <a:off x="4262707" y="1505942"/>
            <a:ext cx="4908322" cy="324000"/>
          </a:xfrm>
          <a:prstGeom prst="wedgeRectCallout">
            <a:avLst>
              <a:gd name="adj1" fmla="val -52723"/>
              <a:gd name="adj2" fmla="val 124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申請者</a:t>
            </a:r>
            <a:r>
              <a:rPr kumimoji="1" lang="ja-JP" altLang="en-US" sz="1000">
                <a:solidFill>
                  <a:schemeClr val="tx2"/>
                </a:solidFill>
                <a:latin typeface="Meiryo UI" panose="020B0604030504040204" pitchFamily="50" charset="-128"/>
                <a:ea typeface="Meiryo UI" panose="020B0604030504040204" pitchFamily="50" charset="-128"/>
              </a:rPr>
              <a:t>の企業名を記載してください。 共同申請の場合は共同申請者名も記載してください</a:t>
            </a:r>
            <a:endParaRPr kumimoji="1" lang="ja-JP" altLang="en-US" sz="1000">
              <a:solidFill>
                <a:schemeClr val="tx2"/>
              </a:solidFill>
              <a:highlight>
                <a:srgbClr val="00FFFF"/>
              </a:highlight>
            </a:endParaRPr>
          </a:p>
        </p:txBody>
      </p:sp>
      <p:sp>
        <p:nvSpPr>
          <p:cNvPr id="3" name="正方形/長方形 2">
            <a:extLst>
              <a:ext uri="{FF2B5EF4-FFF2-40B4-BE49-F238E27FC236}">
                <a16:creationId xmlns:a16="http://schemas.microsoft.com/office/drawing/2014/main" id="{93C3D440-4992-04CC-C4ED-5DE1D8615F9D}"/>
              </a:ext>
            </a:extLst>
          </p:cNvPr>
          <p:cNvSpPr/>
          <p:nvPr/>
        </p:nvSpPr>
        <p:spPr>
          <a:xfrm>
            <a:off x="8101281" y="-718"/>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本スライドは採択された場合、交付決定後に一般公開の可能性あり</a:t>
            </a:r>
          </a:p>
        </p:txBody>
      </p:sp>
      <p:sp>
        <p:nvSpPr>
          <p:cNvPr id="5" name="吹き出し: 四角形 4">
            <a:extLst>
              <a:ext uri="{FF2B5EF4-FFF2-40B4-BE49-F238E27FC236}">
                <a16:creationId xmlns:a16="http://schemas.microsoft.com/office/drawing/2014/main" id="{FFEBBA7E-74A6-23DD-E330-E5822CBADDC8}"/>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当社は、</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国にて</a:t>
            </a:r>
            <a:r>
              <a:rPr kumimoji="1" lang="en-US" altLang="ja-JP" sz="1000">
                <a:solidFill>
                  <a:schemeClr val="tx2"/>
                </a:solidFill>
                <a:latin typeface="Meiryo UI" panose="020B0604030504040204" pitchFamily="50" charset="-128"/>
                <a:ea typeface="Meiryo UI" panose="020B0604030504040204" pitchFamily="50" charset="-128"/>
              </a:rPr>
              <a:t>FS</a:t>
            </a:r>
            <a:r>
              <a:rPr kumimoji="1" lang="ja-JP" altLang="en-US" sz="1000">
                <a:solidFill>
                  <a:schemeClr val="tx2"/>
                </a:solidFill>
                <a:latin typeface="Meiryo UI" panose="020B0604030504040204" pitchFamily="50" charset="-128"/>
                <a:ea typeface="Meiryo UI" panose="020B0604030504040204" pitchFamily="50" charset="-128"/>
              </a:rPr>
              <a:t>実証事業を実施することにより、</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が</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であることを検証し、</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事業を新規に構築する</a:t>
            </a:r>
            <a:endParaRPr kumimoji="1" lang="ja-JP" altLang="en-US" sz="1000">
              <a:solidFill>
                <a:schemeClr val="tx2"/>
              </a:solidFill>
            </a:endParaRPr>
          </a:p>
        </p:txBody>
      </p:sp>
    </p:spTree>
    <p:extLst>
      <p:ext uri="{BB962C8B-B14F-4D97-AF65-F5344CB8AC3E}">
        <p14:creationId xmlns:p14="http://schemas.microsoft.com/office/powerpoint/2010/main" val="73797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203329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2">
            <a:extLst>
              <a:ext uri="{FF2B5EF4-FFF2-40B4-BE49-F238E27FC236}">
                <a16:creationId xmlns:a16="http://schemas.microsoft.com/office/drawing/2014/main" id="{EB905F6D-2759-9505-6B7F-11B99F848C85}"/>
              </a:ext>
            </a:extLst>
          </p:cNvPr>
          <p:cNvSpPr txBox="1">
            <a:spLocks/>
          </p:cNvSpPr>
          <p:nvPr/>
        </p:nvSpPr>
        <p:spPr>
          <a:xfrm>
            <a:off x="5102509" y="1845252"/>
            <a:ext cx="4291200" cy="4644447"/>
          </a:xfrm>
          <a:prstGeom prst="rect">
            <a:avLst/>
          </a:prstGeom>
          <a:solidFill>
            <a:schemeClr val="accent3">
              <a:lumMod val="20000"/>
              <a:lumOff val="80000"/>
            </a:schemeClr>
          </a:solidFill>
        </p:spPr>
        <p:txBody>
          <a:bodyPr lIns="90000" rIns="90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2-1. </a:t>
            </a:r>
            <a:r>
              <a:rPr lang="ja-JP" altLang="en-US" sz="1200"/>
              <a:t>長期成長ビジョン及び海外展開戦略</a:t>
            </a:r>
            <a:endParaRPr kumimoji="1" lang="en-GB"/>
          </a:p>
        </p:txBody>
      </p:sp>
      <p:sp>
        <p:nvSpPr>
          <p:cNvPr id="15" name="正方形/長方形 14">
            <a:extLst>
              <a:ext uri="{FF2B5EF4-FFF2-40B4-BE49-F238E27FC236}">
                <a16:creationId xmlns:a16="http://schemas.microsoft.com/office/drawing/2014/main" id="{978E6943-5881-5B1B-87A4-9A8D540074F4}"/>
              </a:ext>
            </a:extLst>
          </p:cNvPr>
          <p:cNvSpPr/>
          <p:nvPr/>
        </p:nvSpPr>
        <p:spPr>
          <a:xfrm>
            <a:off x="5102509"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長期成長ビジョンに基づく海外展開戦略</a:t>
            </a:r>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長期成長ビジョン（目指す姿）</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solidFill>
            <a:schemeClr val="accent3">
              <a:lumMod val="20000"/>
              <a:lumOff val="80000"/>
            </a:schemeClr>
          </a:solid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22" name="正方形/長方形 21">
            <a:extLst>
              <a:ext uri="{FF2B5EF4-FFF2-40B4-BE49-F238E27FC236}">
                <a16:creationId xmlns:a16="http://schemas.microsoft.com/office/drawing/2014/main" id="{FAF292CF-99AB-CA74-D763-52D86755188C}"/>
              </a:ext>
            </a:extLst>
          </p:cNvPr>
          <p:cNvSpPr/>
          <p:nvPr/>
        </p:nvSpPr>
        <p:spPr>
          <a:xfrm>
            <a:off x="620465"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長期成長ビジョンに基づく定量目標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a:t>
            </a:r>
            <a:r>
              <a:rPr kumimoji="1" lang="ja-JP" altLang="en-US" sz="1050">
                <a:solidFill>
                  <a:schemeClr val="tx2"/>
                </a:solidFill>
              </a:rPr>
              <a:t>部門（または全社）の売上高成長率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a:t>
            </a:r>
            <a:r>
              <a:rPr kumimoji="1" lang="en-US" altLang="ja-JP" sz="1050">
                <a:solidFill>
                  <a:schemeClr val="tx2"/>
                </a:solidFill>
              </a:rPr>
              <a:t>XXXXX</a:t>
            </a:r>
            <a:r>
              <a:rPr kumimoji="1" lang="ja-JP" altLang="en-US" sz="1050">
                <a:solidFill>
                  <a:schemeClr val="tx2"/>
                </a:solidFill>
              </a:rPr>
              <a:t>の営業利益増加量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cxnSp>
        <p:nvCxnSpPr>
          <p:cNvPr id="7" name="直線コネクタ 6">
            <a:extLst>
              <a:ext uri="{FF2B5EF4-FFF2-40B4-BE49-F238E27FC236}">
                <a16:creationId xmlns:a16="http://schemas.microsoft.com/office/drawing/2014/main" id="{B0ECBA90-08A6-6D3A-E447-A31B330E9D91}"/>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7121D7B4-5BA0-E74B-D7CB-ADE65463ED61}"/>
              </a:ext>
            </a:extLst>
          </p:cNvPr>
          <p:cNvSpPr/>
          <p:nvPr/>
        </p:nvSpPr>
        <p:spPr>
          <a:xfrm>
            <a:off x="5210684" y="5362678"/>
            <a:ext cx="4074850" cy="1127020"/>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200" b="1">
                <a:solidFill>
                  <a:schemeClr val="tx2"/>
                </a:solidFill>
                <a:latin typeface="Meiryo UI" panose="020B0604030504040204" pitchFamily="50" charset="-128"/>
                <a:ea typeface="Meiryo UI" panose="020B0604030504040204" pitchFamily="50" charset="-128"/>
              </a:rPr>
              <a:t>海外展開に係る定量目標</a:t>
            </a:r>
            <a:endParaRPr kumimoji="1" lang="en-US" altLang="ja-JP" sz="1200" b="1">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年までの海外マーケット全体における売上高成長率</a:t>
            </a:r>
            <a:r>
              <a:rPr kumimoji="1" lang="en-US" altLang="ja-JP" sz="1050">
                <a:solidFill>
                  <a:schemeClr val="tx2"/>
                </a:solidFill>
              </a:rPr>
              <a:t>XX.X%</a:t>
            </a:r>
            <a:r>
              <a:rPr kumimoji="1" lang="ja-JP" altLang="en-US" sz="1050">
                <a:solidFill>
                  <a:schemeClr val="tx2"/>
                </a:solidFill>
              </a:rPr>
              <a:t>（</a:t>
            </a:r>
            <a:r>
              <a:rPr kumimoji="1" lang="en-US" altLang="ja-JP" sz="1050">
                <a:solidFill>
                  <a:schemeClr val="tx2"/>
                </a:solidFill>
              </a:rPr>
              <a:t>XXXX</a:t>
            </a:r>
            <a:r>
              <a:rPr kumimoji="1" lang="ja-JP" altLang="en-US" sz="1050">
                <a:solidFill>
                  <a:schemeClr val="tx2"/>
                </a:solidFill>
              </a:rPr>
              <a:t>年度売上比）</a:t>
            </a:r>
            <a:endParaRPr kumimoji="1" lang="en-US" altLang="ja-JP" sz="1050">
              <a:solidFill>
                <a:schemeClr val="tx2"/>
              </a:solidFill>
              <a:latin typeface="Meiryo UI" panose="020B0604030504040204" pitchFamily="50" charset="-128"/>
              <a:ea typeface="Meiryo UI" panose="020B0604030504040204" pitchFamily="50" charset="-128"/>
            </a:endParaRPr>
          </a:p>
          <a:p>
            <a:pPr marL="285750" indent="-285750">
              <a:spcAft>
                <a:spcPts val="600"/>
              </a:spcAft>
              <a:buFont typeface="Arial" panose="020B0604020202020204" pitchFamily="34" charset="0"/>
              <a:buChar char="•"/>
            </a:pPr>
            <a:r>
              <a:rPr kumimoji="1" lang="en-US" altLang="ja-JP" sz="1050">
                <a:solidFill>
                  <a:schemeClr val="tx2"/>
                </a:solidFill>
              </a:rPr>
              <a:t>XXXX</a:t>
            </a:r>
            <a:r>
              <a:rPr kumimoji="1" lang="ja-JP" altLang="en-US" sz="1050">
                <a:solidFill>
                  <a:schemeClr val="tx2"/>
                </a:solidFill>
              </a:rPr>
              <a:t>年までの海外マーケット全体における営業利益増加量</a:t>
            </a:r>
            <a:r>
              <a:rPr kumimoji="1" lang="en-US" altLang="ja-JP" sz="1050">
                <a:solidFill>
                  <a:schemeClr val="tx2"/>
                </a:solidFill>
              </a:rPr>
              <a:t>XXX</a:t>
            </a:r>
            <a:r>
              <a:rPr kumimoji="1" lang="ja-JP" altLang="en-US" sz="1050">
                <a:solidFill>
                  <a:schemeClr val="tx2"/>
                </a:solidFill>
              </a:rPr>
              <a:t>百万円（</a:t>
            </a:r>
            <a:r>
              <a:rPr kumimoji="1" lang="en-US" altLang="ja-JP" sz="1050">
                <a:solidFill>
                  <a:schemeClr val="tx2"/>
                </a:solidFill>
              </a:rPr>
              <a:t>XXXX</a:t>
            </a:r>
            <a:r>
              <a:rPr kumimoji="1" lang="ja-JP" altLang="en-US" sz="1050">
                <a:solidFill>
                  <a:schemeClr val="tx2"/>
                </a:solidFill>
              </a:rPr>
              <a:t>年度営業利益比）</a:t>
            </a:r>
          </a:p>
        </p:txBody>
      </p:sp>
      <p:sp>
        <p:nvSpPr>
          <p:cNvPr id="3" name="吹き出し: 四角形 2">
            <a:extLst>
              <a:ext uri="{FF2B5EF4-FFF2-40B4-BE49-F238E27FC236}">
                <a16:creationId xmlns:a16="http://schemas.microsoft.com/office/drawing/2014/main" id="{25F41553-40CB-3316-B872-36935CF257BA}"/>
              </a:ext>
            </a:extLst>
          </p:cNvPr>
          <p:cNvSpPr/>
          <p:nvPr/>
        </p:nvSpPr>
        <p:spPr>
          <a:xfrm>
            <a:off x="1801092" y="4004354"/>
            <a:ext cx="2735993" cy="1240972"/>
          </a:xfrm>
          <a:prstGeom prst="wedgeRectCallout">
            <a:avLst>
              <a:gd name="adj1" fmla="val -40011"/>
              <a:gd name="adj2" fmla="val 6259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大企業等</a:t>
            </a:r>
            <a:r>
              <a:rPr kumimoji="1" lang="en-US" altLang="ja-JP" sz="1000" dirty="0">
                <a:solidFill>
                  <a:srgbClr val="FF0000"/>
                </a:solidFill>
              </a:rPr>
              <a:t>】 </a:t>
            </a:r>
            <a:r>
              <a:rPr kumimoji="1" lang="ja-JP" altLang="en-US" sz="1000" dirty="0">
                <a:solidFill>
                  <a:schemeClr val="tx2"/>
                </a:solidFill>
              </a:rPr>
              <a:t>補助事業を行う</a:t>
            </a:r>
            <a:r>
              <a:rPr kumimoji="1" lang="ja-JP" altLang="en-US" sz="1000" b="1" dirty="0">
                <a:solidFill>
                  <a:schemeClr val="tx2"/>
                </a:solidFill>
              </a:rPr>
              <a:t>事業部門等の組織</a:t>
            </a:r>
            <a:r>
              <a:rPr kumimoji="1" lang="ja-JP" altLang="en-US" sz="1000" dirty="0">
                <a:solidFill>
                  <a:schemeClr val="tx2"/>
                </a:solidFill>
              </a:rPr>
              <a:t>（または企業全体）の成長目標を記載してください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中小企業</a:t>
            </a:r>
            <a:r>
              <a:rPr kumimoji="1" lang="en-US" altLang="ja-JP" sz="1000" dirty="0">
                <a:solidFill>
                  <a:srgbClr val="FF0000"/>
                </a:solidFill>
              </a:rPr>
              <a:t>】 </a:t>
            </a:r>
            <a:r>
              <a:rPr kumimoji="1" lang="ja-JP" altLang="en-US" sz="1000" b="1" dirty="0">
                <a:solidFill>
                  <a:schemeClr val="tx2"/>
                </a:solidFill>
              </a:rPr>
              <a:t>企業全体の</a:t>
            </a:r>
            <a:r>
              <a:rPr kumimoji="1" lang="ja-JP" altLang="en-US" sz="1000" dirty="0">
                <a:solidFill>
                  <a:schemeClr val="tx2"/>
                </a:solidFill>
              </a:rPr>
              <a:t>成長目標を記載してください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成長目標の時点 </a:t>
            </a:r>
            <a:r>
              <a:rPr kumimoji="1" lang="en-US" altLang="ja-JP" sz="1000" dirty="0">
                <a:solidFill>
                  <a:schemeClr val="tx2"/>
                </a:solidFill>
              </a:rPr>
              <a:t>(XXXX</a:t>
            </a:r>
            <a:r>
              <a:rPr kumimoji="1" lang="ja-JP" altLang="en-US" sz="1000" dirty="0">
                <a:solidFill>
                  <a:schemeClr val="tx2"/>
                </a:solidFill>
              </a:rPr>
              <a:t>年</a:t>
            </a:r>
            <a:r>
              <a:rPr kumimoji="1" lang="en-US" altLang="ja-JP" sz="1000" dirty="0">
                <a:solidFill>
                  <a:schemeClr val="tx2"/>
                </a:solidFill>
              </a:rPr>
              <a:t>) </a:t>
            </a:r>
            <a:r>
              <a:rPr kumimoji="1" lang="ja-JP" altLang="en-US" sz="1000" dirty="0">
                <a:solidFill>
                  <a:schemeClr val="tx2"/>
                </a:solidFill>
              </a:rPr>
              <a:t>は、次スライドの作成を念頭に置いた上で設定してください</a:t>
            </a:r>
            <a:endParaRPr kumimoji="1" lang="en-US" altLang="ja-JP" sz="1000" dirty="0">
              <a:solidFill>
                <a:schemeClr val="tx2"/>
              </a:solidFill>
            </a:endParaRPr>
          </a:p>
        </p:txBody>
      </p:sp>
      <p:sp>
        <p:nvSpPr>
          <p:cNvPr id="6" name="吹き出し: 四角形 5">
            <a:extLst>
              <a:ext uri="{FF2B5EF4-FFF2-40B4-BE49-F238E27FC236}">
                <a16:creationId xmlns:a16="http://schemas.microsoft.com/office/drawing/2014/main" id="{BFC3C8BE-45C2-A13F-6572-D5DF11060E9B}"/>
              </a:ext>
            </a:extLst>
          </p:cNvPr>
          <p:cNvSpPr/>
          <p:nvPr/>
        </p:nvSpPr>
        <p:spPr>
          <a:xfrm>
            <a:off x="1225329" y="2199946"/>
            <a:ext cx="3253453" cy="1443904"/>
          </a:xfrm>
          <a:prstGeom prst="wedgeRectCallout">
            <a:avLst>
              <a:gd name="adj1" fmla="val -55926"/>
              <a:gd name="adj2" fmla="val -474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大企業等</a:t>
            </a:r>
            <a:r>
              <a:rPr kumimoji="1" lang="en-US" altLang="ja-JP" sz="1000" dirty="0">
                <a:solidFill>
                  <a:srgbClr val="FF0000"/>
                </a:solidFill>
              </a:rPr>
              <a:t>】 </a:t>
            </a:r>
            <a:r>
              <a:rPr kumimoji="1" lang="ja-JP" altLang="en-US" sz="1000" dirty="0">
                <a:solidFill>
                  <a:schemeClr val="tx2"/>
                </a:solidFill>
              </a:rPr>
              <a:t>補助事業を行う</a:t>
            </a:r>
            <a:r>
              <a:rPr kumimoji="1" lang="ja-JP" altLang="en-US" sz="1000" b="1" dirty="0">
                <a:solidFill>
                  <a:schemeClr val="tx2"/>
                </a:solidFill>
              </a:rPr>
              <a:t>事業部門等の組織</a:t>
            </a:r>
            <a:r>
              <a:rPr kumimoji="1" lang="ja-JP" altLang="en-US" sz="1000" dirty="0">
                <a:solidFill>
                  <a:schemeClr val="tx2"/>
                </a:solidFill>
              </a:rPr>
              <a:t>（または企業全体）が長期的 </a:t>
            </a:r>
            <a:r>
              <a:rPr kumimoji="1" lang="en-US" altLang="ja-JP" sz="1000" dirty="0">
                <a:solidFill>
                  <a:schemeClr val="tx2"/>
                </a:solidFill>
              </a:rPr>
              <a:t>(</a:t>
            </a:r>
            <a:r>
              <a:rPr kumimoji="1" lang="ja-JP" altLang="en-US" sz="1000" dirty="0">
                <a:solidFill>
                  <a:schemeClr val="tx2"/>
                </a:solidFill>
              </a:rPr>
              <a:t>５～</a:t>
            </a:r>
            <a:r>
              <a:rPr kumimoji="1" lang="en-US" altLang="ja-JP" sz="1000" dirty="0">
                <a:solidFill>
                  <a:schemeClr val="tx2"/>
                </a:solidFill>
              </a:rPr>
              <a:t>10</a:t>
            </a:r>
            <a:r>
              <a:rPr kumimoji="1" lang="ja-JP" altLang="en-US" sz="1000" dirty="0">
                <a:solidFill>
                  <a:schemeClr val="tx2"/>
                </a:solidFill>
              </a:rPr>
              <a:t>年後</a:t>
            </a:r>
            <a:r>
              <a:rPr kumimoji="1" lang="en-US" altLang="ja-JP" sz="1000" dirty="0">
                <a:solidFill>
                  <a:schemeClr val="tx2"/>
                </a:solidFill>
              </a:rPr>
              <a:t>) </a:t>
            </a:r>
            <a:r>
              <a:rPr kumimoji="1" lang="ja-JP" altLang="en-US" sz="1000" dirty="0">
                <a:solidFill>
                  <a:schemeClr val="tx2"/>
                </a:solidFill>
              </a:rPr>
              <a:t>に目指す姿を記載してください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中小企業</a:t>
            </a:r>
            <a:r>
              <a:rPr kumimoji="1" lang="en-US" altLang="ja-JP" sz="1000" dirty="0">
                <a:solidFill>
                  <a:srgbClr val="FF0000"/>
                </a:solidFill>
              </a:rPr>
              <a:t>】 </a:t>
            </a:r>
            <a:r>
              <a:rPr kumimoji="1" lang="ja-JP" altLang="en-US" sz="1000" b="1" dirty="0">
                <a:solidFill>
                  <a:schemeClr val="tx2"/>
                </a:solidFill>
              </a:rPr>
              <a:t>企業全体が</a:t>
            </a:r>
            <a:r>
              <a:rPr kumimoji="1" lang="ja-JP" altLang="en-US" sz="1000" dirty="0">
                <a:solidFill>
                  <a:schemeClr val="tx2"/>
                </a:solidFill>
              </a:rPr>
              <a:t>長期的 </a:t>
            </a:r>
            <a:r>
              <a:rPr kumimoji="1" lang="en-US" altLang="ja-JP" sz="1000" dirty="0">
                <a:solidFill>
                  <a:schemeClr val="tx2"/>
                </a:solidFill>
              </a:rPr>
              <a:t>(</a:t>
            </a:r>
            <a:r>
              <a:rPr kumimoji="1" lang="ja-JP" altLang="en-US" sz="1000" dirty="0">
                <a:solidFill>
                  <a:schemeClr val="tx2"/>
                </a:solidFill>
              </a:rPr>
              <a:t>５～</a:t>
            </a:r>
            <a:r>
              <a:rPr kumimoji="1" lang="en-US" altLang="ja-JP" sz="1000" dirty="0">
                <a:solidFill>
                  <a:schemeClr val="tx2"/>
                </a:solidFill>
              </a:rPr>
              <a:t>10</a:t>
            </a:r>
            <a:r>
              <a:rPr kumimoji="1" lang="ja-JP" altLang="en-US" sz="1000" dirty="0">
                <a:solidFill>
                  <a:schemeClr val="tx2"/>
                </a:solidFill>
              </a:rPr>
              <a:t>年後</a:t>
            </a:r>
            <a:r>
              <a:rPr kumimoji="1" lang="en-US" altLang="ja-JP" sz="1000" dirty="0">
                <a:solidFill>
                  <a:schemeClr val="tx2"/>
                </a:solidFill>
              </a:rPr>
              <a:t>) </a:t>
            </a:r>
            <a:r>
              <a:rPr kumimoji="1" lang="ja-JP" altLang="en-US" sz="1000" dirty="0">
                <a:solidFill>
                  <a:schemeClr val="tx2"/>
                </a:solidFill>
              </a:rPr>
              <a:t>に目指す姿を記載してください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企業自身の成長に関するビジョンだけでなく、社会に対する価値提供のビジョンを含めて記載してください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必要に応じ、図などを含めて分かりやすく表現してください</a:t>
            </a:r>
          </a:p>
        </p:txBody>
      </p:sp>
      <p:sp>
        <p:nvSpPr>
          <p:cNvPr id="10" name="吹き出し: 四角形 9">
            <a:extLst>
              <a:ext uri="{FF2B5EF4-FFF2-40B4-BE49-F238E27FC236}">
                <a16:creationId xmlns:a16="http://schemas.microsoft.com/office/drawing/2014/main" id="{2418C3A4-9C49-BBF8-18BC-C30BDB1A1005}"/>
              </a:ext>
            </a:extLst>
          </p:cNvPr>
          <p:cNvSpPr/>
          <p:nvPr/>
        </p:nvSpPr>
        <p:spPr>
          <a:xfrm>
            <a:off x="5810645" y="2199945"/>
            <a:ext cx="3253453" cy="1443905"/>
          </a:xfrm>
          <a:prstGeom prst="wedgeRectCallout">
            <a:avLst>
              <a:gd name="adj1" fmla="val -55926"/>
              <a:gd name="adj2" fmla="val -474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大企業等</a:t>
            </a:r>
            <a:r>
              <a:rPr kumimoji="1" lang="en-US" altLang="ja-JP" sz="1000" dirty="0">
                <a:solidFill>
                  <a:srgbClr val="FF0000"/>
                </a:solidFill>
              </a:rPr>
              <a:t>】 </a:t>
            </a:r>
            <a:r>
              <a:rPr kumimoji="1" lang="ja-JP" altLang="en-US" sz="1000" dirty="0">
                <a:solidFill>
                  <a:schemeClr val="tx2"/>
                </a:solidFill>
              </a:rPr>
              <a:t>補助事業を行う</a:t>
            </a:r>
            <a:r>
              <a:rPr kumimoji="1" lang="ja-JP" altLang="en-US" sz="1000" b="1" dirty="0">
                <a:solidFill>
                  <a:schemeClr val="tx2"/>
                </a:solidFill>
              </a:rPr>
              <a:t>事業部門等の組織</a:t>
            </a:r>
            <a:r>
              <a:rPr kumimoji="1" lang="ja-JP" altLang="en-US" sz="1000" dirty="0">
                <a:solidFill>
                  <a:schemeClr val="tx2"/>
                </a:solidFill>
              </a:rPr>
              <a:t>（または企業全体）が採用する海外展開戦略の概要を記載してください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中小企業</a:t>
            </a:r>
            <a:r>
              <a:rPr kumimoji="1" lang="en-US" altLang="ja-JP" sz="1000" dirty="0">
                <a:solidFill>
                  <a:srgbClr val="FF0000"/>
                </a:solidFill>
              </a:rPr>
              <a:t>】 </a:t>
            </a:r>
            <a:r>
              <a:rPr kumimoji="1" lang="ja-JP" altLang="en-US" sz="1000" b="1" dirty="0">
                <a:solidFill>
                  <a:schemeClr val="tx2"/>
                </a:solidFill>
              </a:rPr>
              <a:t>企業全体が</a:t>
            </a:r>
            <a:r>
              <a:rPr kumimoji="1" lang="ja-JP" altLang="en-US" sz="1000" dirty="0">
                <a:solidFill>
                  <a:schemeClr val="tx2"/>
                </a:solidFill>
              </a:rPr>
              <a:t>採用する海外展開戦略の概要を記載してください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長期成長ビジョンを踏まえ、</a:t>
            </a:r>
            <a:r>
              <a:rPr kumimoji="1" lang="ja-JP" altLang="en-US" sz="1000" b="1" dirty="0">
                <a:solidFill>
                  <a:schemeClr val="tx2"/>
                </a:solidFill>
              </a:rPr>
              <a:t>補助事業の実施国に限らない、全体としての海外展開戦略</a:t>
            </a:r>
            <a:r>
              <a:rPr kumimoji="1" lang="ja-JP" altLang="en-US" sz="1000" dirty="0">
                <a:solidFill>
                  <a:schemeClr val="tx2"/>
                </a:solidFill>
              </a:rPr>
              <a:t>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必要に応じ、図などを含めて分かりやすく表現してください</a:t>
            </a:r>
          </a:p>
        </p:txBody>
      </p:sp>
      <p:sp>
        <p:nvSpPr>
          <p:cNvPr id="19" name="吹き出し: 四角形 18">
            <a:extLst>
              <a:ext uri="{FF2B5EF4-FFF2-40B4-BE49-F238E27FC236}">
                <a16:creationId xmlns:a16="http://schemas.microsoft.com/office/drawing/2014/main" id="{C9963113-D629-E7D0-FEA2-9B30B8030EFA}"/>
              </a:ext>
            </a:extLst>
          </p:cNvPr>
          <p:cNvSpPr/>
          <p:nvPr/>
        </p:nvSpPr>
        <p:spPr>
          <a:xfrm>
            <a:off x="6396662" y="4004354"/>
            <a:ext cx="2735993" cy="1240972"/>
          </a:xfrm>
          <a:prstGeom prst="wedgeRectCallout">
            <a:avLst>
              <a:gd name="adj1" fmla="val -36032"/>
              <a:gd name="adj2" fmla="val 62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大企業等</a:t>
            </a:r>
            <a:r>
              <a:rPr kumimoji="1" lang="en-US" altLang="ja-JP" sz="1000" dirty="0">
                <a:solidFill>
                  <a:srgbClr val="FF0000"/>
                </a:solidFill>
              </a:rPr>
              <a:t>】 </a:t>
            </a:r>
            <a:r>
              <a:rPr kumimoji="1" lang="ja-JP" altLang="en-US" sz="1000" dirty="0">
                <a:solidFill>
                  <a:schemeClr val="tx2"/>
                </a:solidFill>
              </a:rPr>
              <a:t>補助事業を行う</a:t>
            </a:r>
            <a:r>
              <a:rPr kumimoji="1" lang="ja-JP" altLang="en-US" sz="1000" b="1" dirty="0">
                <a:solidFill>
                  <a:schemeClr val="tx2"/>
                </a:solidFill>
              </a:rPr>
              <a:t>事業部門等の組織</a:t>
            </a:r>
            <a:r>
              <a:rPr kumimoji="1" lang="ja-JP" altLang="en-US" sz="1000" dirty="0">
                <a:solidFill>
                  <a:schemeClr val="tx2"/>
                </a:solidFill>
              </a:rPr>
              <a:t>（または企業全体）の海外マーケットにおける成長目標を記載してください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en-US" altLang="ja-JP" sz="1000" dirty="0">
                <a:solidFill>
                  <a:srgbClr val="FF0000"/>
                </a:solidFill>
              </a:rPr>
              <a:t>【</a:t>
            </a:r>
            <a:r>
              <a:rPr kumimoji="1" lang="ja-JP" altLang="en-US" sz="1000" dirty="0">
                <a:solidFill>
                  <a:srgbClr val="FF0000"/>
                </a:solidFill>
              </a:rPr>
              <a:t>中小企業</a:t>
            </a:r>
            <a:r>
              <a:rPr kumimoji="1" lang="en-US" altLang="ja-JP" sz="1000" dirty="0">
                <a:solidFill>
                  <a:srgbClr val="FF0000"/>
                </a:solidFill>
              </a:rPr>
              <a:t>】 </a:t>
            </a:r>
            <a:r>
              <a:rPr kumimoji="1" lang="ja-JP" altLang="en-US" sz="1000" b="1" dirty="0">
                <a:solidFill>
                  <a:schemeClr val="tx2"/>
                </a:solidFill>
              </a:rPr>
              <a:t>企業全体の</a:t>
            </a:r>
            <a:r>
              <a:rPr kumimoji="1" lang="ja-JP" altLang="en-US" sz="1000" dirty="0">
                <a:solidFill>
                  <a:schemeClr val="tx2"/>
                </a:solidFill>
              </a:rPr>
              <a:t>海外マーケットにおける成長目標を記載してください</a:t>
            </a:r>
            <a:endParaRPr kumimoji="1" lang="en-US" altLang="ja-JP" sz="1000" dirty="0">
              <a:solidFill>
                <a:schemeClr val="tx2"/>
              </a:solidFill>
            </a:endParaRPr>
          </a:p>
          <a:p>
            <a:pPr marL="285750" indent="-285750">
              <a:spcAft>
                <a:spcPts val="300"/>
              </a:spcAft>
              <a:buFont typeface="Arial" panose="020B0604020202020204" pitchFamily="34" charset="0"/>
              <a:buChar char="•"/>
            </a:pPr>
            <a:r>
              <a:rPr kumimoji="1" lang="ja-JP" altLang="en-US" sz="1000" dirty="0">
                <a:solidFill>
                  <a:schemeClr val="tx2"/>
                </a:solidFill>
              </a:rPr>
              <a:t>目標の時点 </a:t>
            </a:r>
            <a:r>
              <a:rPr kumimoji="1" lang="en-US" altLang="ja-JP" sz="1000" dirty="0">
                <a:solidFill>
                  <a:schemeClr val="tx2"/>
                </a:solidFill>
              </a:rPr>
              <a:t>(XXXX</a:t>
            </a:r>
            <a:r>
              <a:rPr kumimoji="1" lang="ja-JP" altLang="en-US" sz="1000" dirty="0">
                <a:solidFill>
                  <a:schemeClr val="tx2"/>
                </a:solidFill>
              </a:rPr>
              <a:t>年</a:t>
            </a:r>
            <a:r>
              <a:rPr kumimoji="1" lang="en-US" altLang="ja-JP" sz="1000" dirty="0">
                <a:solidFill>
                  <a:schemeClr val="tx2"/>
                </a:solidFill>
              </a:rPr>
              <a:t>) </a:t>
            </a:r>
            <a:r>
              <a:rPr kumimoji="1" lang="ja-JP" altLang="en-US" sz="1000" dirty="0">
                <a:solidFill>
                  <a:schemeClr val="tx2"/>
                </a:solidFill>
              </a:rPr>
              <a:t>は、次スライドの作成を念頭に置いた上で設定してください</a:t>
            </a:r>
            <a:endParaRPr kumimoji="1" lang="en-US" altLang="ja-JP" sz="1000" dirty="0">
              <a:solidFill>
                <a:schemeClr val="tx2"/>
              </a:solidFill>
            </a:endParaRPr>
          </a:p>
        </p:txBody>
      </p:sp>
      <p:grpSp>
        <p:nvGrpSpPr>
          <p:cNvPr id="14" name="グループ化 13">
            <a:extLst>
              <a:ext uri="{FF2B5EF4-FFF2-40B4-BE49-F238E27FC236}">
                <a16:creationId xmlns:a16="http://schemas.microsoft.com/office/drawing/2014/main" id="{E3350200-B879-03DA-D8D7-8DF34D8E195B}"/>
              </a:ext>
            </a:extLst>
          </p:cNvPr>
          <p:cNvGrpSpPr/>
          <p:nvPr/>
        </p:nvGrpSpPr>
        <p:grpSpPr>
          <a:xfrm>
            <a:off x="512779" y="5949"/>
            <a:ext cx="6320145" cy="216000"/>
            <a:chOff x="512779" y="5949"/>
            <a:chExt cx="6320145" cy="216000"/>
          </a:xfrm>
        </p:grpSpPr>
        <p:sp>
          <p:nvSpPr>
            <p:cNvPr id="16" name="正方形/長方形 15">
              <a:extLst>
                <a:ext uri="{FF2B5EF4-FFF2-40B4-BE49-F238E27FC236}">
                  <a16:creationId xmlns:a16="http://schemas.microsoft.com/office/drawing/2014/main" id="{05525078-2698-D587-67EE-3625C398955B}"/>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20" name="正方形/長方形 19">
              <a:extLst>
                <a:ext uri="{FF2B5EF4-FFF2-40B4-BE49-F238E27FC236}">
                  <a16:creationId xmlns:a16="http://schemas.microsoft.com/office/drawing/2014/main" id="{8C3DB1EF-E2C6-C6DE-8B5D-64482740520C}"/>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21" name="正方形/長方形 20">
              <a:extLst>
                <a:ext uri="{FF2B5EF4-FFF2-40B4-BE49-F238E27FC236}">
                  <a16:creationId xmlns:a16="http://schemas.microsoft.com/office/drawing/2014/main" id="{E80FA194-01C2-6CB1-4A2C-90D3A28A23E8}"/>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A50ED8A4-C1D3-8CCB-569D-2829F39D96F4}"/>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65F8D12-C808-7FD0-523E-11193669565C}"/>
                </a:ext>
              </a:extLst>
            </p:cNvPr>
            <p:cNvSpPr/>
            <p:nvPr/>
          </p:nvSpPr>
          <p:spPr>
            <a:xfrm>
              <a:off x="2113455"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D425E5AE-DD92-679B-D224-7B492057EBDE}"/>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A5AC3073-9884-4DB2-9BE1-6DB753E6524E}"/>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01E7C47-2DE3-382A-7608-594C728ECAD3}"/>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91ABA997-86BD-D37C-D785-7F34563F6C6D}"/>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5EBF9C1F-35D9-7126-16DB-86235314945A}"/>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CC0EA0AB-0BF0-8E5C-C544-106F5988C670}"/>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FA77F780-0384-2A3E-54D1-F85A7F037201}"/>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3D962B4-1291-8863-A076-46D26AF36B44}"/>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AA268B6-684A-F22B-A5D6-106608AA2A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2EF6313-2873-C09E-F33C-1A0AB886323E}"/>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CE91A00-3161-A5DD-89F9-6220B2202ED6}"/>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92733637-2A56-A84D-F7C3-A038BFDEE355}"/>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AF0E5E1-9653-4203-E794-FCACCD39AEE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63B4ECC6-F527-0E18-9D3B-0E9256BE494E}"/>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四角形 10">
            <a:extLst>
              <a:ext uri="{FF2B5EF4-FFF2-40B4-BE49-F238E27FC236}">
                <a16:creationId xmlns:a16="http://schemas.microsoft.com/office/drawing/2014/main" id="{82BC683B-1DC3-58DB-BBE4-007EDC887BDD}"/>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当社は、</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長期成長ビジョンとして</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を掲げており、</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に重点を置いた海外展開戦略により海外売上高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成長を目指している</a:t>
            </a:r>
            <a:endParaRPr kumimoji="1" lang="ja-JP" altLang="en-US" sz="1000">
              <a:solidFill>
                <a:schemeClr val="tx2"/>
              </a:solidFill>
            </a:endParaRPr>
          </a:p>
        </p:txBody>
      </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935E9-0DE8-4E43-6A8D-F7D046765E33}"/>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7587D531-3160-C3F9-84BB-0FE3A3C65045}"/>
              </a:ext>
            </a:extLst>
          </p:cNvPr>
          <p:cNvSpPr>
            <a:spLocks noGrp="1"/>
          </p:cNvSpPr>
          <p:nvPr>
            <p:ph type="body" sz="quarter" idx="17"/>
          </p:nvPr>
        </p:nvSpPr>
        <p:spPr/>
        <p:txBody>
          <a:bodyPr/>
          <a:lstStyle/>
          <a:p>
            <a:r>
              <a:rPr kumimoji="1" lang="en-GB"/>
              <a:t>2-2. </a:t>
            </a:r>
            <a:r>
              <a:rPr kumimoji="1" lang="ja-JP" altLang="en-US"/>
              <a:t>経営戦略における補助事業の位置づけ</a:t>
            </a:r>
            <a:endParaRPr kumimoji="1" lang="en-GB"/>
          </a:p>
        </p:txBody>
      </p:sp>
      <p:sp>
        <p:nvSpPr>
          <p:cNvPr id="36" name="正方形/長方形 35">
            <a:extLst>
              <a:ext uri="{FF2B5EF4-FFF2-40B4-BE49-F238E27FC236}">
                <a16:creationId xmlns:a16="http://schemas.microsoft.com/office/drawing/2014/main" id="{78327292-B504-D386-9B46-3EC7BDAC02CD}"/>
              </a:ext>
            </a:extLst>
          </p:cNvPr>
          <p:cNvSpPr/>
          <p:nvPr/>
        </p:nvSpPr>
        <p:spPr>
          <a:xfrm>
            <a:off x="510776"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37" name="テキスト プレースホルダー 2">
            <a:extLst>
              <a:ext uri="{FF2B5EF4-FFF2-40B4-BE49-F238E27FC236}">
                <a16:creationId xmlns:a16="http://schemas.microsoft.com/office/drawing/2014/main" id="{2D9DC3F9-172F-5411-21C8-28F757CC57F0}"/>
              </a:ext>
            </a:extLst>
          </p:cNvPr>
          <p:cNvSpPr txBox="1">
            <a:spLocks/>
          </p:cNvSpPr>
          <p:nvPr/>
        </p:nvSpPr>
        <p:spPr>
          <a:xfrm>
            <a:off x="512291" y="1845690"/>
            <a:ext cx="8891587" cy="60407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p>
        </p:txBody>
      </p:sp>
      <p:sp>
        <p:nvSpPr>
          <p:cNvPr id="46" name="テキスト プレースホルダー 1">
            <a:extLst>
              <a:ext uri="{FF2B5EF4-FFF2-40B4-BE49-F238E27FC236}">
                <a16:creationId xmlns:a16="http://schemas.microsoft.com/office/drawing/2014/main" id="{DF97F1BA-624E-076E-286C-FAF86F92D207}"/>
              </a:ext>
            </a:extLst>
          </p:cNvPr>
          <p:cNvSpPr>
            <a:spLocks noGrp="1"/>
          </p:cNvSpPr>
          <p:nvPr>
            <p:ph type="body" sz="quarter" idx="15"/>
          </p:nvPr>
        </p:nvSpPr>
        <p:spPr>
          <a:xfrm>
            <a:off x="512291" y="511472"/>
            <a:ext cx="8891587" cy="604071"/>
          </a:xfrm>
        </p:spPr>
        <p:txBody>
          <a:bodyPr/>
          <a:lstStyle/>
          <a:p>
            <a:r>
              <a:rPr kumimoji="1" lang="ja-JP" altLang="en-US"/>
              <a:t>（スライドの内容を簡潔に記載してください）</a:t>
            </a:r>
            <a:endParaRPr kumimoji="1" lang="en-GB" altLang="ja-JP"/>
          </a:p>
        </p:txBody>
      </p:sp>
      <p:grpSp>
        <p:nvGrpSpPr>
          <p:cNvPr id="40" name="グループ化 39">
            <a:extLst>
              <a:ext uri="{FF2B5EF4-FFF2-40B4-BE49-F238E27FC236}">
                <a16:creationId xmlns:a16="http://schemas.microsoft.com/office/drawing/2014/main" id="{2CCCBD24-E037-8FE4-771D-90533CC20D62}"/>
              </a:ext>
            </a:extLst>
          </p:cNvPr>
          <p:cNvGrpSpPr/>
          <p:nvPr/>
        </p:nvGrpSpPr>
        <p:grpSpPr>
          <a:xfrm>
            <a:off x="5039044" y="1946575"/>
            <a:ext cx="4338721" cy="324000"/>
            <a:chOff x="521913" y="3008555"/>
            <a:chExt cx="1865978" cy="324000"/>
          </a:xfrm>
        </p:grpSpPr>
        <p:sp>
          <p:nvSpPr>
            <p:cNvPr id="47" name="TextBox 11">
              <a:extLst>
                <a:ext uri="{FF2B5EF4-FFF2-40B4-BE49-F238E27FC236}">
                  <a16:creationId xmlns:a16="http://schemas.microsoft.com/office/drawing/2014/main" id="{C2214545-3C95-0183-67B0-9E1708160FF7}"/>
                </a:ext>
              </a:extLst>
            </p:cNvPr>
            <p:cNvSpPr txBox="1"/>
            <p:nvPr/>
          </p:nvSpPr>
          <p:spPr>
            <a:xfrm>
              <a:off x="521913" y="3008555"/>
              <a:ext cx="1865978" cy="32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chemeClr val="tx2"/>
                  </a:solidFill>
                  <a:latin typeface="Meiryo UI" panose="020B0604030504040204" pitchFamily="50" charset="-128"/>
                  <a:ea typeface="Meiryo UI" panose="020B0604030504040204" pitchFamily="50" charset="-128"/>
                </a:rPr>
                <a:t>商業化時点での想定事業ポートフォリオ（商業化想定：</a:t>
              </a:r>
              <a:r>
                <a:rPr kumimoji="1" lang="en-US" altLang="ja-JP" sz="1200">
                  <a:solidFill>
                    <a:schemeClr val="tx2"/>
                  </a:solidFill>
                  <a:latin typeface="Meiryo UI" panose="020B0604030504040204" pitchFamily="50" charset="-128"/>
                  <a:ea typeface="Meiryo UI" panose="020B0604030504040204" pitchFamily="50" charset="-128"/>
                </a:rPr>
                <a:t>XXXX</a:t>
              </a:r>
              <a:r>
                <a:rPr kumimoji="1" lang="ja-JP" altLang="en-US" sz="1200">
                  <a:solidFill>
                    <a:schemeClr val="tx2"/>
                  </a:solidFill>
                  <a:latin typeface="Meiryo UI" panose="020B0604030504040204" pitchFamily="50" charset="-128"/>
                  <a:ea typeface="Meiryo UI" panose="020B0604030504040204" pitchFamily="50" charset="-128"/>
                </a:rPr>
                <a:t>年）</a:t>
              </a:r>
              <a:endParaRPr kumimoji="1" lang="en-US" altLang="ja-JP" sz="1200">
                <a:solidFill>
                  <a:schemeClr val="tx2"/>
                </a:solidFill>
                <a:latin typeface="Meiryo UI" panose="020B0604030504040204" pitchFamily="50" charset="-128"/>
                <a:ea typeface="Meiryo UI" panose="020B0604030504040204" pitchFamily="50" charset="-128"/>
              </a:endParaRPr>
            </a:p>
          </p:txBody>
        </p:sp>
        <p:cxnSp>
          <p:nvCxnSpPr>
            <p:cNvPr id="48" name="Straight Connector 10">
              <a:extLst>
                <a:ext uri="{FF2B5EF4-FFF2-40B4-BE49-F238E27FC236}">
                  <a16:creationId xmlns:a16="http://schemas.microsoft.com/office/drawing/2014/main" id="{907A582B-7CD8-085F-50EE-7D921057BA77}"/>
                </a:ext>
              </a:extLst>
            </p:cNvPr>
            <p:cNvCxnSpPr>
              <a:cxnSpLocks/>
            </p:cNvCxnSpPr>
            <p:nvPr/>
          </p:nvCxnSpPr>
          <p:spPr>
            <a:xfrm>
              <a:off x="521913" y="3313683"/>
              <a:ext cx="176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5EA35D6E-1277-EE91-EE2A-368115321807}"/>
              </a:ext>
            </a:extLst>
          </p:cNvPr>
          <p:cNvGrpSpPr/>
          <p:nvPr/>
        </p:nvGrpSpPr>
        <p:grpSpPr>
          <a:xfrm>
            <a:off x="5026322" y="2306319"/>
            <a:ext cx="4358354" cy="3878175"/>
            <a:chOff x="5026322" y="3196820"/>
            <a:chExt cx="4358354" cy="3525661"/>
          </a:xfrm>
        </p:grpSpPr>
        <p:grpSp>
          <p:nvGrpSpPr>
            <p:cNvPr id="51" name="グループ化 50">
              <a:extLst>
                <a:ext uri="{FF2B5EF4-FFF2-40B4-BE49-F238E27FC236}">
                  <a16:creationId xmlns:a16="http://schemas.microsoft.com/office/drawing/2014/main" id="{CCBDE7AF-94F5-026D-33E4-6F46EBE750E1}"/>
                </a:ext>
              </a:extLst>
            </p:cNvPr>
            <p:cNvGrpSpPr/>
            <p:nvPr/>
          </p:nvGrpSpPr>
          <p:grpSpPr>
            <a:xfrm>
              <a:off x="5026327" y="3196820"/>
              <a:ext cx="4358349" cy="3525661"/>
              <a:chOff x="827101" y="3324351"/>
              <a:chExt cx="3520118" cy="3151937"/>
            </a:xfrm>
          </p:grpSpPr>
          <p:sp>
            <p:nvSpPr>
              <p:cNvPr id="57" name="正方形/長方形 56">
                <a:extLst>
                  <a:ext uri="{FF2B5EF4-FFF2-40B4-BE49-F238E27FC236}">
                    <a16:creationId xmlns:a16="http://schemas.microsoft.com/office/drawing/2014/main" id="{0DA5ED83-D470-9880-82C3-A0E06FFF1D09}"/>
                  </a:ext>
                </a:extLst>
              </p:cNvPr>
              <p:cNvSpPr/>
              <p:nvPr/>
            </p:nvSpPr>
            <p:spPr>
              <a:xfrm>
                <a:off x="1294575" y="3878646"/>
                <a:ext cx="1158983" cy="1062922"/>
              </a:xfrm>
              <a:prstGeom prst="rect">
                <a:avLst/>
              </a:prstGeom>
              <a:solidFill>
                <a:schemeClr val="accent4">
                  <a:lumMod val="60000"/>
                  <a:lumOff val="4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r>
                  <a:rPr kumimoji="1" lang="ja-JP" altLang="en-US" sz="1050" b="1">
                    <a:solidFill>
                      <a:schemeClr val="tx2"/>
                    </a:solidFill>
                    <a:latin typeface="Meiryo UI" panose="020B0604030504040204" pitchFamily="50" charset="-128"/>
                    <a:ea typeface="Meiryo UI" panose="020B0604030504040204" pitchFamily="50" charset="-128"/>
                  </a:rPr>
                  <a:t>補助事業</a:t>
                </a:r>
              </a:p>
            </p:txBody>
          </p:sp>
          <p:sp>
            <p:nvSpPr>
              <p:cNvPr id="58" name="Rectangle 135">
                <a:extLst>
                  <a:ext uri="{FF2B5EF4-FFF2-40B4-BE49-F238E27FC236}">
                    <a16:creationId xmlns:a16="http://schemas.microsoft.com/office/drawing/2014/main" id="{13FDB5F6-CA91-FB6D-B2CC-D51BB37A889A}"/>
                  </a:ext>
                </a:extLst>
              </p:cNvPr>
              <p:cNvSpPr/>
              <p:nvPr/>
            </p:nvSpPr>
            <p:spPr>
              <a:xfrm>
                <a:off x="2814585" y="5061101"/>
                <a:ext cx="673217" cy="22442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t" anchorCtr="0" forceAA="0" compatLnSpc="1">
                <a:prstTxWarp prst="textNoShape">
                  <a:avLst/>
                </a:prstTxWarp>
                <a:noAutofit/>
              </a:bodyPr>
              <a:lstStyle/>
              <a:p>
                <a:r>
                  <a:rPr kumimoji="1" lang="ja-JP" altLang="en-US" sz="1050" b="1">
                    <a:solidFill>
                      <a:schemeClr val="tx2"/>
                    </a:solidFill>
                    <a:latin typeface="Meiryo UI" panose="020B0604030504040204" pitchFamily="50" charset="-128"/>
                    <a:ea typeface="Meiryo UI" panose="020B0604030504040204" pitchFamily="50" charset="-128"/>
                  </a:rPr>
                  <a:t>主要事業</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Straight Connector 138">
                <a:extLst>
                  <a:ext uri="{FF2B5EF4-FFF2-40B4-BE49-F238E27FC236}">
                    <a16:creationId xmlns:a16="http://schemas.microsoft.com/office/drawing/2014/main" id="{456AB9F6-7849-019A-0CF3-3D015538E6B9}"/>
                  </a:ext>
                </a:extLst>
              </p:cNvPr>
              <p:cNvCxnSpPr>
                <a:cxnSpLocks/>
              </p:cNvCxnSpPr>
              <p:nvPr/>
            </p:nvCxnSpPr>
            <p:spPr>
              <a:xfrm>
                <a:off x="1035219" y="6261513"/>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140" descr="ｔ">
                <a:extLst>
                  <a:ext uri="{FF2B5EF4-FFF2-40B4-BE49-F238E27FC236}">
                    <a16:creationId xmlns:a16="http://schemas.microsoft.com/office/drawing/2014/main" id="{9294C727-6DD4-BDF6-15E1-C76F52486B96}"/>
                  </a:ext>
                </a:extLst>
              </p:cNvPr>
              <p:cNvSpPr txBox="1"/>
              <p:nvPr/>
            </p:nvSpPr>
            <p:spPr>
              <a:xfrm>
                <a:off x="827101" y="4547781"/>
                <a:ext cx="203533" cy="9023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市場の成長見込み</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1" name="TextBox 141">
                <a:extLst>
                  <a:ext uri="{FF2B5EF4-FFF2-40B4-BE49-F238E27FC236}">
                    <a16:creationId xmlns:a16="http://schemas.microsoft.com/office/drawing/2014/main" id="{744D734A-BAF2-6D7D-2EB2-F393186E236F}"/>
                  </a:ext>
                </a:extLst>
              </p:cNvPr>
              <p:cNvSpPr txBox="1"/>
              <p:nvPr/>
            </p:nvSpPr>
            <p:spPr>
              <a:xfrm>
                <a:off x="2231243" y="6271478"/>
                <a:ext cx="919950" cy="2048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当該市場におけるプレゼンス</a:t>
                </a:r>
                <a:endParaRPr kumimoji="1" lang="en-US" sz="1000">
                  <a:solidFill>
                    <a:schemeClr val="tx2"/>
                  </a:solidFill>
                  <a:latin typeface="Meiryo UI" panose="020B0604030504040204" pitchFamily="50" charset="-128"/>
                  <a:ea typeface="Meiryo UI" panose="020B0604030504040204" pitchFamily="50" charset="-128"/>
                </a:endParaRPr>
              </a:p>
            </p:txBody>
          </p:sp>
          <p:sp>
            <p:nvSpPr>
              <p:cNvPr id="62" name="TextBox 153">
                <a:extLst>
                  <a:ext uri="{FF2B5EF4-FFF2-40B4-BE49-F238E27FC236}">
                    <a16:creationId xmlns:a16="http://schemas.microsoft.com/office/drawing/2014/main" id="{656105AE-8D64-0265-DDAC-FCEAB5E0F11C}"/>
                  </a:ext>
                </a:extLst>
              </p:cNvPr>
              <p:cNvSpPr txBox="1"/>
              <p:nvPr/>
            </p:nvSpPr>
            <p:spPr>
              <a:xfrm>
                <a:off x="2761992" y="3923180"/>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B</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3" name="TextBox 160">
                <a:extLst>
                  <a:ext uri="{FF2B5EF4-FFF2-40B4-BE49-F238E27FC236}">
                    <a16:creationId xmlns:a16="http://schemas.microsoft.com/office/drawing/2014/main" id="{FB51271F-0B57-111C-BBA9-80826744CF61}"/>
                  </a:ext>
                </a:extLst>
              </p:cNvPr>
              <p:cNvSpPr txBox="1"/>
              <p:nvPr/>
            </p:nvSpPr>
            <p:spPr>
              <a:xfrm>
                <a:off x="3645665" y="4313507"/>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C</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cxnSp>
            <p:nvCxnSpPr>
              <p:cNvPr id="64" name="Straight Connector 57">
                <a:extLst>
                  <a:ext uri="{FF2B5EF4-FFF2-40B4-BE49-F238E27FC236}">
                    <a16:creationId xmlns:a16="http://schemas.microsoft.com/office/drawing/2014/main" id="{1C1968AA-2114-7AEB-C72D-F174580D9755}"/>
                  </a:ext>
                </a:extLst>
              </p:cNvPr>
              <p:cNvCxnSpPr>
                <a:cxnSpLocks/>
              </p:cNvCxnSpPr>
              <p:nvPr/>
            </p:nvCxnSpPr>
            <p:spPr>
              <a:xfrm flipV="1">
                <a:off x="1035219" y="3741996"/>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Connector 59">
                <a:extLst>
                  <a:ext uri="{FF2B5EF4-FFF2-40B4-BE49-F238E27FC236}">
                    <a16:creationId xmlns:a16="http://schemas.microsoft.com/office/drawing/2014/main" id="{278AB998-500B-F738-77B6-FDA61287C4D2}"/>
                  </a:ext>
                </a:extLst>
              </p:cNvPr>
              <p:cNvCxnSpPr>
                <a:cxnSpLocks/>
              </p:cNvCxnSpPr>
              <p:nvPr/>
            </p:nvCxnSpPr>
            <p:spPr>
              <a:xfrm flipV="1">
                <a:off x="2691219" y="3741996"/>
                <a:ext cx="0" cy="2520005"/>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0">
                <a:extLst>
                  <a:ext uri="{FF2B5EF4-FFF2-40B4-BE49-F238E27FC236}">
                    <a16:creationId xmlns:a16="http://schemas.microsoft.com/office/drawing/2014/main" id="{A2DDC5F2-FE70-6574-BD6F-52E85059D99F}"/>
                  </a:ext>
                </a:extLst>
              </p:cNvPr>
              <p:cNvCxnSpPr>
                <a:cxnSpLocks/>
              </p:cNvCxnSpPr>
              <p:nvPr/>
            </p:nvCxnSpPr>
            <p:spPr>
              <a:xfrm>
                <a:off x="1035219" y="5001995"/>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157">
                <a:extLst>
                  <a:ext uri="{FF2B5EF4-FFF2-40B4-BE49-F238E27FC236}">
                    <a16:creationId xmlns:a16="http://schemas.microsoft.com/office/drawing/2014/main" id="{B43640BA-432D-DD13-CFAC-14DDF95ADACB}"/>
                  </a:ext>
                </a:extLst>
              </p:cNvPr>
              <p:cNvSpPr txBox="1"/>
              <p:nvPr/>
            </p:nvSpPr>
            <p:spPr>
              <a:xfrm>
                <a:off x="3151192" y="5197682"/>
                <a:ext cx="834487" cy="839720"/>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A</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8" name="TextBox 66">
                <a:extLst>
                  <a:ext uri="{FF2B5EF4-FFF2-40B4-BE49-F238E27FC236}">
                    <a16:creationId xmlns:a16="http://schemas.microsoft.com/office/drawing/2014/main" id="{50A93B1D-7F0A-6A06-AAF9-77DEFFE73FC6}"/>
                  </a:ext>
                </a:extLst>
              </p:cNvPr>
              <p:cNvSpPr txBox="1"/>
              <p:nvPr/>
            </p:nvSpPr>
            <p:spPr>
              <a:xfrm>
                <a:off x="1359827" y="5398526"/>
                <a:ext cx="639677" cy="643688"/>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D</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69" name="TextBox 155">
                <a:extLst>
                  <a:ext uri="{FF2B5EF4-FFF2-40B4-BE49-F238E27FC236}">
                    <a16:creationId xmlns:a16="http://schemas.microsoft.com/office/drawing/2014/main" id="{6C25A847-D5C5-F835-B1FE-2E0FF2EDB240}"/>
                  </a:ext>
                </a:extLst>
              </p:cNvPr>
              <p:cNvSpPr txBox="1"/>
              <p:nvPr/>
            </p:nvSpPr>
            <p:spPr>
              <a:xfrm>
                <a:off x="1487067" y="4126958"/>
                <a:ext cx="767612" cy="772425"/>
              </a:xfrm>
              <a:prstGeom prst="ellipse">
                <a:avLst/>
              </a:prstGeom>
              <a:solidFill>
                <a:srgbClr val="33CC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2"/>
                    </a:solidFill>
                    <a:latin typeface="Meiryo UI" panose="020B0604030504040204" pitchFamily="50" charset="-128"/>
                    <a:ea typeface="Meiryo UI" panose="020B0604030504040204" pitchFamily="50" charset="-128"/>
                  </a:rPr>
                  <a:t>E</a:t>
                </a:r>
                <a:r>
                  <a:rPr kumimoji="1" lang="ja-JP" altLang="en-US" sz="900">
                    <a:solidFill>
                      <a:schemeClr val="tx2"/>
                    </a:solidFill>
                    <a:latin typeface="Meiryo UI" panose="020B0604030504040204" pitchFamily="50" charset="-128"/>
                    <a:ea typeface="Meiryo UI" panose="020B0604030504040204" pitchFamily="50" charset="-128"/>
                  </a:rPr>
                  <a:t>事業</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XXX</a:t>
                </a:r>
                <a:r>
                  <a:rPr kumimoji="1" lang="ja-JP" altLang="en-US" sz="900">
                    <a:solidFill>
                      <a:schemeClr val="tx2"/>
                    </a:solidFill>
                    <a:latin typeface="Meiryo UI" panose="020B0604030504040204" pitchFamily="50" charset="-128"/>
                    <a:ea typeface="Meiryo UI" panose="020B0604030504040204" pitchFamily="50" charset="-128"/>
                  </a:rPr>
                  <a:t>百万円</a:t>
                </a:r>
                <a:endParaRPr kumimoji="1" lang="en-US" altLang="ja-JP" sz="900">
                  <a:solidFill>
                    <a:schemeClr val="tx2"/>
                  </a:solidFill>
                  <a:latin typeface="Meiryo UI" panose="020B0604030504040204" pitchFamily="50" charset="-128"/>
                  <a:ea typeface="Meiryo UI" panose="020B0604030504040204" pitchFamily="50" charset="-128"/>
                </a:endParaRPr>
              </a:p>
              <a:p>
                <a:pPr algn="ctr"/>
                <a:r>
                  <a:rPr kumimoji="1" lang="en-US" altLang="ja-JP" sz="900">
                    <a:solidFill>
                      <a:schemeClr val="tx2"/>
                    </a:solidFill>
                    <a:latin typeface="Meiryo UI" panose="020B0604030504040204" pitchFamily="50" charset="-128"/>
                    <a:ea typeface="Meiryo UI" panose="020B0604030504040204" pitchFamily="50" charset="-128"/>
                  </a:rPr>
                  <a:t>X</a:t>
                </a:r>
                <a:r>
                  <a:rPr kumimoji="1" lang="ja-JP" altLang="en-US" sz="900">
                    <a:solidFill>
                      <a:schemeClr val="tx2"/>
                    </a:solidFill>
                    <a:latin typeface="Meiryo UI" panose="020B0604030504040204" pitchFamily="50" charset="-128"/>
                    <a:ea typeface="Meiryo UI" panose="020B0604030504040204" pitchFamily="50" charset="-128"/>
                  </a:rPr>
                  <a:t>％</a:t>
                </a:r>
                <a:r>
                  <a:rPr kumimoji="1" lang="en-US" altLang="ja-JP" sz="900">
                    <a:solidFill>
                      <a:schemeClr val="tx2"/>
                    </a:solidFill>
                    <a:latin typeface="Meiryo UI" panose="020B0604030504040204" pitchFamily="50" charset="-128"/>
                    <a:ea typeface="Meiryo UI" panose="020B0604030504040204" pitchFamily="50" charset="-128"/>
                  </a:rPr>
                  <a:t>/X%</a:t>
                </a:r>
              </a:p>
            </p:txBody>
          </p:sp>
          <p:sp>
            <p:nvSpPr>
              <p:cNvPr id="70" name="TextBox 153">
                <a:extLst>
                  <a:ext uri="{FF2B5EF4-FFF2-40B4-BE49-F238E27FC236}">
                    <a16:creationId xmlns:a16="http://schemas.microsoft.com/office/drawing/2014/main" id="{F75F45CD-787D-6354-3E91-677E372836D6}"/>
                  </a:ext>
                </a:extLst>
              </p:cNvPr>
              <p:cNvSpPr txBox="1"/>
              <p:nvPr/>
            </p:nvSpPr>
            <p:spPr>
              <a:xfrm>
                <a:off x="3452266" y="3383635"/>
                <a:ext cx="834487" cy="530675"/>
              </a:xfrm>
              <a:prstGeom prst="ellipse">
                <a:avLst/>
              </a:prstGeom>
              <a:solidFill>
                <a:schemeClr val="bg2">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2"/>
                    </a:solidFill>
                    <a:latin typeface="Meiryo UI" panose="020B0604030504040204" pitchFamily="50" charset="-128"/>
                    <a:ea typeface="Meiryo UI" panose="020B0604030504040204" pitchFamily="50" charset="-128"/>
                  </a:rPr>
                  <a:t>事業名</a:t>
                </a:r>
                <a:endParaRPr kumimoji="1" lang="en-US" altLang="ja-JP" sz="700">
                  <a:solidFill>
                    <a:schemeClr val="tx2"/>
                  </a:solidFill>
                  <a:latin typeface="Meiryo UI" panose="020B0604030504040204" pitchFamily="50" charset="-128"/>
                  <a:ea typeface="Meiryo UI" panose="020B0604030504040204" pitchFamily="50" charset="-128"/>
                </a:endParaRPr>
              </a:p>
              <a:p>
                <a:pPr algn="ctr"/>
                <a:r>
                  <a:rPr kumimoji="1" lang="ja-JP" altLang="en-US" sz="700">
                    <a:solidFill>
                      <a:schemeClr val="tx2"/>
                    </a:solidFill>
                    <a:latin typeface="Meiryo UI" panose="020B0604030504040204" pitchFamily="50" charset="-128"/>
                    <a:ea typeface="Meiryo UI" panose="020B0604030504040204" pitchFamily="50" charset="-128"/>
                  </a:rPr>
                  <a:t>売上高</a:t>
                </a:r>
                <a:r>
                  <a:rPr kumimoji="1" lang="en-US" altLang="ja-JP" sz="700">
                    <a:solidFill>
                      <a:schemeClr val="tx2"/>
                    </a:solidFill>
                    <a:latin typeface="Meiryo UI" panose="020B0604030504040204" pitchFamily="50" charset="-128"/>
                    <a:ea typeface="Meiryo UI" panose="020B0604030504040204" pitchFamily="50" charset="-128"/>
                  </a:rPr>
                  <a:t>(</a:t>
                </a:r>
                <a:r>
                  <a:rPr kumimoji="1" lang="ja-JP" altLang="en-US" sz="700">
                    <a:solidFill>
                      <a:schemeClr val="tx2"/>
                    </a:solidFill>
                    <a:latin typeface="Meiryo UI" panose="020B0604030504040204" pitchFamily="50" charset="-128"/>
                    <a:ea typeface="Meiryo UI" panose="020B0604030504040204" pitchFamily="50" charset="-128"/>
                  </a:rPr>
                  <a:t>百万円</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部門売上構成比</a:t>
                </a:r>
                <a:r>
                  <a:rPr kumimoji="1" lang="en-US" altLang="ja-JP" sz="700">
                    <a:solidFill>
                      <a:schemeClr val="tx2"/>
                    </a:solidFill>
                    <a:latin typeface="Meiryo UI" panose="020B0604030504040204" pitchFamily="50" charset="-128"/>
                    <a:ea typeface="Meiryo UI" panose="020B0604030504040204" pitchFamily="50" charset="-128"/>
                  </a:rPr>
                  <a:t>(%)/</a:t>
                </a:r>
              </a:p>
              <a:p>
                <a:pPr algn="ctr"/>
                <a:r>
                  <a:rPr kumimoji="1" lang="ja-JP" altLang="en-US" sz="700">
                    <a:solidFill>
                      <a:schemeClr val="tx2"/>
                    </a:solidFill>
                    <a:latin typeface="Meiryo UI" panose="020B0604030504040204" pitchFamily="50" charset="-128"/>
                    <a:ea typeface="Meiryo UI" panose="020B0604030504040204" pitchFamily="50" charset="-128"/>
                  </a:rPr>
                  <a:t>営業利益率</a:t>
                </a:r>
                <a:r>
                  <a:rPr kumimoji="1" lang="en-US" altLang="ja-JP" sz="700">
                    <a:solidFill>
                      <a:schemeClr val="tx2"/>
                    </a:solidFill>
                    <a:latin typeface="Meiryo UI" panose="020B0604030504040204" pitchFamily="50" charset="-128"/>
                    <a:ea typeface="Meiryo UI" panose="020B0604030504040204" pitchFamily="50" charset="-128"/>
                  </a:rPr>
                  <a:t>(%)</a:t>
                </a:r>
              </a:p>
            </p:txBody>
          </p:sp>
          <p:sp>
            <p:nvSpPr>
              <p:cNvPr id="71" name="TextBox 141">
                <a:extLst>
                  <a:ext uri="{FF2B5EF4-FFF2-40B4-BE49-F238E27FC236}">
                    <a16:creationId xmlns:a16="http://schemas.microsoft.com/office/drawing/2014/main" id="{F4CEB421-23FA-9507-0B9C-774EB49EA6FA}"/>
                  </a:ext>
                </a:extLst>
              </p:cNvPr>
              <p:cNvSpPr txBox="1"/>
              <p:nvPr/>
            </p:nvSpPr>
            <p:spPr>
              <a:xfrm>
                <a:off x="3066413" y="3324351"/>
                <a:ext cx="51649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凡例</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en-US" sz="1000">
                  <a:solidFill>
                    <a:schemeClr val="tx2"/>
                  </a:solidFill>
                  <a:latin typeface="Meiryo UI" panose="020B0604030504040204" pitchFamily="50" charset="-128"/>
                  <a:ea typeface="Meiryo UI" panose="020B0604030504040204" pitchFamily="50" charset="-128"/>
                </a:endParaRPr>
              </a:p>
            </p:txBody>
          </p:sp>
        </p:grpSp>
        <p:sp>
          <p:nvSpPr>
            <p:cNvPr id="53" name="テキスト ボックス 52">
              <a:extLst>
                <a:ext uri="{FF2B5EF4-FFF2-40B4-BE49-F238E27FC236}">
                  <a16:creationId xmlns:a16="http://schemas.microsoft.com/office/drawing/2014/main" id="{C0A8F6E5-12F9-28C8-7148-52A2062E8D5E}"/>
                </a:ext>
              </a:extLst>
            </p:cNvPr>
            <p:cNvSpPr txBox="1"/>
            <p:nvPr/>
          </p:nvSpPr>
          <p:spPr>
            <a:xfrm>
              <a:off x="9100564"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4" name="テキスト ボックス 53">
              <a:extLst>
                <a:ext uri="{FF2B5EF4-FFF2-40B4-BE49-F238E27FC236}">
                  <a16:creationId xmlns:a16="http://schemas.microsoft.com/office/drawing/2014/main" id="{11D9E12D-1D2B-9EBB-888A-8D6E4880A08D}"/>
                </a:ext>
              </a:extLst>
            </p:cNvPr>
            <p:cNvSpPr txBox="1"/>
            <p:nvPr/>
          </p:nvSpPr>
          <p:spPr>
            <a:xfrm>
              <a:off x="5278321" y="6483742"/>
              <a:ext cx="277200" cy="22909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sp>
          <p:nvSpPr>
            <p:cNvPr id="55" name="テキスト ボックス 54">
              <a:extLst>
                <a:ext uri="{FF2B5EF4-FFF2-40B4-BE49-F238E27FC236}">
                  <a16:creationId xmlns:a16="http://schemas.microsoft.com/office/drawing/2014/main" id="{D95D2B6C-0FEE-91B9-8535-487D033B646B}"/>
                </a:ext>
              </a:extLst>
            </p:cNvPr>
            <p:cNvSpPr txBox="1"/>
            <p:nvPr/>
          </p:nvSpPr>
          <p:spPr>
            <a:xfrm>
              <a:off x="5026322" y="3738751"/>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大</a:t>
              </a:r>
              <a:endParaRPr kumimoji="1" lang="en-GB" sz="1050">
                <a:solidFill>
                  <a:schemeClr val="tx2"/>
                </a:solidFill>
              </a:endParaRPr>
            </a:p>
          </p:txBody>
        </p:sp>
        <p:sp>
          <p:nvSpPr>
            <p:cNvPr id="56" name="テキスト ボックス 55">
              <a:extLst>
                <a:ext uri="{FF2B5EF4-FFF2-40B4-BE49-F238E27FC236}">
                  <a16:creationId xmlns:a16="http://schemas.microsoft.com/office/drawing/2014/main" id="{1FE09608-1516-35A2-422C-904A78AB0012}"/>
                </a:ext>
              </a:extLst>
            </p:cNvPr>
            <p:cNvSpPr txBox="1"/>
            <p:nvPr/>
          </p:nvSpPr>
          <p:spPr>
            <a:xfrm>
              <a:off x="5026322" y="6227850"/>
              <a:ext cx="25200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小</a:t>
              </a:r>
              <a:endParaRPr kumimoji="1" lang="en-GB" sz="1050">
                <a:solidFill>
                  <a:schemeClr val="tx2"/>
                </a:solidFill>
              </a:endParaRPr>
            </a:p>
          </p:txBody>
        </p:sp>
      </p:grpSp>
      <p:sp>
        <p:nvSpPr>
          <p:cNvPr id="73" name="吹き出し: 四角形 72">
            <a:extLst>
              <a:ext uri="{FF2B5EF4-FFF2-40B4-BE49-F238E27FC236}">
                <a16:creationId xmlns:a16="http://schemas.microsoft.com/office/drawing/2014/main" id="{EF46D325-1BB3-13A0-9E52-1C03BEBACA35}"/>
              </a:ext>
            </a:extLst>
          </p:cNvPr>
          <p:cNvSpPr/>
          <p:nvPr/>
        </p:nvSpPr>
        <p:spPr>
          <a:xfrm>
            <a:off x="6585080" y="4697350"/>
            <a:ext cx="1213792" cy="1181185"/>
          </a:xfrm>
          <a:prstGeom prst="wedgeRectCallout">
            <a:avLst>
              <a:gd name="adj1" fmla="val 46764"/>
              <a:gd name="adj2" fmla="val 586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市場の成長見込み及び当該市場における申請者のプレゼンスについては、申請者の認識に基づいて大小を評価の上、図に当てはめてください</a:t>
            </a:r>
            <a:endParaRPr kumimoji="1" lang="en-US" altLang="ja-JP" sz="1000">
              <a:solidFill>
                <a:schemeClr val="tx2"/>
              </a:solidFill>
            </a:endParaRPr>
          </a:p>
        </p:txBody>
      </p:sp>
      <p:sp>
        <p:nvSpPr>
          <p:cNvPr id="75" name="吹き出し: 四角形 74">
            <a:extLst>
              <a:ext uri="{FF2B5EF4-FFF2-40B4-BE49-F238E27FC236}">
                <a16:creationId xmlns:a16="http://schemas.microsoft.com/office/drawing/2014/main" id="{5C4121D7-2C9C-2099-367A-4D5E4CCB4A5C}"/>
              </a:ext>
            </a:extLst>
          </p:cNvPr>
          <p:cNvSpPr/>
          <p:nvPr/>
        </p:nvSpPr>
        <p:spPr>
          <a:xfrm>
            <a:off x="6585080" y="4697350"/>
            <a:ext cx="1213792" cy="1181185"/>
          </a:xfrm>
          <a:prstGeom prst="wedgeRectCallout">
            <a:avLst>
              <a:gd name="adj1" fmla="val -158612"/>
              <a:gd name="adj2" fmla="val -6895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市場の成長見込み及び当該市場における申請者のプレゼンスについては、申請者の認識に基づいて大小を評価の上、図に当てはめてください</a:t>
            </a:r>
            <a:endParaRPr kumimoji="1" lang="en-US" altLang="ja-JP" sz="1000">
              <a:solidFill>
                <a:schemeClr val="tx2"/>
              </a:solidFill>
            </a:endParaRPr>
          </a:p>
        </p:txBody>
      </p:sp>
      <p:sp>
        <p:nvSpPr>
          <p:cNvPr id="7" name="吹き出し: 四角形 6">
            <a:extLst>
              <a:ext uri="{FF2B5EF4-FFF2-40B4-BE49-F238E27FC236}">
                <a16:creationId xmlns:a16="http://schemas.microsoft.com/office/drawing/2014/main" id="{3698D193-F80F-2C39-563B-3372262CAC60}"/>
              </a:ext>
            </a:extLst>
          </p:cNvPr>
          <p:cNvSpPr/>
          <p:nvPr/>
        </p:nvSpPr>
        <p:spPr>
          <a:xfrm>
            <a:off x="4552494" y="1351060"/>
            <a:ext cx="3768115" cy="460598"/>
          </a:xfrm>
          <a:prstGeom prst="wedgeRectCallout">
            <a:avLst>
              <a:gd name="adj1" fmla="val -30062"/>
              <a:gd name="adj2" fmla="val 7644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以下、</a:t>
            </a:r>
            <a:r>
              <a:rPr kumimoji="1" lang="ja-JP" altLang="en-US" sz="1000" b="1">
                <a:solidFill>
                  <a:schemeClr val="tx2"/>
                </a:solidFill>
              </a:rPr>
              <a:t>本書全体を通じて、「商業化」とは、「製品やサービスが市場投入され、実際に顧客に対して販売可能となった時点」を指すこととします</a:t>
            </a:r>
            <a:endParaRPr kumimoji="1" lang="en-US" altLang="ja-JP" sz="1000" b="1">
              <a:solidFill>
                <a:schemeClr val="tx2"/>
              </a:solidFill>
            </a:endParaRPr>
          </a:p>
        </p:txBody>
      </p:sp>
      <p:sp>
        <p:nvSpPr>
          <p:cNvPr id="9" name="吹き出し: 四角形 8">
            <a:extLst>
              <a:ext uri="{FF2B5EF4-FFF2-40B4-BE49-F238E27FC236}">
                <a16:creationId xmlns:a16="http://schemas.microsoft.com/office/drawing/2014/main" id="{6321C758-587B-2E5D-CAD1-E53EC7006375}"/>
              </a:ext>
            </a:extLst>
          </p:cNvPr>
          <p:cNvSpPr/>
          <p:nvPr/>
        </p:nvSpPr>
        <p:spPr>
          <a:xfrm>
            <a:off x="510775" y="2306320"/>
            <a:ext cx="4308695" cy="2064190"/>
          </a:xfrm>
          <a:prstGeom prst="wedgeRectCallout">
            <a:avLst>
              <a:gd name="adj1" fmla="val -38623"/>
              <a:gd name="adj2" fmla="val -554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大企業等</a:t>
            </a:r>
            <a:r>
              <a:rPr kumimoji="1" lang="en-US" altLang="ja-JP" sz="1000">
                <a:solidFill>
                  <a:srgbClr val="FF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（または企業全体）のビジネス（海外ビジネスに限らない）における補助事業の位置づけ・重要性を記載してください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FF0000"/>
                </a:solidFill>
              </a:rPr>
              <a:t>【</a:t>
            </a:r>
            <a:r>
              <a:rPr kumimoji="1" lang="ja-JP" altLang="en-US" sz="1000">
                <a:solidFill>
                  <a:srgbClr val="FF0000"/>
                </a:solidFill>
              </a:rPr>
              <a:t>中小企業</a:t>
            </a:r>
            <a:r>
              <a:rPr kumimoji="1" lang="en-US" altLang="ja-JP" sz="1000">
                <a:solidFill>
                  <a:srgbClr val="FF0000"/>
                </a:solidFill>
              </a:rPr>
              <a:t>】 </a:t>
            </a:r>
            <a:r>
              <a:rPr kumimoji="1" lang="ja-JP" altLang="en-US" sz="1000" b="1">
                <a:solidFill>
                  <a:schemeClr val="tx2"/>
                </a:solidFill>
              </a:rPr>
              <a:t>企業全体の</a:t>
            </a:r>
            <a:r>
              <a:rPr kumimoji="1" lang="ja-JP" altLang="en-US" sz="1000">
                <a:solidFill>
                  <a:schemeClr val="tx2"/>
                </a:solidFill>
              </a:rPr>
              <a:t>ビジネス（海外ビジネスに限らない）における補助事業の位置づけ・重要性を記載してください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前スライドの長期成長ビジョン及び海外展開戦略を踏まえて記載してください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既存事業と本事業のシナジー効果や、ポートフォリオの拡充・成長の観点における本事業の重要性を記載してください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自社の経営戦略において、本補助金の受給ができない場合の実施困難性や、補助金の受給によって特に得られるメリット等を記載してください</a:t>
            </a:r>
            <a:endParaRPr kumimoji="1" lang="en-US" altLang="ja-JP" sz="1000" b="1" u="sng">
              <a:solidFill>
                <a:schemeClr val="tx2"/>
              </a:solidFill>
            </a:endParaRPr>
          </a:p>
          <a:p>
            <a:pPr marL="285750" indent="-285750">
              <a:spcAft>
                <a:spcPts val="600"/>
              </a:spcAft>
              <a:buFont typeface="Arial" panose="020B0604020202020204" pitchFamily="34" charset="0"/>
              <a:buChar char="•"/>
            </a:pPr>
            <a:r>
              <a:rPr kumimoji="1" lang="ja-JP" altLang="en-US" sz="1000">
                <a:solidFill>
                  <a:schemeClr val="tx2"/>
                </a:solidFill>
              </a:rPr>
              <a:t>必要に応じて右に例示する図も活用ください</a:t>
            </a:r>
            <a:endParaRPr kumimoji="1" lang="en-US" altLang="ja-JP" sz="1000">
              <a:solidFill>
                <a:schemeClr val="tx2"/>
              </a:solidFill>
            </a:endParaRPr>
          </a:p>
        </p:txBody>
      </p:sp>
      <p:grpSp>
        <p:nvGrpSpPr>
          <p:cNvPr id="38" name="グループ化 37">
            <a:extLst>
              <a:ext uri="{FF2B5EF4-FFF2-40B4-BE49-F238E27FC236}">
                <a16:creationId xmlns:a16="http://schemas.microsoft.com/office/drawing/2014/main" id="{033DFC86-2403-2266-5AC8-8F11771B2C5A}"/>
              </a:ext>
            </a:extLst>
          </p:cNvPr>
          <p:cNvGrpSpPr/>
          <p:nvPr/>
        </p:nvGrpSpPr>
        <p:grpSpPr>
          <a:xfrm>
            <a:off x="512779" y="5949"/>
            <a:ext cx="6320145" cy="216000"/>
            <a:chOff x="512779" y="5949"/>
            <a:chExt cx="6320145" cy="216000"/>
          </a:xfrm>
        </p:grpSpPr>
        <p:sp>
          <p:nvSpPr>
            <p:cNvPr id="39" name="正方形/長方形 38">
              <a:extLst>
                <a:ext uri="{FF2B5EF4-FFF2-40B4-BE49-F238E27FC236}">
                  <a16:creationId xmlns:a16="http://schemas.microsoft.com/office/drawing/2014/main" id="{4EEB6A06-6936-5BCD-964E-3CE69C6D6EEC}"/>
                </a:ext>
              </a:extLst>
            </p:cNvPr>
            <p:cNvSpPr/>
            <p:nvPr/>
          </p:nvSpPr>
          <p:spPr>
            <a:xfrm>
              <a:off x="512779" y="5949"/>
              <a:ext cx="631800" cy="216000"/>
            </a:xfrm>
            <a:prstGeom prst="rect">
              <a:avLst/>
            </a:prstGeom>
            <a:solidFill>
              <a:schemeClr val="accent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b="1">
                  <a:solidFill>
                    <a:schemeClr val="bg1"/>
                  </a:solidFill>
                  <a:latin typeface="Meiryo UI" panose="020B0604030504040204" pitchFamily="50" charset="-128"/>
                  <a:ea typeface="Meiryo UI" panose="020B0604030504040204" pitchFamily="50" charset="-128"/>
                </a:rPr>
                <a:t>評価項目</a:t>
              </a:r>
            </a:p>
          </p:txBody>
        </p:sp>
        <p:sp>
          <p:nvSpPr>
            <p:cNvPr id="41" name="正方形/長方形 40">
              <a:extLst>
                <a:ext uri="{FF2B5EF4-FFF2-40B4-BE49-F238E27FC236}">
                  <a16:creationId xmlns:a16="http://schemas.microsoft.com/office/drawing/2014/main" id="{D3269D91-D584-774C-607B-0E6AC0137597}"/>
                </a:ext>
              </a:extLst>
            </p:cNvPr>
            <p:cNvSpPr/>
            <p:nvPr/>
          </p:nvSpPr>
          <p:spPr>
            <a:xfrm>
              <a:off x="1165398" y="5949"/>
              <a:ext cx="295200" cy="216000"/>
            </a:xfrm>
            <a:prstGeom prst="rect">
              <a:avLst/>
            </a:prstGeom>
            <a:solidFill>
              <a:schemeClr val="bg2"/>
            </a:solidFill>
            <a:ln w="63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ja-JP" altLang="en-US" sz="900">
                  <a:solidFill>
                    <a:schemeClr val="bg1"/>
                  </a:solidFill>
                  <a:latin typeface="Meiryo UI" panose="020B0604030504040204" pitchFamily="50" charset="-128"/>
                  <a:ea typeface="Meiryo UI" panose="020B0604030504040204" pitchFamily="50" charset="-128"/>
                </a:rPr>
                <a:t>１</a:t>
              </a:r>
            </a:p>
          </p:txBody>
        </p:sp>
        <p:sp>
          <p:nvSpPr>
            <p:cNvPr id="42" name="正方形/長方形 41">
              <a:extLst>
                <a:ext uri="{FF2B5EF4-FFF2-40B4-BE49-F238E27FC236}">
                  <a16:creationId xmlns:a16="http://schemas.microsoft.com/office/drawing/2014/main" id="{DF4B1DAA-F4F3-8514-5544-3DAF640E9BE9}"/>
                </a:ext>
              </a:extLst>
            </p:cNvPr>
            <p:cNvSpPr/>
            <p:nvPr/>
          </p:nvSpPr>
          <p:spPr>
            <a:xfrm>
              <a:off x="148141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C899750-072A-B9E6-30F7-41A1A784625E}"/>
                </a:ext>
              </a:extLst>
            </p:cNvPr>
            <p:cNvSpPr/>
            <p:nvPr/>
          </p:nvSpPr>
          <p:spPr>
            <a:xfrm>
              <a:off x="1797436" y="5949"/>
              <a:ext cx="295200" cy="216000"/>
            </a:xfrm>
            <a:prstGeom prst="rect">
              <a:avLst/>
            </a:prstGeom>
            <a:solidFill>
              <a:srgbClr val="C4C4CD"/>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5F9BF10-43D5-38E9-7859-623842AA6037}"/>
                </a:ext>
              </a:extLst>
            </p:cNvPr>
            <p:cNvSpPr/>
            <p:nvPr/>
          </p:nvSpPr>
          <p:spPr>
            <a:xfrm>
              <a:off x="2113455"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4</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D946FC4C-A0CD-CED8-C7E3-90429F064778}"/>
                </a:ext>
              </a:extLst>
            </p:cNvPr>
            <p:cNvSpPr/>
            <p:nvPr/>
          </p:nvSpPr>
          <p:spPr>
            <a:xfrm>
              <a:off x="2429474" y="5949"/>
              <a:ext cx="295200" cy="216000"/>
            </a:xfrm>
            <a:prstGeom prst="rect">
              <a:avLst/>
            </a:prstGeom>
            <a:solidFill>
              <a:srgbClr val="1493D2"/>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chemeClr val="bg1"/>
                  </a:solidFill>
                  <a:latin typeface="Meiryo UI" panose="020B0604030504040204" pitchFamily="50" charset="-128"/>
                  <a:ea typeface="Meiryo UI" panose="020B0604030504040204" pitchFamily="50" charset="-128"/>
                </a:rPr>
                <a:t>5</a:t>
              </a:r>
              <a:endParaRPr kumimoji="1" lang="ja-JP" altLang="en-US" sz="9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1D2E69F-4B8C-87AC-C2BF-ACC7D031A423}"/>
                </a:ext>
              </a:extLst>
            </p:cNvPr>
            <p:cNvSpPr/>
            <p:nvPr/>
          </p:nvSpPr>
          <p:spPr>
            <a:xfrm>
              <a:off x="274549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45610039-4668-B221-4220-5564283B41BF}"/>
                </a:ext>
              </a:extLst>
            </p:cNvPr>
            <p:cNvSpPr/>
            <p:nvPr/>
          </p:nvSpPr>
          <p:spPr>
            <a:xfrm>
              <a:off x="306151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2" name="正方形/長方形 71">
              <a:extLst>
                <a:ext uri="{FF2B5EF4-FFF2-40B4-BE49-F238E27FC236}">
                  <a16:creationId xmlns:a16="http://schemas.microsoft.com/office/drawing/2014/main" id="{7E0AB70A-E28C-8118-808E-034818BD93F7}"/>
                </a:ext>
              </a:extLst>
            </p:cNvPr>
            <p:cNvSpPr/>
            <p:nvPr/>
          </p:nvSpPr>
          <p:spPr>
            <a:xfrm>
              <a:off x="3377531"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8</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C37AA336-0AF9-762B-FB02-B52E18CB62EB}"/>
                </a:ext>
              </a:extLst>
            </p:cNvPr>
            <p:cNvSpPr/>
            <p:nvPr/>
          </p:nvSpPr>
          <p:spPr>
            <a:xfrm>
              <a:off x="3693550"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9</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96985A31-5136-D99D-F026-7BDE23C8F9DF}"/>
                </a:ext>
              </a:extLst>
            </p:cNvPr>
            <p:cNvSpPr/>
            <p:nvPr/>
          </p:nvSpPr>
          <p:spPr>
            <a:xfrm>
              <a:off x="4009569"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10</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56E74E6D-E41E-8632-B085-D6959C966F89}"/>
                </a:ext>
              </a:extLst>
            </p:cNvPr>
            <p:cNvSpPr/>
            <p:nvPr/>
          </p:nvSpPr>
          <p:spPr>
            <a:xfrm>
              <a:off x="4325588"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11</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AD0B5095-198D-C84A-48E0-55C8F2EBA30A}"/>
                </a:ext>
              </a:extLst>
            </p:cNvPr>
            <p:cNvSpPr/>
            <p:nvPr/>
          </p:nvSpPr>
          <p:spPr>
            <a:xfrm>
              <a:off x="4641607"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12</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BE37FD9D-C47F-6277-8F31-085A9EA522DD}"/>
                </a:ext>
              </a:extLst>
            </p:cNvPr>
            <p:cNvSpPr/>
            <p:nvPr/>
          </p:nvSpPr>
          <p:spPr>
            <a:xfrm>
              <a:off x="4957626"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13</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706EA95A-E609-3F8A-A78B-E49DD897B39D}"/>
                </a:ext>
              </a:extLst>
            </p:cNvPr>
            <p:cNvSpPr/>
            <p:nvPr/>
          </p:nvSpPr>
          <p:spPr>
            <a:xfrm>
              <a:off x="5273645"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14</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1C9A4D77-824B-8093-478E-5DCBCBE55FD0}"/>
                </a:ext>
              </a:extLst>
            </p:cNvPr>
            <p:cNvSpPr/>
            <p:nvPr/>
          </p:nvSpPr>
          <p:spPr>
            <a:xfrm>
              <a:off x="558966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15</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969ACB11-16C4-92B0-9D98-EEE80E76C4BE}"/>
                </a:ext>
              </a:extLst>
            </p:cNvPr>
            <p:cNvSpPr/>
            <p:nvPr/>
          </p:nvSpPr>
          <p:spPr>
            <a:xfrm>
              <a:off x="5905683"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16</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383457BA-46A8-6AF9-6AA2-A90B70D61DD3}"/>
                </a:ext>
              </a:extLst>
            </p:cNvPr>
            <p:cNvSpPr/>
            <p:nvPr/>
          </p:nvSpPr>
          <p:spPr>
            <a:xfrm>
              <a:off x="6221702"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17</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FA36F677-B994-24FA-5780-8BCA1FF00EF7}"/>
                </a:ext>
              </a:extLst>
            </p:cNvPr>
            <p:cNvSpPr/>
            <p:nvPr/>
          </p:nvSpPr>
          <p:spPr>
            <a:xfrm>
              <a:off x="6537724" y="5949"/>
              <a:ext cx="295200" cy="216000"/>
            </a:xfrm>
            <a:prstGeom prst="rect">
              <a:avLst/>
            </a:prstGeom>
            <a:solidFill>
              <a:schemeClr val="accent3"/>
            </a:solidFill>
            <a:ln w="63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lnSpc>
                  <a:spcPts val="1000"/>
                </a:lnSpc>
              </a:pPr>
              <a:r>
                <a:rPr kumimoji="1" lang="en-US" altLang="ja-JP" sz="900">
                  <a:solidFill>
                    <a:srgbClr val="575757"/>
                  </a:solidFill>
                  <a:latin typeface="Meiryo UI" panose="020B0604030504040204" pitchFamily="50" charset="-128"/>
                  <a:ea typeface="Meiryo UI" panose="020B0604030504040204" pitchFamily="50" charset="-128"/>
                </a:rPr>
                <a:t>18</a:t>
              </a:r>
              <a:endParaRPr kumimoji="1" lang="ja-JP" altLang="en-US" sz="900">
                <a:solidFill>
                  <a:srgbClr val="575757"/>
                </a:solidFill>
                <a:latin typeface="Meiryo UI" panose="020B0604030504040204" pitchFamily="50" charset="-128"/>
                <a:ea typeface="Meiryo UI" panose="020B0604030504040204" pitchFamily="50" charset="-128"/>
              </a:endParaRPr>
            </a:p>
          </p:txBody>
        </p:sp>
      </p:grpSp>
      <p:sp>
        <p:nvSpPr>
          <p:cNvPr id="13" name="吹き出し: 四角形 12">
            <a:extLst>
              <a:ext uri="{FF2B5EF4-FFF2-40B4-BE49-F238E27FC236}">
                <a16:creationId xmlns:a16="http://schemas.microsoft.com/office/drawing/2014/main" id="{01616E06-72C6-C277-CBD1-BB7601716587}"/>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a:t>
            </a:r>
            <a:r>
              <a:rPr kumimoji="1" lang="en-US" altLang="ja-JP" sz="1000">
                <a:solidFill>
                  <a:schemeClr val="tx2"/>
                </a:solidFill>
                <a:latin typeface="Meiryo UI" panose="020B0604030504040204" pitchFamily="50" charset="-128"/>
                <a:ea typeface="Meiryo UI" panose="020B0604030504040204" pitchFamily="50" charset="-128"/>
              </a:rPr>
              <a:t>1-2</a:t>
            </a:r>
            <a:r>
              <a:rPr kumimoji="1" lang="ja-JP" altLang="en-US" sz="1000">
                <a:solidFill>
                  <a:schemeClr val="tx2"/>
                </a:solidFill>
                <a:latin typeface="Meiryo UI" panose="020B0604030504040204" pitchFamily="50" charset="-128"/>
                <a:ea typeface="Meiryo UI" panose="020B0604030504040204" pitchFamily="50" charset="-128"/>
              </a:rPr>
              <a:t>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本事業は当社の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事業とのシナジーが見込めるものの、現状当社の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国市場におけるプレゼンスは低く、公的支援を受けることで新規進出の本格検討が可能になると思料</a:t>
            </a:r>
            <a:endParaRPr kumimoji="1" lang="ja-JP" altLang="en-US" sz="1000">
              <a:solidFill>
                <a:schemeClr val="tx2"/>
              </a:solidFill>
            </a:endParaRPr>
          </a:p>
        </p:txBody>
      </p:sp>
    </p:spTree>
    <p:extLst>
      <p:ext uri="{BB962C8B-B14F-4D97-AF65-F5344CB8AC3E}">
        <p14:creationId xmlns:p14="http://schemas.microsoft.com/office/powerpoint/2010/main" val="2597474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37393459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3.xml><?xml version="1.0" encoding="utf-8"?>
<ds:datastoreItem xmlns:ds="http://schemas.openxmlformats.org/officeDocument/2006/customXml" ds:itemID="{4205805E-48A1-4885-A127-1A9E3051C39E}">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44</TotalTime>
  <Words>11442</Words>
  <Application>Microsoft Office PowerPoint</Application>
  <PresentationFormat>A4 210 x 297 mm</PresentationFormat>
  <Paragraphs>1608</Paragraphs>
  <Slides>39</Slides>
  <Notes>12</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39</vt:i4>
      </vt:variant>
      <vt:variant>
        <vt:lpstr>目的別スライド ショー</vt:lpstr>
      </vt:variant>
      <vt:variant>
        <vt:i4>1</vt:i4>
      </vt:variant>
    </vt:vector>
  </HeadingPairs>
  <TitlesOfParts>
    <vt:vector size="47" baseType="lpstr">
      <vt:lpstr>Meiryo UI</vt:lpstr>
      <vt:lpstr>ＭＳ ゴシック</vt:lpstr>
      <vt:lpstr>Arial</vt:lpstr>
      <vt:lpstr>Trebuchet MS</vt:lpstr>
      <vt:lpstr>Wingdings</vt:lpstr>
      <vt:lpstr>1_１</vt:lpstr>
      <vt:lpstr>think-cell スライド</vt:lpstr>
      <vt:lpstr>様式2　事業計画書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事業計画書</dc:title>
  <dcterms:created xsi:type="dcterms:W3CDTF">2024-01-26T05:17:31Z</dcterms:created>
  <dcterms:modified xsi:type="dcterms:W3CDTF">2025-05-15T06:36:02Z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