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Lst>
  <p:notesMasterIdLst>
    <p:notesMasterId r:id="rId38"/>
  </p:notesMasterIdLst>
  <p:handoutMasterIdLst>
    <p:handoutMasterId r:id="rId39"/>
  </p:handoutMasterIdLst>
  <p:sldIdLst>
    <p:sldId id="2147483315" r:id="rId5"/>
    <p:sldId id="2147483300" r:id="rId6"/>
    <p:sldId id="2147483247" r:id="rId7"/>
    <p:sldId id="2147483158" r:id="rId8"/>
    <p:sldId id="2147483301" r:id="rId9"/>
    <p:sldId id="2147483302" r:id="rId10"/>
    <p:sldId id="2147483175" r:id="rId11"/>
    <p:sldId id="2147483291" r:id="rId12"/>
    <p:sldId id="2147483303" r:id="rId13"/>
    <p:sldId id="2147483305" r:id="rId14"/>
    <p:sldId id="2147483307" r:id="rId15"/>
    <p:sldId id="2147483308" r:id="rId16"/>
    <p:sldId id="2147483264" r:id="rId17"/>
    <p:sldId id="2147483214" r:id="rId18"/>
    <p:sldId id="2147483220" r:id="rId19"/>
    <p:sldId id="2147483260" r:id="rId20"/>
    <p:sldId id="2147483322" r:id="rId21"/>
    <p:sldId id="2147483323" r:id="rId22"/>
    <p:sldId id="2147483331" r:id="rId23"/>
    <p:sldId id="2147483330" r:id="rId24"/>
    <p:sldId id="2147483312" r:id="rId25"/>
    <p:sldId id="2147483284" r:id="rId26"/>
    <p:sldId id="2147483266" r:id="rId27"/>
    <p:sldId id="2147483265" r:id="rId28"/>
    <p:sldId id="2147483257" r:id="rId29"/>
    <p:sldId id="2147483267" r:id="rId30"/>
    <p:sldId id="2147483255" r:id="rId31"/>
    <p:sldId id="2147483162" r:id="rId32"/>
    <p:sldId id="2147483188" r:id="rId33"/>
    <p:sldId id="2147483206" r:id="rId34"/>
    <p:sldId id="2147483285" r:id="rId35"/>
    <p:sldId id="2147483313" r:id="rId36"/>
    <p:sldId id="2147483318" r:id="rId37"/>
  </p:sldIdLst>
  <p:sldSz cx="9906000" cy="6858000" type="A4"/>
  <p:notesSz cx="6735763" cy="9866313"/>
  <p:custShowLst>
    <p:custShow name="Format Guide Workshop" id="0">
      <p:sldLst/>
    </p:custShow>
  </p:custShowLst>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315"/>
            <p14:sldId id="2147483300"/>
            <p14:sldId id="2147483247"/>
          </p14:sldIdLst>
        </p14:section>
        <p14:section name="１. 事業計画サマリ" id="{F3783569-040E-4655-A2E8-2952BF0871D6}">
          <p14:sldIdLst>
            <p14:sldId id="2147483158"/>
            <p14:sldId id="2147483301"/>
          </p14:sldIdLst>
        </p14:section>
        <p14:section name="２. 経営戦略及び補助事業の位置づけ" id="{682E8A17-3397-49D9-8F8E-9B800B8511FB}">
          <p14:sldIdLst>
            <p14:sldId id="2147483302"/>
            <p14:sldId id="2147483175"/>
            <p14:sldId id="2147483291"/>
          </p14:sldIdLst>
        </p14:section>
        <p14:section name="３. 補助事業の内容" id="{66C772AE-2F5F-47D8-8F5E-DBB744A421A2}">
          <p14:sldIdLst>
            <p14:sldId id="2147483303"/>
            <p14:sldId id="2147483305"/>
            <p14:sldId id="2147483307"/>
            <p14:sldId id="2147483308"/>
            <p14:sldId id="2147483264"/>
            <p14:sldId id="2147483214"/>
            <p14:sldId id="2147483220"/>
            <p14:sldId id="2147483260"/>
            <p14:sldId id="2147483322"/>
            <p14:sldId id="2147483323"/>
            <p14:sldId id="2147483331"/>
            <p14:sldId id="2147483330"/>
            <p14:sldId id="2147483312"/>
          </p14:sldIdLst>
        </p14:section>
        <p14:section name="４. 想定成果及び商業化計画" id="{B1A73815-C12C-4B05-BEF6-AF85AB9B4163}">
          <p14:sldIdLst>
            <p14:sldId id="2147483284"/>
            <p14:sldId id="2147483266"/>
            <p14:sldId id="2147483265"/>
            <p14:sldId id="2147483257"/>
            <p14:sldId id="2147483267"/>
            <p14:sldId id="2147483255"/>
          </p14:sldIdLst>
        </p14:section>
        <p14:section name="５. 自由記載・その他" id="{4F5DEB56-7721-4EA3-9894-06881678C421}">
          <p14:sldIdLst>
            <p14:sldId id="2147483162"/>
            <p14:sldId id="2147483188"/>
            <p14:sldId id="2147483206"/>
          </p14:sldIdLst>
        </p14:section>
        <p14:section name="６. 申請者概要" id="{33795688-1A3E-4CAD-9CA9-28A7CBB9D22A}">
          <p14:sldIdLst>
            <p14:sldId id="2147483285"/>
            <p14:sldId id="2147483313"/>
            <p14:sldId id="2147483318"/>
          </p14:sldIdLst>
        </p14:section>
      </p14:sectionLst>
    </p:ext>
    <p:ext uri="{EFAFB233-063F-42B5-8137-9DF3F51BA10A}">
      <p15:sldGuideLst xmlns:p15="http://schemas.microsoft.com/office/powerpoint/2012/main">
        <p15:guide id="1" orient="horz" pos="3407"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C4CD"/>
    <a:srgbClr val="575757"/>
    <a:srgbClr val="1493D2"/>
    <a:srgbClr val="33CCFF"/>
    <a:srgbClr val="747480"/>
    <a:srgbClr val="FFC000"/>
    <a:srgbClr val="EAEAEE"/>
    <a:srgbClr val="F1EAED"/>
    <a:srgbClr val="F1EAEF"/>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7F2A2E-D4E8-4FAE-9CBA-CAF552148807}" v="36" dt="2025-05-14T11:17:28.845"/>
    <p1510:client id="{45071833-3575-4A47-BE3B-F865EC9CE6EE}" v="55" dt="2025-05-14T12:17:51.994"/>
    <p1510:client id="{4943C518-51C5-411F-B7C3-5C24D81C2622}" v="29" dt="2025-05-14T12:11:34.817"/>
    <p1510:client id="{5854F895-53D4-4D39-B019-FF3144666360}" v="165" dt="2025-05-14T03:49:36.925"/>
    <p1510:client id="{6078E571-2198-46BF-9E52-92A7B30F371E}" v="5" dt="2025-05-14T12:29:10.6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105" autoAdjust="0"/>
    <p:restoredTop sz="94660"/>
  </p:normalViewPr>
  <p:slideViewPr>
    <p:cSldViewPr snapToGrid="0">
      <p:cViewPr varScale="1">
        <p:scale>
          <a:sx n="54" d="100"/>
          <a:sy n="54" d="100"/>
        </p:scale>
        <p:origin x="64" y="240"/>
      </p:cViewPr>
      <p:guideLst>
        <p:guide orient="horz" pos="3407"/>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5/15/2025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5/15/2025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F1F64-4E86-029C-A79D-B7F78338EE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5AFB93B-4FFD-A8F4-6054-08E20B4E173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DD3DC2B-6069-2964-9631-013F6FA5DE4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71223BFB-DAB2-5A13-DB5D-6083292CCA11}"/>
              </a:ext>
            </a:extLst>
          </p:cNvPr>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2153617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855885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790612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83AE6-2A45-DCDC-6141-BF3268B812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4E6711-8978-4120-02B2-BC70CE91A6E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6FE659-3ADF-840D-DFEA-1B7FC14DFBE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34BFE1-52E2-F714-996A-45FEF10C6C9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637668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9D793-4260-73A4-6E01-B172862483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9710F9-3E6A-701F-1B82-E20D6E33183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92E8F69-55D8-ECAA-3B7B-D9A9590C57D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911235E-3368-8FF9-E445-16D7ED4D3A65}"/>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193475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57750-36FD-ABA6-B6E7-C9851913B7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D7207DE-DDC8-61DD-0508-448534C72C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FAD93E-EAF6-CE6D-3DA6-93E448450814}"/>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EA1D3BF-CE38-4F52-70B7-93BD62CB4629}"/>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1198921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2776107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511214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EB2FD-F14E-317C-B1E3-0CE6180BDB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A1A69A-8EDE-ABBF-F61D-94AA080791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70FD95-C33B-B85A-44CA-984BC3FECC2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C4F226D0-0767-873B-9EE1-E0AFC72BED9E}"/>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026734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5"/>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395" imgH="396" progId="TCLayout.ActiveDocument.1">
                  <p:embed/>
                </p:oleObj>
              </mc:Choice>
              <mc:Fallback>
                <p:oleObj name="think-cell スライド" r:id="rId6"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3E40-6726-979E-484B-A82EDE5624E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160E558-DB52-AAF0-F2BE-B89CE2383B4F}"/>
              </a:ext>
            </a:extLst>
          </p:cNvPr>
          <p:cNvSpPr>
            <a:spLocks noGrp="1"/>
          </p:cNvSpPr>
          <p:nvPr>
            <p:ph type="title"/>
          </p:nvPr>
        </p:nvSpPr>
        <p:spPr>
          <a:xfrm>
            <a:off x="511875" y="2851842"/>
            <a:ext cx="6171954" cy="778597"/>
          </a:xfrm>
        </p:spPr>
        <p:txBody>
          <a:bodyPr/>
          <a:lstStyle/>
          <a:p>
            <a:r>
              <a:rPr kumimoji="1" lang="ja-JP" altLang="en-US" sz="3600"/>
              <a:t>様式</a:t>
            </a:r>
            <a:r>
              <a:rPr kumimoji="1" lang="en-US" altLang="ja-JP" sz="3600"/>
              <a:t>2</a:t>
            </a:r>
            <a:r>
              <a:rPr kumimoji="1" lang="ja-JP" altLang="en-US" sz="3600"/>
              <a:t>　事業計画書</a:t>
            </a:r>
            <a:endParaRPr kumimoji="1" lang="en-GB" sz="3600"/>
          </a:p>
        </p:txBody>
      </p:sp>
      <p:sp>
        <p:nvSpPr>
          <p:cNvPr id="3" name="テキスト プレースホルダー 2">
            <a:extLst>
              <a:ext uri="{FF2B5EF4-FFF2-40B4-BE49-F238E27FC236}">
                <a16:creationId xmlns:a16="http://schemas.microsoft.com/office/drawing/2014/main" id="{A58CA959-BDD9-A0B7-425C-7BA8876A5C7F}"/>
              </a:ext>
            </a:extLst>
          </p:cNvPr>
          <p:cNvSpPr>
            <a:spLocks noGrp="1"/>
          </p:cNvSpPr>
          <p:nvPr>
            <p:ph type="body" sz="quarter" idx="11"/>
          </p:nvPr>
        </p:nvSpPr>
        <p:spPr>
          <a:xfrm>
            <a:off x="511875" y="3836946"/>
            <a:ext cx="8886150" cy="914400"/>
          </a:xfrm>
        </p:spPr>
        <p:txBody>
          <a:bodyPr/>
          <a:lstStyle/>
          <a:p>
            <a:r>
              <a:rPr kumimoji="1" lang="ja-JP" altLang="en-US" sz="1800"/>
              <a:t>事業形態：実証事業　</a:t>
            </a:r>
            <a:endParaRPr kumimoji="1" lang="en-US" altLang="ja-JP" sz="1800"/>
          </a:p>
          <a:p>
            <a:r>
              <a:rPr kumimoji="1" lang="ja-JP" altLang="en-US" sz="1800"/>
              <a:t>事業名：</a:t>
            </a:r>
            <a:r>
              <a:rPr kumimoji="1" lang="ja-JP" altLang="ja-JP" sz="1800" kern="1200">
                <a:effectLst/>
                <a:latin typeface="+mn-lt"/>
                <a:ea typeface="+mn-ea"/>
                <a:cs typeface="+mn-cs"/>
              </a:rPr>
              <a:t>○○○国／□□□事</a:t>
            </a:r>
            <a:r>
              <a:rPr kumimoji="1" lang="ja-JP" altLang="en-US" sz="1800" kern="1200">
                <a:effectLst/>
                <a:latin typeface="+mn-lt"/>
                <a:ea typeface="+mn-ea"/>
                <a:cs typeface="+mn-cs"/>
              </a:rPr>
              <a:t>業</a:t>
            </a:r>
            <a:endParaRPr kumimoji="1" lang="ja-JP" altLang="ja-JP" sz="1800" kern="1200">
              <a:effectLst/>
              <a:latin typeface="+mn-lt"/>
              <a:ea typeface="+mn-ea"/>
              <a:cs typeface="+mn-cs"/>
            </a:endParaRPr>
          </a:p>
          <a:p>
            <a:endParaRPr kumimoji="1" lang="en-US" altLang="ja-JP" sz="1800"/>
          </a:p>
        </p:txBody>
      </p:sp>
      <p:sp>
        <p:nvSpPr>
          <p:cNvPr id="5" name="テキスト ボックス 4">
            <a:extLst>
              <a:ext uri="{FF2B5EF4-FFF2-40B4-BE49-F238E27FC236}">
                <a16:creationId xmlns:a16="http://schemas.microsoft.com/office/drawing/2014/main" id="{13E9C715-CE6B-0C47-E5AC-EF8834BD983B}"/>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a:solidFill>
                  <a:schemeClr val="tx2"/>
                </a:solidFill>
                <a:latin typeface="+mn-ea"/>
              </a:rPr>
              <a:t>令和</a:t>
            </a:r>
            <a:r>
              <a:rPr lang="en-US" altLang="ja-JP" sz="1400" b="0" i="0" u="none" strike="noStrike" baseline="0">
                <a:solidFill>
                  <a:schemeClr val="tx2"/>
                </a:solidFill>
                <a:latin typeface="+mn-ea"/>
              </a:rPr>
              <a:t>6</a:t>
            </a:r>
            <a:r>
              <a:rPr lang="ja-JP" altLang="en-US" sz="1400" b="0" i="0" u="none" strike="noStrike" baseline="0">
                <a:solidFill>
                  <a:schemeClr val="tx2"/>
                </a:solidFill>
                <a:latin typeface="+mn-ea"/>
              </a:rPr>
              <a:t>年度補正グローバルサウス未来志向型共創等事業費補助金 </a:t>
            </a:r>
          </a:p>
          <a:p>
            <a:r>
              <a:rPr lang="ja-JP" altLang="en-US" sz="1400" b="0" i="0" u="none" strike="noStrike" baseline="0">
                <a:solidFill>
                  <a:schemeClr val="tx2"/>
                </a:solidFill>
                <a:latin typeface="+mn-ea"/>
              </a:rPr>
              <a:t>（ウクライナ復興支援・中東欧諸国等連携強化） </a:t>
            </a:r>
            <a:endParaRPr lang="ja-JP" altLang="en-US" sz="1400">
              <a:solidFill>
                <a:schemeClr val="tx2"/>
              </a:solidFill>
              <a:latin typeface="+mn-ea"/>
            </a:endParaRPr>
          </a:p>
        </p:txBody>
      </p:sp>
      <p:sp>
        <p:nvSpPr>
          <p:cNvPr id="8" name="テキスト プレースホルダー 11">
            <a:extLst>
              <a:ext uri="{FF2B5EF4-FFF2-40B4-BE49-F238E27FC236}">
                <a16:creationId xmlns:a16="http://schemas.microsoft.com/office/drawing/2014/main" id="{AE06888D-0A31-2E0A-9700-D4A0CEB91508}"/>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Tree>
    <p:extLst>
      <p:ext uri="{BB962C8B-B14F-4D97-AF65-F5344CB8AC3E}">
        <p14:creationId xmlns:p14="http://schemas.microsoft.com/office/powerpoint/2010/main" val="101752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extLst>
              <p:ext uri="{D42A27DB-BD31-4B8C-83A1-F6EECF244321}">
                <p14:modId xmlns:p14="http://schemas.microsoft.com/office/powerpoint/2010/main" val="1003601864"/>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extLst>
              <p:ext uri="{D42A27DB-BD31-4B8C-83A1-F6EECF244321}">
                <p14:modId xmlns:p14="http://schemas.microsoft.com/office/powerpoint/2010/main" val="3238524568"/>
              </p:ext>
            </p:extLst>
          </p:nvPr>
        </p:nvGraphicFramePr>
        <p:xfrm>
          <a:off x="567981"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extLst>
              <p:ext uri="{D42A27DB-BD31-4B8C-83A1-F6EECF244321}">
                <p14:modId xmlns:p14="http://schemas.microsoft.com/office/powerpoint/2010/main" val="298321456"/>
              </p:ext>
            </p:extLst>
          </p:nvPr>
        </p:nvGraphicFramePr>
        <p:xfrm>
          <a:off x="566483"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2D15B168-B239-1837-CC77-9E3FFB1386D4}"/>
              </a:ext>
            </a:extLst>
          </p:cNvPr>
          <p:cNvSpPr/>
          <p:nvPr/>
        </p:nvSpPr>
        <p:spPr>
          <a:xfrm flipV="1">
            <a:off x="1215981"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CDA8D7FB-06F4-2102-3AB7-9F2CB6C2CEF8}"/>
              </a:ext>
            </a:extLst>
          </p:cNvPr>
          <p:cNvSpPr/>
          <p:nvPr/>
        </p:nvSpPr>
        <p:spPr>
          <a:xfrm flipV="1">
            <a:off x="417709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28A98DE8-B836-18F8-1B47-FC918DF1A7E6}"/>
              </a:ext>
            </a:extLst>
          </p:cNvPr>
          <p:cNvSpPr/>
          <p:nvPr/>
        </p:nvSpPr>
        <p:spPr>
          <a:xfrm flipV="1">
            <a:off x="713820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extLst>
              <p:ext uri="{D42A27DB-BD31-4B8C-83A1-F6EECF244321}">
                <p14:modId xmlns:p14="http://schemas.microsoft.com/office/powerpoint/2010/main" val="3312190270"/>
              </p:ext>
            </p:extLst>
          </p:nvPr>
        </p:nvGraphicFramePr>
        <p:xfrm>
          <a:off x="352909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extLst>
              <p:ext uri="{D42A27DB-BD31-4B8C-83A1-F6EECF244321}">
                <p14:modId xmlns:p14="http://schemas.microsoft.com/office/powerpoint/2010/main" val="1785955404"/>
              </p:ext>
            </p:extLst>
          </p:nvPr>
        </p:nvGraphicFramePr>
        <p:xfrm>
          <a:off x="649020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extLst>
              <p:ext uri="{D42A27DB-BD31-4B8C-83A1-F6EECF244321}">
                <p14:modId xmlns:p14="http://schemas.microsoft.com/office/powerpoint/2010/main" val="3829545256"/>
              </p:ext>
            </p:extLst>
          </p:nvPr>
        </p:nvGraphicFramePr>
        <p:xfrm>
          <a:off x="352909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extLst>
              <p:ext uri="{D42A27DB-BD31-4B8C-83A1-F6EECF244321}">
                <p14:modId xmlns:p14="http://schemas.microsoft.com/office/powerpoint/2010/main" val="414978637"/>
              </p:ext>
            </p:extLst>
          </p:nvPr>
        </p:nvGraphicFramePr>
        <p:xfrm>
          <a:off x="649020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grpSp>
        <p:nvGrpSpPr>
          <p:cNvPr id="41" name="グループ化 40">
            <a:extLst>
              <a:ext uri="{FF2B5EF4-FFF2-40B4-BE49-F238E27FC236}">
                <a16:creationId xmlns:a16="http://schemas.microsoft.com/office/drawing/2014/main" id="{EAB65946-0400-06C4-8925-5363A1F9C845}"/>
              </a:ext>
            </a:extLst>
          </p:cNvPr>
          <p:cNvGrpSpPr/>
          <p:nvPr/>
        </p:nvGrpSpPr>
        <p:grpSpPr>
          <a:xfrm>
            <a:off x="512779" y="5949"/>
            <a:ext cx="6320145" cy="216000"/>
            <a:chOff x="512779" y="5949"/>
            <a:chExt cx="6320145" cy="216000"/>
          </a:xfrm>
        </p:grpSpPr>
        <p:sp>
          <p:nvSpPr>
            <p:cNvPr id="42" name="正方形/長方形 41">
              <a:extLst>
                <a:ext uri="{FF2B5EF4-FFF2-40B4-BE49-F238E27FC236}">
                  <a16:creationId xmlns:a16="http://schemas.microsoft.com/office/drawing/2014/main" id="{BCFC96F3-68EA-114D-FB2F-D0A04E580D6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3" name="正方形/長方形 42">
              <a:extLst>
                <a:ext uri="{FF2B5EF4-FFF2-40B4-BE49-F238E27FC236}">
                  <a16:creationId xmlns:a16="http://schemas.microsoft.com/office/drawing/2014/main" id="{E46773DD-1480-EDD2-E298-F48589D9EAF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4" name="正方形/長方形 43">
              <a:extLst>
                <a:ext uri="{FF2B5EF4-FFF2-40B4-BE49-F238E27FC236}">
                  <a16:creationId xmlns:a16="http://schemas.microsoft.com/office/drawing/2014/main" id="{7FBFBCFA-B735-E502-EC03-744B800F818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991A037A-200D-BCD8-A4B4-1AFB1A3A1BF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2BDDA74A-415E-9A62-7853-902B6BFFE031}"/>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6DFDDC6-7ECE-35E4-20DA-FFE7BF1B3DFF}"/>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9D714AA-C709-C538-7579-6895027CA46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FD11D0DD-E39D-17AC-E584-BAA828CAC088}"/>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32B13162-5B11-6A5F-9DA9-4882C69F80F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0E1EAE1-4781-E00D-17D1-CD9488A8F7E0}"/>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2521048-6415-580D-1F71-DCE37B23B6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CC9DBB67-5F1F-F2DD-E923-977B574CF55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D62999A2-8B78-A0E6-ABE7-50BED848BCF9}"/>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61776EAD-C6AD-1E65-96AE-8DB2C33A771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40E79BC4-6293-BFAA-F0B3-AF6112D8EAE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D11C02F0-D628-DD7F-7622-567F22542CA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CA11243-C875-9DD6-EC09-728E2E9305F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DCEABE3B-84B0-1A7A-A5C2-7A792210B6B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8A0DCE2-E81D-23C3-2265-D91247A5DB2D}"/>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717137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F85B5-144C-C9EA-D072-23DFBF1E488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D9E7912-6249-6B73-CDA8-5EBCFDD5BDD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DB05A5A9-3BDB-9DEC-0E12-FCFB0FD2D180}"/>
              </a:ext>
            </a:extLst>
          </p:cNvPr>
          <p:cNvSpPr>
            <a:spLocks noGrp="1"/>
          </p:cNvSpPr>
          <p:nvPr>
            <p:ph type="body" sz="quarter" idx="17"/>
          </p:nvPr>
        </p:nvSpPr>
        <p:spPr/>
        <p:txBody>
          <a:bodyPr/>
          <a:lstStyle/>
          <a:p>
            <a:r>
              <a:rPr kumimoji="1" lang="en-GB"/>
              <a:t>3-2. </a:t>
            </a:r>
            <a:r>
              <a:rPr kumimoji="1" lang="ja-JP" altLang="en-US"/>
              <a:t>実施内容 </a:t>
            </a:r>
            <a:endParaRPr kumimoji="1" lang="en-GB"/>
          </a:p>
        </p:txBody>
      </p:sp>
      <p:sp>
        <p:nvSpPr>
          <p:cNvPr id="3" name="正方形/長方形 2">
            <a:extLst>
              <a:ext uri="{FF2B5EF4-FFF2-40B4-BE49-F238E27FC236}">
                <a16:creationId xmlns:a16="http://schemas.microsoft.com/office/drawing/2014/main" id="{D7B3BB7F-7786-00AE-8932-E726DF8FA9A3}"/>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実証実施内容</a:t>
            </a:r>
          </a:p>
        </p:txBody>
      </p:sp>
      <p:sp>
        <p:nvSpPr>
          <p:cNvPr id="5" name="正方形/長方形 4">
            <a:extLst>
              <a:ext uri="{FF2B5EF4-FFF2-40B4-BE49-F238E27FC236}">
                <a16:creationId xmlns:a16="http://schemas.microsoft.com/office/drawing/2014/main" id="{303A24FC-F1AF-D03A-A565-A7D9E5BA3399}"/>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実証実施国</a:t>
            </a:r>
          </a:p>
        </p:txBody>
      </p:sp>
      <p:sp>
        <p:nvSpPr>
          <p:cNvPr id="6" name="テキスト プレースホルダー 2">
            <a:extLst>
              <a:ext uri="{FF2B5EF4-FFF2-40B4-BE49-F238E27FC236}">
                <a16:creationId xmlns:a16="http://schemas.microsoft.com/office/drawing/2014/main" id="{539806A2-CFBA-71CD-33BF-3C761EEDEA9C}"/>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国、</a:t>
            </a:r>
            <a:r>
              <a:rPr kumimoji="1" lang="en-US" altLang="ja-JP" sz="1050"/>
              <a:t>XXX</a:t>
            </a:r>
            <a:r>
              <a:rPr kumimoji="1" lang="ja-JP" altLang="en-US" sz="1050"/>
              <a:t>国・・・</a:t>
            </a:r>
          </a:p>
        </p:txBody>
      </p:sp>
      <p:cxnSp>
        <p:nvCxnSpPr>
          <p:cNvPr id="7" name="直線コネクタ 6">
            <a:extLst>
              <a:ext uri="{FF2B5EF4-FFF2-40B4-BE49-F238E27FC236}">
                <a16:creationId xmlns:a16="http://schemas.microsoft.com/office/drawing/2014/main" id="{A709F9D3-CECF-7DC0-B0F2-21D2E2E1B80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42" name="グループ化 41">
            <a:extLst>
              <a:ext uri="{FF2B5EF4-FFF2-40B4-BE49-F238E27FC236}">
                <a16:creationId xmlns:a16="http://schemas.microsoft.com/office/drawing/2014/main" id="{BD637DDC-66FF-91C5-E2EC-5D628BE4F4D4}"/>
              </a:ext>
            </a:extLst>
          </p:cNvPr>
          <p:cNvGrpSpPr/>
          <p:nvPr/>
        </p:nvGrpSpPr>
        <p:grpSpPr>
          <a:xfrm>
            <a:off x="609601" y="3026114"/>
            <a:ext cx="8784106" cy="954000"/>
            <a:chOff x="609601" y="3005859"/>
            <a:chExt cx="8784106" cy="1134977"/>
          </a:xfrm>
        </p:grpSpPr>
        <p:sp>
          <p:nvSpPr>
            <p:cNvPr id="10" name="正方形/長方形 9">
              <a:extLst>
                <a:ext uri="{FF2B5EF4-FFF2-40B4-BE49-F238E27FC236}">
                  <a16:creationId xmlns:a16="http://schemas.microsoft.com/office/drawing/2014/main" id="{F9536A98-261C-3A22-34EB-0C652B9496F6}"/>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F60CDC6-78C6-A791-CE19-E3256BCB37FA}"/>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DF425403-34D4-BA45-A86A-2F7EF0E7B11B}"/>
                </a:ext>
              </a:extLst>
            </p:cNvPr>
            <p:cNvSpPr/>
            <p:nvPr/>
          </p:nvSpPr>
          <p:spPr>
            <a:xfrm>
              <a:off x="609601" y="3005859"/>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①</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35B95C67-3B43-32A2-90C0-791B7A30C182}"/>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4CDB4DC1-243F-F0C1-23E2-4922D8E5FCF7}"/>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98F575C5-D61C-2B0A-50C8-31C62CC43305}"/>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F6BB2938-6B85-9337-07EA-FBBAD6849D47}"/>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3835AE0-7623-1385-8777-C7DF8A2E440D}"/>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sp>
        <p:nvSpPr>
          <p:cNvPr id="33" name="二等辺三角形 32">
            <a:extLst>
              <a:ext uri="{FF2B5EF4-FFF2-40B4-BE49-F238E27FC236}">
                <a16:creationId xmlns:a16="http://schemas.microsoft.com/office/drawing/2014/main" id="{AC1FFE13-0B9F-0590-5F1B-82D985EB7B3C}"/>
              </a:ext>
            </a:extLst>
          </p:cNvPr>
          <p:cNvSpPr/>
          <p:nvPr/>
        </p:nvSpPr>
        <p:spPr>
          <a:xfrm flipV="1">
            <a:off x="3423000" y="403982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D797CF37-1D16-9EA3-DE00-750572516922}"/>
              </a:ext>
            </a:extLst>
          </p:cNvPr>
          <p:cNvGrpSpPr/>
          <p:nvPr/>
        </p:nvGrpSpPr>
        <p:grpSpPr>
          <a:xfrm>
            <a:off x="609601" y="4279534"/>
            <a:ext cx="8784106" cy="954000"/>
            <a:chOff x="609601" y="4461096"/>
            <a:chExt cx="8784106" cy="1134977"/>
          </a:xfrm>
        </p:grpSpPr>
        <p:sp>
          <p:nvSpPr>
            <p:cNvPr id="34" name="正方形/長方形 33">
              <a:extLst>
                <a:ext uri="{FF2B5EF4-FFF2-40B4-BE49-F238E27FC236}">
                  <a16:creationId xmlns:a16="http://schemas.microsoft.com/office/drawing/2014/main" id="{AC45190F-2E48-22C9-4E45-2726B8E3CD5A}"/>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F50F8E90-942C-3F94-709D-48A6008007DA}"/>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2B93AD74-CED2-ED54-D2D2-6FADAFB63369}"/>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②</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A7EBA94-6CA5-8F62-A9BB-E1AD0EE58FB6}"/>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43" name="二等辺三角形 42">
            <a:extLst>
              <a:ext uri="{FF2B5EF4-FFF2-40B4-BE49-F238E27FC236}">
                <a16:creationId xmlns:a16="http://schemas.microsoft.com/office/drawing/2014/main" id="{97610387-C8BF-7142-B69C-FF770135D047}"/>
              </a:ext>
            </a:extLst>
          </p:cNvPr>
          <p:cNvSpPr/>
          <p:nvPr/>
        </p:nvSpPr>
        <p:spPr>
          <a:xfrm flipV="1">
            <a:off x="3423000" y="529324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6F039E7F-2967-8B86-353B-6EB5BC8653DF}"/>
              </a:ext>
            </a:extLst>
          </p:cNvPr>
          <p:cNvGrpSpPr/>
          <p:nvPr/>
        </p:nvGrpSpPr>
        <p:grpSpPr>
          <a:xfrm>
            <a:off x="609601" y="5532955"/>
            <a:ext cx="8784106" cy="954000"/>
            <a:chOff x="609601" y="4461096"/>
            <a:chExt cx="8784106" cy="1134977"/>
          </a:xfrm>
        </p:grpSpPr>
        <p:sp>
          <p:nvSpPr>
            <p:cNvPr id="45" name="正方形/長方形 44">
              <a:extLst>
                <a:ext uri="{FF2B5EF4-FFF2-40B4-BE49-F238E27FC236}">
                  <a16:creationId xmlns:a16="http://schemas.microsoft.com/office/drawing/2014/main" id="{1079C6AE-1B9B-D581-475C-346E4C0AA102}"/>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6" name="正方形/長方形 45">
              <a:extLst>
                <a:ext uri="{FF2B5EF4-FFF2-40B4-BE49-F238E27FC236}">
                  <a16:creationId xmlns:a16="http://schemas.microsoft.com/office/drawing/2014/main" id="{59185CDF-B8D5-E421-3E4B-3860E202A18E}"/>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7" name="正方形/長方形 46">
              <a:extLst>
                <a:ext uri="{FF2B5EF4-FFF2-40B4-BE49-F238E27FC236}">
                  <a16:creationId xmlns:a16="http://schemas.microsoft.com/office/drawing/2014/main" id="{61556E36-56C5-4352-718D-4206A179B01A}"/>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③</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A15EDC93-44DA-5BA1-09A1-0A3FCCCC0CE5}"/>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53" name="グループ化 52">
            <a:extLst>
              <a:ext uri="{FF2B5EF4-FFF2-40B4-BE49-F238E27FC236}">
                <a16:creationId xmlns:a16="http://schemas.microsoft.com/office/drawing/2014/main" id="{1849318A-F10F-2B43-DE82-9BF99D60AF02}"/>
              </a:ext>
            </a:extLst>
          </p:cNvPr>
          <p:cNvGrpSpPr/>
          <p:nvPr/>
        </p:nvGrpSpPr>
        <p:grpSpPr>
          <a:xfrm>
            <a:off x="512779" y="5949"/>
            <a:ext cx="6320145" cy="216000"/>
            <a:chOff x="512779" y="5949"/>
            <a:chExt cx="6320145" cy="216000"/>
          </a:xfrm>
        </p:grpSpPr>
        <p:sp>
          <p:nvSpPr>
            <p:cNvPr id="54" name="正方形/長方形 53">
              <a:extLst>
                <a:ext uri="{FF2B5EF4-FFF2-40B4-BE49-F238E27FC236}">
                  <a16:creationId xmlns:a16="http://schemas.microsoft.com/office/drawing/2014/main" id="{C764E6DB-1727-F0F3-4023-82FAB574E79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5" name="正方形/長方形 54">
              <a:extLst>
                <a:ext uri="{FF2B5EF4-FFF2-40B4-BE49-F238E27FC236}">
                  <a16:creationId xmlns:a16="http://schemas.microsoft.com/office/drawing/2014/main" id="{46758DFF-1A50-E1DA-2C64-61409B64F550}"/>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6" name="正方形/長方形 55">
              <a:extLst>
                <a:ext uri="{FF2B5EF4-FFF2-40B4-BE49-F238E27FC236}">
                  <a16:creationId xmlns:a16="http://schemas.microsoft.com/office/drawing/2014/main" id="{DBA476F4-02C8-FD4A-C0C1-468C0887FF8F}"/>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6E4DFF46-2A7C-9832-BA60-F2AF26EB1B8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1A86A806-C317-D2C3-7034-320B91065184}"/>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DD887BF-52DC-DA87-0769-F02F20514401}"/>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960BE34-91D8-9C73-B211-C139E3C66EF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E382F4A5-23BD-760D-6674-4471F55AE26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1EB27DAC-532E-3169-6960-DB471AF89A2D}"/>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1A6D27E-C881-E4D5-B924-857FE7718F72}"/>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58593F2C-1249-FDA1-F888-5DFD7EB5466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E9733520-386D-CFA8-802A-8F9A60ACD40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F86666E9-3F93-5457-A6D2-5D60A170318C}"/>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86AC1271-C855-18E9-6436-D4B0AAC6F7B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A1C713C5-B471-6CAA-E37E-83E3417E0C1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ACA8171F-B75A-1277-827B-52E8E6BE13B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5D9ED5E9-B6D1-1421-6821-3DF7C32BAEC3}"/>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F2AA4F6-668A-B5CD-F03C-AFD8D03661B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C5621FAD-16CE-9264-06F1-F85B50298CB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864452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a:t>
            </a:r>
            <a:endParaRPr kumimoji="1" lang="en-GB" altLang="ja-JP"/>
          </a:p>
        </p:txBody>
      </p:sp>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extLst>
              <p:ext uri="{D42A27DB-BD31-4B8C-83A1-F6EECF244321}">
                <p14:modId xmlns:p14="http://schemas.microsoft.com/office/powerpoint/2010/main" val="2493212582"/>
              </p:ext>
            </p:extLst>
          </p:nvPr>
        </p:nvGraphicFramePr>
        <p:xfrm>
          <a:off x="509588" y="2261728"/>
          <a:ext cx="8885210" cy="4078767"/>
        </p:xfrm>
        <a:graphic>
          <a:graphicData uri="http://schemas.openxmlformats.org/drawingml/2006/table">
            <a:tbl>
              <a:tblPr firstRow="1" bandRow="1"/>
              <a:tblGrid>
                <a:gridCol w="1736655">
                  <a:extLst>
                    <a:ext uri="{9D8B030D-6E8A-4147-A177-3AD203B41FA5}">
                      <a16:colId xmlns:a16="http://schemas.microsoft.com/office/drawing/2014/main" val="20000"/>
                    </a:ext>
                  </a:extLst>
                </a:gridCol>
                <a:gridCol w="174355">
                  <a:extLst>
                    <a:ext uri="{9D8B030D-6E8A-4147-A177-3AD203B41FA5}">
                      <a16:colId xmlns:a16="http://schemas.microsoft.com/office/drawing/2014/main" val="20002"/>
                    </a:ext>
                  </a:extLst>
                </a:gridCol>
                <a:gridCol w="174355">
                  <a:extLst>
                    <a:ext uri="{9D8B030D-6E8A-4147-A177-3AD203B41FA5}">
                      <a16:colId xmlns:a16="http://schemas.microsoft.com/office/drawing/2014/main" val="2389542001"/>
                    </a:ext>
                  </a:extLst>
                </a:gridCol>
                <a:gridCol w="174355">
                  <a:extLst>
                    <a:ext uri="{9D8B030D-6E8A-4147-A177-3AD203B41FA5}">
                      <a16:colId xmlns:a16="http://schemas.microsoft.com/office/drawing/2014/main" val="3572247364"/>
                    </a:ext>
                  </a:extLst>
                </a:gridCol>
                <a:gridCol w="174355">
                  <a:extLst>
                    <a:ext uri="{9D8B030D-6E8A-4147-A177-3AD203B41FA5}">
                      <a16:colId xmlns:a16="http://schemas.microsoft.com/office/drawing/2014/main" val="793962801"/>
                    </a:ext>
                  </a:extLst>
                </a:gridCol>
                <a:gridCol w="174355">
                  <a:extLst>
                    <a:ext uri="{9D8B030D-6E8A-4147-A177-3AD203B41FA5}">
                      <a16:colId xmlns:a16="http://schemas.microsoft.com/office/drawing/2014/main" val="3473705101"/>
                    </a:ext>
                  </a:extLst>
                </a:gridCol>
                <a:gridCol w="174355">
                  <a:extLst>
                    <a:ext uri="{9D8B030D-6E8A-4147-A177-3AD203B41FA5}">
                      <a16:colId xmlns:a16="http://schemas.microsoft.com/office/drawing/2014/main" val="3589615385"/>
                    </a:ext>
                  </a:extLst>
                </a:gridCol>
                <a:gridCol w="174355">
                  <a:extLst>
                    <a:ext uri="{9D8B030D-6E8A-4147-A177-3AD203B41FA5}">
                      <a16:colId xmlns:a16="http://schemas.microsoft.com/office/drawing/2014/main" val="847577331"/>
                    </a:ext>
                  </a:extLst>
                </a:gridCol>
                <a:gridCol w="174355">
                  <a:extLst>
                    <a:ext uri="{9D8B030D-6E8A-4147-A177-3AD203B41FA5}">
                      <a16:colId xmlns:a16="http://schemas.microsoft.com/office/drawing/2014/main" val="1003054141"/>
                    </a:ext>
                  </a:extLst>
                </a:gridCol>
                <a:gridCol w="174355">
                  <a:extLst>
                    <a:ext uri="{9D8B030D-6E8A-4147-A177-3AD203B41FA5}">
                      <a16:colId xmlns:a16="http://schemas.microsoft.com/office/drawing/2014/main" val="3311803545"/>
                    </a:ext>
                  </a:extLst>
                </a:gridCol>
                <a:gridCol w="174355">
                  <a:extLst>
                    <a:ext uri="{9D8B030D-6E8A-4147-A177-3AD203B41FA5}">
                      <a16:colId xmlns:a16="http://schemas.microsoft.com/office/drawing/2014/main" val="4053265256"/>
                    </a:ext>
                  </a:extLst>
                </a:gridCol>
                <a:gridCol w="174355">
                  <a:extLst>
                    <a:ext uri="{9D8B030D-6E8A-4147-A177-3AD203B41FA5}">
                      <a16:colId xmlns:a16="http://schemas.microsoft.com/office/drawing/2014/main" val="1269907636"/>
                    </a:ext>
                  </a:extLst>
                </a:gridCol>
                <a:gridCol w="174355">
                  <a:extLst>
                    <a:ext uri="{9D8B030D-6E8A-4147-A177-3AD203B41FA5}">
                      <a16:colId xmlns:a16="http://schemas.microsoft.com/office/drawing/2014/main" val="2794598425"/>
                    </a:ext>
                  </a:extLst>
                </a:gridCol>
                <a:gridCol w="174355">
                  <a:extLst>
                    <a:ext uri="{9D8B030D-6E8A-4147-A177-3AD203B41FA5}">
                      <a16:colId xmlns:a16="http://schemas.microsoft.com/office/drawing/2014/main" val="3429541332"/>
                    </a:ext>
                  </a:extLst>
                </a:gridCol>
                <a:gridCol w="174355">
                  <a:extLst>
                    <a:ext uri="{9D8B030D-6E8A-4147-A177-3AD203B41FA5}">
                      <a16:colId xmlns:a16="http://schemas.microsoft.com/office/drawing/2014/main" val="601210030"/>
                    </a:ext>
                  </a:extLst>
                </a:gridCol>
                <a:gridCol w="174355">
                  <a:extLst>
                    <a:ext uri="{9D8B030D-6E8A-4147-A177-3AD203B41FA5}">
                      <a16:colId xmlns:a16="http://schemas.microsoft.com/office/drawing/2014/main" val="2547744933"/>
                    </a:ext>
                  </a:extLst>
                </a:gridCol>
                <a:gridCol w="174355">
                  <a:extLst>
                    <a:ext uri="{9D8B030D-6E8A-4147-A177-3AD203B41FA5}">
                      <a16:colId xmlns:a16="http://schemas.microsoft.com/office/drawing/2014/main" val="350607378"/>
                    </a:ext>
                  </a:extLst>
                </a:gridCol>
                <a:gridCol w="174355">
                  <a:extLst>
                    <a:ext uri="{9D8B030D-6E8A-4147-A177-3AD203B41FA5}">
                      <a16:colId xmlns:a16="http://schemas.microsoft.com/office/drawing/2014/main" val="707857450"/>
                    </a:ext>
                  </a:extLst>
                </a:gridCol>
                <a:gridCol w="174355">
                  <a:extLst>
                    <a:ext uri="{9D8B030D-6E8A-4147-A177-3AD203B41FA5}">
                      <a16:colId xmlns:a16="http://schemas.microsoft.com/office/drawing/2014/main" val="1901616651"/>
                    </a:ext>
                  </a:extLst>
                </a:gridCol>
                <a:gridCol w="174355">
                  <a:extLst>
                    <a:ext uri="{9D8B030D-6E8A-4147-A177-3AD203B41FA5}">
                      <a16:colId xmlns:a16="http://schemas.microsoft.com/office/drawing/2014/main" val="1997173264"/>
                    </a:ext>
                  </a:extLst>
                </a:gridCol>
                <a:gridCol w="174355">
                  <a:extLst>
                    <a:ext uri="{9D8B030D-6E8A-4147-A177-3AD203B41FA5}">
                      <a16:colId xmlns:a16="http://schemas.microsoft.com/office/drawing/2014/main" val="1972910638"/>
                    </a:ext>
                  </a:extLst>
                </a:gridCol>
                <a:gridCol w="174355">
                  <a:extLst>
                    <a:ext uri="{9D8B030D-6E8A-4147-A177-3AD203B41FA5}">
                      <a16:colId xmlns:a16="http://schemas.microsoft.com/office/drawing/2014/main" val="2310691175"/>
                    </a:ext>
                  </a:extLst>
                </a:gridCol>
                <a:gridCol w="174355">
                  <a:extLst>
                    <a:ext uri="{9D8B030D-6E8A-4147-A177-3AD203B41FA5}">
                      <a16:colId xmlns:a16="http://schemas.microsoft.com/office/drawing/2014/main" val="1550375738"/>
                    </a:ext>
                  </a:extLst>
                </a:gridCol>
                <a:gridCol w="174355">
                  <a:extLst>
                    <a:ext uri="{9D8B030D-6E8A-4147-A177-3AD203B41FA5}">
                      <a16:colId xmlns:a16="http://schemas.microsoft.com/office/drawing/2014/main" val="502872111"/>
                    </a:ext>
                  </a:extLst>
                </a:gridCol>
                <a:gridCol w="174355">
                  <a:extLst>
                    <a:ext uri="{9D8B030D-6E8A-4147-A177-3AD203B41FA5}">
                      <a16:colId xmlns:a16="http://schemas.microsoft.com/office/drawing/2014/main" val="2364083631"/>
                    </a:ext>
                  </a:extLst>
                </a:gridCol>
                <a:gridCol w="174355">
                  <a:extLst>
                    <a:ext uri="{9D8B030D-6E8A-4147-A177-3AD203B41FA5}">
                      <a16:colId xmlns:a16="http://schemas.microsoft.com/office/drawing/2014/main" val="3505853415"/>
                    </a:ext>
                  </a:extLst>
                </a:gridCol>
                <a:gridCol w="174355">
                  <a:extLst>
                    <a:ext uri="{9D8B030D-6E8A-4147-A177-3AD203B41FA5}">
                      <a16:colId xmlns:a16="http://schemas.microsoft.com/office/drawing/2014/main" val="3478665934"/>
                    </a:ext>
                  </a:extLst>
                </a:gridCol>
                <a:gridCol w="174355">
                  <a:extLst>
                    <a:ext uri="{9D8B030D-6E8A-4147-A177-3AD203B41FA5}">
                      <a16:colId xmlns:a16="http://schemas.microsoft.com/office/drawing/2014/main" val="3074871861"/>
                    </a:ext>
                  </a:extLst>
                </a:gridCol>
                <a:gridCol w="174355">
                  <a:extLst>
                    <a:ext uri="{9D8B030D-6E8A-4147-A177-3AD203B41FA5}">
                      <a16:colId xmlns:a16="http://schemas.microsoft.com/office/drawing/2014/main" val="902792561"/>
                    </a:ext>
                  </a:extLst>
                </a:gridCol>
                <a:gridCol w="174355">
                  <a:extLst>
                    <a:ext uri="{9D8B030D-6E8A-4147-A177-3AD203B41FA5}">
                      <a16:colId xmlns:a16="http://schemas.microsoft.com/office/drawing/2014/main" val="1690709167"/>
                    </a:ext>
                  </a:extLst>
                </a:gridCol>
                <a:gridCol w="174355">
                  <a:extLst>
                    <a:ext uri="{9D8B030D-6E8A-4147-A177-3AD203B41FA5}">
                      <a16:colId xmlns:a16="http://schemas.microsoft.com/office/drawing/2014/main" val="4042652894"/>
                    </a:ext>
                  </a:extLst>
                </a:gridCol>
                <a:gridCol w="174355">
                  <a:extLst>
                    <a:ext uri="{9D8B030D-6E8A-4147-A177-3AD203B41FA5}">
                      <a16:colId xmlns:a16="http://schemas.microsoft.com/office/drawing/2014/main" val="4178763312"/>
                    </a:ext>
                  </a:extLst>
                </a:gridCol>
                <a:gridCol w="174355">
                  <a:extLst>
                    <a:ext uri="{9D8B030D-6E8A-4147-A177-3AD203B41FA5}">
                      <a16:colId xmlns:a16="http://schemas.microsoft.com/office/drawing/2014/main" val="1415647604"/>
                    </a:ext>
                  </a:extLst>
                </a:gridCol>
                <a:gridCol w="174355">
                  <a:extLst>
                    <a:ext uri="{9D8B030D-6E8A-4147-A177-3AD203B41FA5}">
                      <a16:colId xmlns:a16="http://schemas.microsoft.com/office/drawing/2014/main" val="2529141486"/>
                    </a:ext>
                  </a:extLst>
                </a:gridCol>
                <a:gridCol w="174355">
                  <a:extLst>
                    <a:ext uri="{9D8B030D-6E8A-4147-A177-3AD203B41FA5}">
                      <a16:colId xmlns:a16="http://schemas.microsoft.com/office/drawing/2014/main" val="3406825522"/>
                    </a:ext>
                  </a:extLst>
                </a:gridCol>
                <a:gridCol w="174355">
                  <a:extLst>
                    <a:ext uri="{9D8B030D-6E8A-4147-A177-3AD203B41FA5}">
                      <a16:colId xmlns:a16="http://schemas.microsoft.com/office/drawing/2014/main" val="1667310816"/>
                    </a:ext>
                  </a:extLst>
                </a:gridCol>
                <a:gridCol w="174355">
                  <a:extLst>
                    <a:ext uri="{9D8B030D-6E8A-4147-A177-3AD203B41FA5}">
                      <a16:colId xmlns:a16="http://schemas.microsoft.com/office/drawing/2014/main" val="227385866"/>
                    </a:ext>
                  </a:extLst>
                </a:gridCol>
                <a:gridCol w="174355">
                  <a:extLst>
                    <a:ext uri="{9D8B030D-6E8A-4147-A177-3AD203B41FA5}">
                      <a16:colId xmlns:a16="http://schemas.microsoft.com/office/drawing/2014/main" val="144998942"/>
                    </a:ext>
                  </a:extLst>
                </a:gridCol>
                <a:gridCol w="174355">
                  <a:extLst>
                    <a:ext uri="{9D8B030D-6E8A-4147-A177-3AD203B41FA5}">
                      <a16:colId xmlns:a16="http://schemas.microsoft.com/office/drawing/2014/main" val="4123778188"/>
                    </a:ext>
                  </a:extLst>
                </a:gridCol>
                <a:gridCol w="174355">
                  <a:extLst>
                    <a:ext uri="{9D8B030D-6E8A-4147-A177-3AD203B41FA5}">
                      <a16:colId xmlns:a16="http://schemas.microsoft.com/office/drawing/2014/main" val="3111340388"/>
                    </a:ext>
                  </a:extLst>
                </a:gridCol>
                <a:gridCol w="174355">
                  <a:extLst>
                    <a:ext uri="{9D8B030D-6E8A-4147-A177-3AD203B41FA5}">
                      <a16:colId xmlns:a16="http://schemas.microsoft.com/office/drawing/2014/main" val="1912159516"/>
                    </a:ext>
                  </a:extLst>
                </a:gridCol>
                <a:gridCol w="174355">
                  <a:extLst>
                    <a:ext uri="{9D8B030D-6E8A-4147-A177-3AD203B41FA5}">
                      <a16:colId xmlns:a16="http://schemas.microsoft.com/office/drawing/2014/main" val="2451916193"/>
                    </a:ext>
                  </a:extLst>
                </a:gridCol>
              </a:tblGrid>
              <a:tr h="226858">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0" baseline="0">
                          <a:solidFill>
                            <a:schemeClr val="bg1"/>
                          </a:solidFill>
                          <a:latin typeface="+mn-ea"/>
                          <a:ea typeface="+mn-ea"/>
                        </a:rPr>
                        <a:t>実施項目</a:t>
                      </a:r>
                      <a:endParaRPr lang="en-US" altLang="ja-JP" sz="1100" b="0"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8">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2025</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63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9539">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24641">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531563">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57487004"/>
                  </a:ext>
                </a:extLst>
              </a:tr>
              <a:tr h="531563">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59887585"/>
                  </a:ext>
                </a:extLst>
              </a:tr>
              <a:tr h="531563">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81082044"/>
                  </a:ext>
                </a:extLst>
              </a:tr>
              <a:tr h="531563">
                <a:tc>
                  <a:txBody>
                    <a:bodyPr/>
                    <a:lstStyle/>
                    <a:p>
                      <a:pPr algn="ctr"/>
                      <a:r>
                        <a:rPr kumimoji="1" lang="ja-JP" altLang="en-US" sz="1050" b="1" baseline="0">
                          <a:solidFill>
                            <a:schemeClr val="tx2"/>
                          </a:solidFill>
                          <a:latin typeface="+mn-ea"/>
                          <a:ea typeface="+mn-ea"/>
                        </a:rPr>
                        <a:t>④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2966736"/>
                  </a:ext>
                </a:extLst>
              </a:tr>
              <a:tr h="531563">
                <a:tc>
                  <a:txBody>
                    <a:bodyPr/>
                    <a:lstStyle/>
                    <a:p>
                      <a:pPr algn="ctr"/>
                      <a:r>
                        <a:rPr kumimoji="1" lang="ja-JP" altLang="en-US" sz="1050" b="1" baseline="0">
                          <a:solidFill>
                            <a:schemeClr val="tx2"/>
                          </a:solidFill>
                          <a:latin typeface="+mn-ea"/>
                          <a:ea typeface="+mn-ea"/>
                        </a:rPr>
                        <a:t>⑤</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2471855"/>
                  </a:ext>
                </a:extLst>
              </a:tr>
              <a:tr h="531563">
                <a:tc>
                  <a:txBody>
                    <a:bodyPr/>
                    <a:lstStyle/>
                    <a:p>
                      <a:pPr algn="ctr"/>
                      <a:r>
                        <a:rPr kumimoji="1" lang="ja-JP" altLang="en-US" sz="1050" b="1" baseline="0">
                          <a:solidFill>
                            <a:schemeClr val="tx2"/>
                          </a:solidFill>
                          <a:latin typeface="+mn-ea"/>
                          <a:ea typeface="+mn-ea"/>
                        </a:rPr>
                        <a:t>⑥</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16401154"/>
                  </a:ext>
                </a:extLst>
              </a:tr>
            </a:tbl>
          </a:graphicData>
        </a:graphic>
      </p:graphicFrame>
      <p:sp>
        <p:nvSpPr>
          <p:cNvPr id="27" name="正方形/長方形 26">
            <a:extLst>
              <a:ext uri="{FF2B5EF4-FFF2-40B4-BE49-F238E27FC236}">
                <a16:creationId xmlns:a16="http://schemas.microsoft.com/office/drawing/2014/main" id="{050F8140-166D-90AC-73D7-4F50FE450240}"/>
              </a:ext>
            </a:extLst>
          </p:cNvPr>
          <p:cNvSpPr/>
          <p:nvPr/>
        </p:nvSpPr>
        <p:spPr>
          <a:xfrm>
            <a:off x="3693550" y="2739324"/>
            <a:ext cx="5700162" cy="360117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3693549" y="6353511"/>
            <a:ext cx="5700162" cy="288229"/>
            <a:chOff x="3453414" y="7252498"/>
            <a:chExt cx="5169600" cy="288229"/>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398773"/>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252498"/>
              <a:ext cx="767085" cy="28822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6480806" y="2026124"/>
            <a:ext cx="3024901"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solidFill>
                  <a:srgbClr val="C00000"/>
                </a:solidFill>
              </a:rPr>
              <a:t>注：本事業実施終了日は</a:t>
            </a:r>
            <a:r>
              <a:rPr lang="en-US" altLang="ja-JP" sz="1050">
                <a:solidFill>
                  <a:srgbClr val="C00000"/>
                </a:solidFill>
              </a:rPr>
              <a:t>2028</a:t>
            </a:r>
            <a:r>
              <a:rPr lang="ja-JP" altLang="en-US" sz="1050">
                <a:solidFill>
                  <a:srgbClr val="C00000"/>
                </a:solidFill>
              </a:rPr>
              <a:t>年</a:t>
            </a:r>
            <a:r>
              <a:rPr lang="en-US" altLang="ja-JP" sz="1050">
                <a:solidFill>
                  <a:srgbClr val="C00000"/>
                </a:solidFill>
              </a:rPr>
              <a:t>9</a:t>
            </a:r>
            <a:r>
              <a:rPr lang="ja-JP" altLang="en-US" sz="1050">
                <a:solidFill>
                  <a:srgbClr val="C00000"/>
                </a:solidFill>
              </a:rPr>
              <a:t>月末となります</a:t>
            </a:r>
          </a:p>
        </p:txBody>
      </p:sp>
      <p:grpSp>
        <p:nvGrpSpPr>
          <p:cNvPr id="49" name="グループ化 48">
            <a:extLst>
              <a:ext uri="{FF2B5EF4-FFF2-40B4-BE49-F238E27FC236}">
                <a16:creationId xmlns:a16="http://schemas.microsoft.com/office/drawing/2014/main" id="{232E0DEE-F09E-4BCA-363A-BBD2D53AE576}"/>
              </a:ext>
            </a:extLst>
          </p:cNvPr>
          <p:cNvGrpSpPr/>
          <p:nvPr/>
        </p:nvGrpSpPr>
        <p:grpSpPr>
          <a:xfrm>
            <a:off x="512779" y="5949"/>
            <a:ext cx="6320145" cy="216000"/>
            <a:chOff x="512779" y="5949"/>
            <a:chExt cx="6320145" cy="216000"/>
          </a:xfrm>
        </p:grpSpPr>
        <p:sp>
          <p:nvSpPr>
            <p:cNvPr id="50" name="正方形/長方形 49">
              <a:extLst>
                <a:ext uri="{FF2B5EF4-FFF2-40B4-BE49-F238E27FC236}">
                  <a16:creationId xmlns:a16="http://schemas.microsoft.com/office/drawing/2014/main" id="{95FEB16F-3830-EDE7-E434-5EAA510F32C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1" name="正方形/長方形 50">
              <a:extLst>
                <a:ext uri="{FF2B5EF4-FFF2-40B4-BE49-F238E27FC236}">
                  <a16:creationId xmlns:a16="http://schemas.microsoft.com/office/drawing/2014/main" id="{6EF185E4-53E2-1E6C-EE92-1FBD3C2424E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52" name="正方形/長方形 51">
              <a:extLst>
                <a:ext uri="{FF2B5EF4-FFF2-40B4-BE49-F238E27FC236}">
                  <a16:creationId xmlns:a16="http://schemas.microsoft.com/office/drawing/2014/main" id="{241CB51F-E1DA-9FDA-3E31-5C7CBD0E263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A44813-58C5-63C6-977D-8B25BFB9F6A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E82B6C6-9361-48F8-EABD-F36060367293}"/>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920C9C30-198B-B5FB-6DFD-D736B6152D9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DB490912-55B4-D465-FCBB-BFD18DEB89C9}"/>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40EB56C2-79AF-E8FE-3249-8692571B1CC2}"/>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AA698A46-86DD-0150-7319-BF227C5DCAD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5517B7BA-1B05-5249-6E04-11AC9FBA2D5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41131A0-5EC2-F649-DAA1-3111B1EE0B8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BAB0DB1-A94B-0129-9494-34C0AA88497A}"/>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64A52C79-5606-0622-3631-834EEAB589A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CCA4925-3B43-76BD-AA62-A22A959718E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99D9A2D1-DD9A-01B7-F4FE-46BBF23B096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23086D47-2386-1206-22E3-965669B0181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4C0D8B85-6613-625F-F1EB-13AFBE5B35D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CB3C8BA9-C1C5-866D-3E41-37408E4DF7E7}"/>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E784F4A3-0B9E-1E98-6E1F-2EDD9D1EFF4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42" name="正方形/長方形 41">
            <a:extLst>
              <a:ext uri="{FF2B5EF4-FFF2-40B4-BE49-F238E27FC236}">
                <a16:creationId xmlns:a16="http://schemas.microsoft.com/office/drawing/2014/main" id="{497B6B5A-EA7D-6500-BB64-845A458637E4}"/>
              </a:ext>
            </a:extLst>
          </p:cNvPr>
          <p:cNvSpPr/>
          <p:nvPr/>
        </p:nvSpPr>
        <p:spPr>
          <a:xfrm>
            <a:off x="510777" y="1900383"/>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28" name="正方形/長方形 27">
            <a:extLst>
              <a:ext uri="{FF2B5EF4-FFF2-40B4-BE49-F238E27FC236}">
                <a16:creationId xmlns:a16="http://schemas.microsoft.com/office/drawing/2014/main" id="{C5E61263-6B58-12F1-D31D-B5B11E849C7F}"/>
              </a:ext>
            </a:extLst>
          </p:cNvPr>
          <p:cNvSpPr/>
          <p:nvPr/>
        </p:nvSpPr>
        <p:spPr>
          <a:xfrm>
            <a:off x="510777" y="1495322"/>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実証の開始及び終了予定日</a:t>
            </a:r>
          </a:p>
        </p:txBody>
      </p:sp>
      <p:sp>
        <p:nvSpPr>
          <p:cNvPr id="29" name="テキスト プレースホルダー 2">
            <a:extLst>
              <a:ext uri="{FF2B5EF4-FFF2-40B4-BE49-F238E27FC236}">
                <a16:creationId xmlns:a16="http://schemas.microsoft.com/office/drawing/2014/main" id="{8B3C6E9C-30FF-26AB-087F-70592E8C7BDF}"/>
              </a:ext>
            </a:extLst>
          </p:cNvPr>
          <p:cNvSpPr txBox="1">
            <a:spLocks/>
          </p:cNvSpPr>
          <p:nvPr/>
        </p:nvSpPr>
        <p:spPr>
          <a:xfrm>
            <a:off x="3495040" y="1495322"/>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35" name="コンテンツ プレースホルダー 5">
            <a:extLst>
              <a:ext uri="{FF2B5EF4-FFF2-40B4-BE49-F238E27FC236}">
                <a16:creationId xmlns:a16="http://schemas.microsoft.com/office/drawing/2014/main" id="{552D0FD7-DAA6-FC8E-D8FF-CB58352CFBEF}"/>
              </a:ext>
            </a:extLst>
          </p:cNvPr>
          <p:cNvSpPr txBox="1">
            <a:spLocks/>
          </p:cNvSpPr>
          <p:nvPr/>
        </p:nvSpPr>
        <p:spPr>
          <a:xfrm>
            <a:off x="3646410" y="2932121"/>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事業開始</a:t>
            </a:r>
          </a:p>
        </p:txBody>
      </p:sp>
      <p:sp>
        <p:nvSpPr>
          <p:cNvPr id="36" name="コンテンツ プレースホルダー 5">
            <a:extLst>
              <a:ext uri="{FF2B5EF4-FFF2-40B4-BE49-F238E27FC236}">
                <a16:creationId xmlns:a16="http://schemas.microsoft.com/office/drawing/2014/main" id="{D09A9029-9D30-2A7E-9335-504BECE41354}"/>
              </a:ext>
            </a:extLst>
          </p:cNvPr>
          <p:cNvSpPr txBox="1">
            <a:spLocks/>
          </p:cNvSpPr>
          <p:nvPr/>
        </p:nvSpPr>
        <p:spPr>
          <a:xfrm>
            <a:off x="4312501" y="2932121"/>
            <a:ext cx="1072234"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MoU</a:t>
            </a:r>
            <a:r>
              <a:rPr lang="ja-JP" altLang="en-US" sz="1050"/>
              <a:t>・レター等締結</a:t>
            </a:r>
          </a:p>
        </p:txBody>
      </p:sp>
      <p:sp>
        <p:nvSpPr>
          <p:cNvPr id="37" name="コンテンツ プレースホルダー 5">
            <a:extLst>
              <a:ext uri="{FF2B5EF4-FFF2-40B4-BE49-F238E27FC236}">
                <a16:creationId xmlns:a16="http://schemas.microsoft.com/office/drawing/2014/main" id="{B10D32A4-F62C-474E-8940-278032667191}"/>
              </a:ext>
            </a:extLst>
          </p:cNvPr>
          <p:cNvSpPr txBox="1">
            <a:spLocks/>
          </p:cNvSpPr>
          <p:nvPr/>
        </p:nvSpPr>
        <p:spPr>
          <a:xfrm>
            <a:off x="9126417" y="2932121"/>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sp>
        <p:nvSpPr>
          <p:cNvPr id="38" name="コンテンツ プレースホルダー 5">
            <a:extLst>
              <a:ext uri="{FF2B5EF4-FFF2-40B4-BE49-F238E27FC236}">
                <a16:creationId xmlns:a16="http://schemas.microsoft.com/office/drawing/2014/main" id="{075EEBDF-A734-865D-70AA-875CDABA251D}"/>
              </a:ext>
            </a:extLst>
          </p:cNvPr>
          <p:cNvSpPr txBox="1">
            <a:spLocks/>
          </p:cNvSpPr>
          <p:nvPr/>
        </p:nvSpPr>
        <p:spPr>
          <a:xfrm>
            <a:off x="3040693" y="2932121"/>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交付決定</a:t>
            </a:r>
          </a:p>
        </p:txBody>
      </p:sp>
      <p:sp>
        <p:nvSpPr>
          <p:cNvPr id="39" name="二等辺三角形 38">
            <a:extLst>
              <a:ext uri="{FF2B5EF4-FFF2-40B4-BE49-F238E27FC236}">
                <a16:creationId xmlns:a16="http://schemas.microsoft.com/office/drawing/2014/main" id="{AA00D533-1A1C-F2EB-C153-75B8D1E64789}"/>
              </a:ext>
            </a:extLst>
          </p:cNvPr>
          <p:cNvSpPr/>
          <p:nvPr/>
        </p:nvSpPr>
        <p:spPr>
          <a:xfrm flipV="1">
            <a:off x="3693550" y="2760308"/>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40" name="二等辺三角形 39">
            <a:extLst>
              <a:ext uri="{FF2B5EF4-FFF2-40B4-BE49-F238E27FC236}">
                <a16:creationId xmlns:a16="http://schemas.microsoft.com/office/drawing/2014/main" id="{69729DEC-A692-E604-51DA-58BD93D6F1C2}"/>
              </a:ext>
            </a:extLst>
          </p:cNvPr>
          <p:cNvSpPr/>
          <p:nvPr/>
        </p:nvSpPr>
        <p:spPr>
          <a:xfrm flipV="1">
            <a:off x="4738671" y="2760308"/>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41" name="二等辺三角形 40">
            <a:extLst>
              <a:ext uri="{FF2B5EF4-FFF2-40B4-BE49-F238E27FC236}">
                <a16:creationId xmlns:a16="http://schemas.microsoft.com/office/drawing/2014/main" id="{79294898-E72D-4639-A108-9860E4A3EF93}"/>
              </a:ext>
            </a:extLst>
          </p:cNvPr>
          <p:cNvSpPr/>
          <p:nvPr/>
        </p:nvSpPr>
        <p:spPr>
          <a:xfrm flipV="1">
            <a:off x="9297992" y="2760308"/>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43" name="二等辺三角形 42">
            <a:extLst>
              <a:ext uri="{FF2B5EF4-FFF2-40B4-BE49-F238E27FC236}">
                <a16:creationId xmlns:a16="http://schemas.microsoft.com/office/drawing/2014/main" id="{05EC58DD-B862-57BD-F23E-0CF9434397E3}"/>
              </a:ext>
            </a:extLst>
          </p:cNvPr>
          <p:cNvSpPr/>
          <p:nvPr/>
        </p:nvSpPr>
        <p:spPr>
          <a:xfrm flipV="1">
            <a:off x="3356539" y="2760308"/>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44" name="ホームベース 180">
            <a:extLst>
              <a:ext uri="{FF2B5EF4-FFF2-40B4-BE49-F238E27FC236}">
                <a16:creationId xmlns:a16="http://schemas.microsoft.com/office/drawing/2014/main" id="{E5438B7B-A753-AC44-4999-6E797D97B373}"/>
              </a:ext>
            </a:extLst>
          </p:cNvPr>
          <p:cNvSpPr/>
          <p:nvPr/>
        </p:nvSpPr>
        <p:spPr>
          <a:xfrm>
            <a:off x="3672729" y="3194295"/>
            <a:ext cx="84108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5" name="ホームベース 180">
            <a:extLst>
              <a:ext uri="{FF2B5EF4-FFF2-40B4-BE49-F238E27FC236}">
                <a16:creationId xmlns:a16="http://schemas.microsoft.com/office/drawing/2014/main" id="{3CF18ECC-8A43-6F17-D54A-DA1652D3254C}"/>
              </a:ext>
            </a:extLst>
          </p:cNvPr>
          <p:cNvSpPr/>
          <p:nvPr/>
        </p:nvSpPr>
        <p:spPr>
          <a:xfrm>
            <a:off x="4110688" y="3705864"/>
            <a:ext cx="948021" cy="396041"/>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6" name="ホームベース 180">
            <a:extLst>
              <a:ext uri="{FF2B5EF4-FFF2-40B4-BE49-F238E27FC236}">
                <a16:creationId xmlns:a16="http://schemas.microsoft.com/office/drawing/2014/main" id="{C0A4DF55-9A5B-61BC-56AF-9B06F4E3E12E}"/>
              </a:ext>
            </a:extLst>
          </p:cNvPr>
          <p:cNvSpPr/>
          <p:nvPr/>
        </p:nvSpPr>
        <p:spPr>
          <a:xfrm>
            <a:off x="5058709" y="4250397"/>
            <a:ext cx="2522498"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7" name="ホームベース 180">
            <a:extLst>
              <a:ext uri="{FF2B5EF4-FFF2-40B4-BE49-F238E27FC236}">
                <a16:creationId xmlns:a16="http://schemas.microsoft.com/office/drawing/2014/main" id="{4746DA5B-CCA1-3ECB-7085-714B10C34B19}"/>
              </a:ext>
            </a:extLst>
          </p:cNvPr>
          <p:cNvSpPr/>
          <p:nvPr/>
        </p:nvSpPr>
        <p:spPr>
          <a:xfrm>
            <a:off x="5273645" y="4788317"/>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8" name="ホームベース 180">
            <a:extLst>
              <a:ext uri="{FF2B5EF4-FFF2-40B4-BE49-F238E27FC236}">
                <a16:creationId xmlns:a16="http://schemas.microsoft.com/office/drawing/2014/main" id="{5702A9B6-BBFD-1A7D-0A94-DDFD871851E2}"/>
              </a:ext>
            </a:extLst>
          </p:cNvPr>
          <p:cNvSpPr/>
          <p:nvPr/>
        </p:nvSpPr>
        <p:spPr>
          <a:xfrm>
            <a:off x="5058709" y="3706797"/>
            <a:ext cx="1842760"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69" name="ホームベース 180">
            <a:extLst>
              <a:ext uri="{FF2B5EF4-FFF2-40B4-BE49-F238E27FC236}">
                <a16:creationId xmlns:a16="http://schemas.microsoft.com/office/drawing/2014/main" id="{E8132A01-70E1-588B-5C90-3479D47908A2}"/>
              </a:ext>
            </a:extLst>
          </p:cNvPr>
          <p:cNvSpPr/>
          <p:nvPr/>
        </p:nvSpPr>
        <p:spPr>
          <a:xfrm>
            <a:off x="6071639" y="5309597"/>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70" name="ホームベース 180">
            <a:extLst>
              <a:ext uri="{FF2B5EF4-FFF2-40B4-BE49-F238E27FC236}">
                <a16:creationId xmlns:a16="http://schemas.microsoft.com/office/drawing/2014/main" id="{7D3C43BA-8997-732D-EDD6-5B03371CCBC5}"/>
              </a:ext>
            </a:extLst>
          </p:cNvPr>
          <p:cNvSpPr/>
          <p:nvPr/>
        </p:nvSpPr>
        <p:spPr>
          <a:xfrm>
            <a:off x="7980218" y="5853222"/>
            <a:ext cx="138913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Tree>
    <p:extLst>
      <p:ext uri="{BB962C8B-B14F-4D97-AF65-F5344CB8AC3E}">
        <p14:creationId xmlns:p14="http://schemas.microsoft.com/office/powerpoint/2010/main" val="1106552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1/2</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extLst>
              <p:ext uri="{D42A27DB-BD31-4B8C-83A1-F6EECF244321}">
                <p14:modId xmlns:p14="http://schemas.microsoft.com/office/powerpoint/2010/main" val="3614422042"/>
              </p:ext>
            </p:extLst>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extLst>
              <p:ext uri="{D42A27DB-BD31-4B8C-83A1-F6EECF244321}">
                <p14:modId xmlns:p14="http://schemas.microsoft.com/office/powerpoint/2010/main" val="1772749019"/>
              </p:ext>
            </p:extLst>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extLst>
              <p:ext uri="{D42A27DB-BD31-4B8C-83A1-F6EECF244321}">
                <p14:modId xmlns:p14="http://schemas.microsoft.com/office/powerpoint/2010/main" val="3923188286"/>
              </p:ext>
            </p:extLst>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extLst>
              <p:ext uri="{D42A27DB-BD31-4B8C-83A1-F6EECF244321}">
                <p14:modId xmlns:p14="http://schemas.microsoft.com/office/powerpoint/2010/main" val="2607760736"/>
              </p:ext>
            </p:extLst>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grpSp>
        <p:nvGrpSpPr>
          <p:cNvPr id="85" name="グループ化 84">
            <a:extLst>
              <a:ext uri="{FF2B5EF4-FFF2-40B4-BE49-F238E27FC236}">
                <a16:creationId xmlns:a16="http://schemas.microsoft.com/office/drawing/2014/main" id="{E5D51A6D-A0E6-31F0-4F9C-A297F031042A}"/>
              </a:ext>
            </a:extLst>
          </p:cNvPr>
          <p:cNvGrpSpPr/>
          <p:nvPr/>
        </p:nvGrpSpPr>
        <p:grpSpPr>
          <a:xfrm>
            <a:off x="512779" y="5949"/>
            <a:ext cx="6320145" cy="216000"/>
            <a:chOff x="512779" y="5949"/>
            <a:chExt cx="6320145" cy="216000"/>
          </a:xfrm>
        </p:grpSpPr>
        <p:sp>
          <p:nvSpPr>
            <p:cNvPr id="86" name="正方形/長方形 85">
              <a:extLst>
                <a:ext uri="{FF2B5EF4-FFF2-40B4-BE49-F238E27FC236}">
                  <a16:creationId xmlns:a16="http://schemas.microsoft.com/office/drawing/2014/main" id="{64C5C70D-8E13-1354-D227-AA5A1FB7A449}"/>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7" name="正方形/長方形 86">
              <a:extLst>
                <a:ext uri="{FF2B5EF4-FFF2-40B4-BE49-F238E27FC236}">
                  <a16:creationId xmlns:a16="http://schemas.microsoft.com/office/drawing/2014/main" id="{C8C0D099-4248-E153-80C2-9B401BEBEBED}"/>
                </a:ext>
              </a:extLst>
            </p:cNvPr>
            <p:cNvSpPr/>
            <p:nvPr/>
          </p:nvSpPr>
          <p:spPr>
            <a:xfrm>
              <a:off x="116539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88" name="正方形/長方形 87">
              <a:extLst>
                <a:ext uri="{FF2B5EF4-FFF2-40B4-BE49-F238E27FC236}">
                  <a16:creationId xmlns:a16="http://schemas.microsoft.com/office/drawing/2014/main" id="{B36C0CBB-9F95-EF4E-468B-6ADDC3CCE86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F8F9BA8-EA39-57F0-CF4E-0A3DCE4388F3}"/>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1559C5B8-8719-7532-C123-69E233E5AE5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D5ACEFBD-D5D0-5E2A-7CD3-BC6BB16053C0}"/>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931FDB4-0DB7-C40A-295E-C829E78AA8B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AB55FF50-665E-0553-95E6-78C1FEDE29E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2755340-FC3F-B97D-58AF-14B1DD5E0CA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C2696595-078E-01CF-5DCD-1F0833AC58A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525AD89-0B07-91B8-44A2-E387FAA2093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8B30FC9F-86E9-F9AB-4E43-4E18369C34A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981C98B-0D94-00C6-4D57-FB53E00B9A2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B94F161D-870A-829C-12C1-65FF55AED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05FEAE5-25DF-A142-ABC9-9E3E256B5D9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5E4174B-F75F-413B-E23C-DD9D672ACA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25E3ED2-C152-ACED-CFEF-A0978E8878F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DCE51770-651C-F94D-1C26-314A0E47037D}"/>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DEE2C42-5EA0-9309-5610-E44B05975F3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938503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180721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過去の同様の事業実績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pSp>
        <p:nvGrpSpPr>
          <p:cNvPr id="30" name="グループ化 29">
            <a:extLst>
              <a:ext uri="{FF2B5EF4-FFF2-40B4-BE49-F238E27FC236}">
                <a16:creationId xmlns:a16="http://schemas.microsoft.com/office/drawing/2014/main" id="{DC6D2039-C0CB-3843-C21C-686CDAEDF606}"/>
              </a:ext>
            </a:extLst>
          </p:cNvPr>
          <p:cNvGrpSpPr/>
          <p:nvPr/>
        </p:nvGrpSpPr>
        <p:grpSpPr>
          <a:xfrm>
            <a:off x="512779" y="5949"/>
            <a:ext cx="6320145" cy="216000"/>
            <a:chOff x="512779" y="5949"/>
            <a:chExt cx="6320145" cy="216000"/>
          </a:xfrm>
        </p:grpSpPr>
        <p:sp>
          <p:nvSpPr>
            <p:cNvPr id="31" name="正方形/長方形 30">
              <a:extLst>
                <a:ext uri="{FF2B5EF4-FFF2-40B4-BE49-F238E27FC236}">
                  <a16:creationId xmlns:a16="http://schemas.microsoft.com/office/drawing/2014/main" id="{BEAF244D-0517-47A5-E967-F8209404A95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2" name="正方形/長方形 31">
              <a:extLst>
                <a:ext uri="{FF2B5EF4-FFF2-40B4-BE49-F238E27FC236}">
                  <a16:creationId xmlns:a16="http://schemas.microsoft.com/office/drawing/2014/main" id="{49351588-39E7-0834-9BEE-ACC0743ED0C9}"/>
                </a:ext>
              </a:extLst>
            </p:cNvPr>
            <p:cNvSpPr/>
            <p:nvPr/>
          </p:nvSpPr>
          <p:spPr>
            <a:xfrm>
              <a:off x="116539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rgbClr val="575757"/>
                  </a:solidFill>
                  <a:latin typeface="Meiryo UI" panose="020B0604030504040204" pitchFamily="50" charset="-128"/>
                  <a:ea typeface="Meiryo UI" panose="020B0604030504040204" pitchFamily="50" charset="-128"/>
                </a:rPr>
                <a:t>１</a:t>
              </a:r>
            </a:p>
          </p:txBody>
        </p:sp>
        <p:sp>
          <p:nvSpPr>
            <p:cNvPr id="33" name="正方形/長方形 32">
              <a:extLst>
                <a:ext uri="{FF2B5EF4-FFF2-40B4-BE49-F238E27FC236}">
                  <a16:creationId xmlns:a16="http://schemas.microsoft.com/office/drawing/2014/main" id="{7FA48B6A-27EC-C935-C3F9-299B4AFADF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F9D5EB9-2A4A-7DBA-228D-AE373527888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94AD5826-725A-1398-35A5-DD318EAF5E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D8EEC03-08A0-D2BD-A2C2-8F2AC0CB396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1922487-3D65-031E-C426-94602D298F4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E009A7F-39A3-A950-2004-29A6B9B8882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27916B5-607F-C2BB-D051-2C5BBAFE9EA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8E1EB032-B1DC-2550-5081-848C7363C9E6}"/>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DA81EA44-EE16-7B9F-5692-7BF78568840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6D29429-F5FB-1922-64D6-5113861A4D50}"/>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E109F3A-C826-8203-6DE0-A60028EF6D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78A2D685-5927-880E-61C6-C6A83DD41CF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B49E791-C553-A5A7-DEE4-0C2D8025106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231C5740-20ED-DADF-6BBA-1261EDD1D65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7DA7F3A-6C48-19F2-20CD-527BFFFF5A4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2CF988E2-FEF4-1F93-8220-36A5146474E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56A5015B-3D0B-59AB-FF41-E27A867A33D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050535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1/2</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2"/>
            <a:ext cx="4291977" cy="53003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grpSp>
        <p:nvGrpSpPr>
          <p:cNvPr id="5" name="グループ化 4">
            <a:extLst>
              <a:ext uri="{FF2B5EF4-FFF2-40B4-BE49-F238E27FC236}">
                <a16:creationId xmlns:a16="http://schemas.microsoft.com/office/drawing/2014/main" id="{1E65E27D-64F5-FF15-490A-99D617EECBD8}"/>
              </a:ext>
            </a:extLst>
          </p:cNvPr>
          <p:cNvGrpSpPr/>
          <p:nvPr/>
        </p:nvGrpSpPr>
        <p:grpSpPr>
          <a:xfrm>
            <a:off x="5183614" y="1894114"/>
            <a:ext cx="4204247" cy="4595590"/>
            <a:chOff x="800844" y="2342635"/>
            <a:chExt cx="3667176" cy="3206323"/>
          </a:xfrm>
        </p:grpSpPr>
        <p:sp>
          <p:nvSpPr>
            <p:cNvPr id="6" name="正方形/長方形 5">
              <a:extLst>
                <a:ext uri="{FF2B5EF4-FFF2-40B4-BE49-F238E27FC236}">
                  <a16:creationId xmlns:a16="http://schemas.microsoft.com/office/drawing/2014/main" id="{2175D068-6358-9F35-212E-EFF724323C3E}"/>
                </a:ext>
              </a:extLst>
            </p:cNvPr>
            <p:cNvSpPr/>
            <p:nvPr/>
          </p:nvSpPr>
          <p:spPr>
            <a:xfrm>
              <a:off x="800844" y="2342635"/>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800844" y="3159587"/>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800844" y="3976539"/>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800844" y="4793491"/>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1621296" y="2342635"/>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1621296" y="3159587"/>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1621296" y="3976539"/>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1621296" y="4793491"/>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2117364"/>
            <a:ext cx="4617556" cy="3386494"/>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39" name="正方形/長方形 38">
            <a:extLst>
              <a:ext uri="{FF2B5EF4-FFF2-40B4-BE49-F238E27FC236}">
                <a16:creationId xmlns:a16="http://schemas.microsoft.com/office/drawing/2014/main" id="{4926F1B8-91C8-0AE0-1092-524FCB938966}"/>
              </a:ext>
            </a:extLst>
          </p:cNvPr>
          <p:cNvSpPr/>
          <p:nvPr/>
        </p:nvSpPr>
        <p:spPr>
          <a:xfrm>
            <a:off x="2300962" y="4691360"/>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grpSp>
        <p:nvGrpSpPr>
          <p:cNvPr id="93" name="グループ化 92">
            <a:extLst>
              <a:ext uri="{FF2B5EF4-FFF2-40B4-BE49-F238E27FC236}">
                <a16:creationId xmlns:a16="http://schemas.microsoft.com/office/drawing/2014/main" id="{8FA5D6B0-E0CE-F384-9FFA-79FF29259313}"/>
              </a:ext>
            </a:extLst>
          </p:cNvPr>
          <p:cNvGrpSpPr/>
          <p:nvPr/>
        </p:nvGrpSpPr>
        <p:grpSpPr>
          <a:xfrm>
            <a:off x="512779" y="5949"/>
            <a:ext cx="6320145" cy="216000"/>
            <a:chOff x="512779" y="5949"/>
            <a:chExt cx="6320145" cy="216000"/>
          </a:xfrm>
        </p:grpSpPr>
        <p:sp>
          <p:nvSpPr>
            <p:cNvPr id="94" name="正方形/長方形 93">
              <a:extLst>
                <a:ext uri="{FF2B5EF4-FFF2-40B4-BE49-F238E27FC236}">
                  <a16:creationId xmlns:a16="http://schemas.microsoft.com/office/drawing/2014/main" id="{30812658-75C3-B34D-3FEF-E7BA7C6313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5" name="正方形/長方形 94">
              <a:extLst>
                <a:ext uri="{FF2B5EF4-FFF2-40B4-BE49-F238E27FC236}">
                  <a16:creationId xmlns:a16="http://schemas.microsoft.com/office/drawing/2014/main" id="{6BEBC03D-6CFD-8BE3-575C-B5B9D835EF2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6" name="正方形/長方形 95">
              <a:extLst>
                <a:ext uri="{FF2B5EF4-FFF2-40B4-BE49-F238E27FC236}">
                  <a16:creationId xmlns:a16="http://schemas.microsoft.com/office/drawing/2014/main" id="{69C25E34-3114-4133-7C3C-A295551B8DA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3956DE2-5DF2-AE17-3906-F24BB4D3612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0ABFCDBB-7A1F-6E60-01D1-B1571D51181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E3FCC47F-3938-D0C8-53BC-5622644EC46C}"/>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C069B46-CA32-AF4C-D0C9-F315D6CF24C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095F78F7-FD12-73CD-59C7-2F8D2248485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48A8AE64-7050-226E-7B10-AB93A0394E3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6A1224E-83F1-6FCB-9FB8-B99BF11E14B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AFED595-B9A5-4F4C-006C-710FD8B5D39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0760E374-0FA8-69B4-037C-708408141EC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3948618-0162-63A3-385C-622E32D7164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46BC313F-E6A0-59F1-6178-DBA3A31E3F0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BEFF9B48-D81E-6977-0074-6D6C28E5747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5A92800-8715-3047-E896-B518590956DB}"/>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B4516C17-F9C8-759F-A8FF-2556883170AA}"/>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BC885D67-EF6F-1084-B517-C07974F0EE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7428A68C-DF9F-B30C-B0A7-8FF3E969047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5" name="正方形/長方形 74">
            <a:extLst>
              <a:ext uri="{FF2B5EF4-FFF2-40B4-BE49-F238E27FC236}">
                <a16:creationId xmlns:a16="http://schemas.microsoft.com/office/drawing/2014/main" id="{7223478D-B647-0095-6BBF-9F3A17C58455}"/>
              </a:ext>
            </a:extLst>
          </p:cNvPr>
          <p:cNvSpPr/>
          <p:nvPr/>
        </p:nvSpPr>
        <p:spPr>
          <a:xfrm>
            <a:off x="526055" y="5503858"/>
            <a:ext cx="4344769" cy="985845"/>
          </a:xfrm>
          <a:prstGeom prst="rect">
            <a:avLst/>
          </a:prstGeom>
          <a:noFill/>
          <a:ln w="1270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200" b="1">
                <a:solidFill>
                  <a:schemeClr val="tx2"/>
                </a:solidFill>
                <a:latin typeface="Meiryo UI" panose="020B0604030504040204" pitchFamily="50" charset="-128"/>
                <a:ea typeface="Meiryo UI" panose="020B0604030504040204" pitchFamily="50" charset="-128"/>
              </a:rPr>
              <a:t>定性的なニーズ</a:t>
            </a:r>
            <a:endParaRPr kumimoji="1" lang="en-US" altLang="ja-JP" sz="1200" b="1">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p>
        </p:txBody>
      </p:sp>
    </p:spTree>
    <p:extLst>
      <p:ext uri="{BB962C8B-B14F-4D97-AF65-F5344CB8AC3E}">
        <p14:creationId xmlns:p14="http://schemas.microsoft.com/office/powerpoint/2010/main" val="42716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F8B7F-E6FC-275D-FECD-ED03DA3006A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5C41D91-1A15-7052-2AA6-EE371C91E47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8E149E-99D4-5D90-0ECB-72631B11E16D}"/>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3175AA31-33A2-8EA9-FD3F-A8AA571BBB8A}"/>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grpSp>
        <p:nvGrpSpPr>
          <p:cNvPr id="90" name="グループ化 89">
            <a:extLst>
              <a:ext uri="{FF2B5EF4-FFF2-40B4-BE49-F238E27FC236}">
                <a16:creationId xmlns:a16="http://schemas.microsoft.com/office/drawing/2014/main" id="{58E80C57-2207-77A9-2949-96F2669A94BE}"/>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8AA178E0-7EC0-CD0F-E2DE-12698AB6481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709B5995-DE85-38AA-D16D-D2A33A61956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F23C5B20-22A1-1922-B7B0-C94ACFBECF7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5068683D-F7E3-DE33-4A3F-F9ECC5039AFB}"/>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E877D30D-E1EF-0621-1025-187E19B89ADA}"/>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190CA15-BEEB-1C94-E00D-E0369209768A}"/>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EC03176B-E907-2EF1-405F-0A853FFC6555}"/>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5EC51EB-82B2-0361-C566-D75EC92D1666}"/>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7278DD1-00FA-10B8-16E7-0E3B0BE080A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67D1D37E-8762-0B01-10E0-18EF91E8396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C909B0D-1F55-61A2-B5CD-5307D846D71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BA22E975-7401-16E5-6668-6B95AE18FC0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B5A3215F-66F3-42B0-7BA8-AF4AC08BDB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96F77B41-7D85-F519-FD08-FA5F6045BA2F}"/>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85452F83-3E61-24AA-CC25-DC526E497F3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00E9FE2-5AB9-D2CD-47BA-D0B946AC28F9}"/>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65EF2B90-046B-8AF0-9294-7BD6D37C613B}"/>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8E818BF-FFB1-2950-48BE-673250AE15D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AC07FEE-3215-E130-D0A4-1852CC790A1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3" name="正方形/長方形 22">
            <a:extLst>
              <a:ext uri="{FF2B5EF4-FFF2-40B4-BE49-F238E27FC236}">
                <a16:creationId xmlns:a16="http://schemas.microsoft.com/office/drawing/2014/main" id="{923B2593-24CA-CAE6-1032-1E7EC609E9D8}"/>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社会・経済</a:t>
            </a:r>
          </a:p>
        </p:txBody>
      </p:sp>
      <p:sp>
        <p:nvSpPr>
          <p:cNvPr id="28" name="正方形/長方形 27">
            <a:extLst>
              <a:ext uri="{FF2B5EF4-FFF2-40B4-BE49-F238E27FC236}">
                <a16:creationId xmlns:a16="http://schemas.microsoft.com/office/drawing/2014/main" id="{837BF022-1167-865C-F0E4-BC9F26820662}"/>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自然環境</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2FD1885-5F38-897C-AC17-3D9E0B59776A}"/>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0" name="正方形/長方形 29">
            <a:extLst>
              <a:ext uri="{FF2B5EF4-FFF2-40B4-BE49-F238E27FC236}">
                <a16:creationId xmlns:a16="http://schemas.microsoft.com/office/drawing/2014/main" id="{F01A8D8D-7EB3-D614-A24A-B04A70F33042}"/>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1EF099C7-1725-E1FB-1E04-93BE0E1C1202}"/>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D8243945-D2AB-3F43-2879-D970CA2242E2}"/>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40665EE3-3553-DF57-7BC8-3A0BD5C0C8F5}"/>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EC674361-A034-2DD5-2AA1-F9573633A8F4}"/>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04BF6AE-34E2-8871-2C5F-C958E99833D3}"/>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974B3002-561A-7845-E7AD-DD06F59BF6A1}"/>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DF8F24F9-C29C-E08A-CC87-10A59AC5F2AB}"/>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D91E5F34-46A5-3627-F95E-E1898FCE80F3}"/>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93E47EA-163C-25E8-3BF4-17DEDC19834C}"/>
              </a:ext>
            </a:extLst>
          </p:cNvPr>
          <p:cNvSpPr/>
          <p:nvPr/>
        </p:nvSpPr>
        <p:spPr>
          <a:xfrm>
            <a:off x="1624162"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E2BE76EB-DEF8-1A05-D0FA-6D842E9FC156}"/>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704956EF-E4CA-E069-5247-CD715F3D652F}"/>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2421BBD4-8322-421A-435A-873FF40B7E58}"/>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E47D09B5-5ED7-E33D-E6FA-0B9DD6B97DF4}"/>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Tree>
    <p:extLst>
      <p:ext uri="{BB962C8B-B14F-4D97-AF65-F5344CB8AC3E}">
        <p14:creationId xmlns:p14="http://schemas.microsoft.com/office/powerpoint/2010/main" val="2885471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70B1-DB8C-C1ED-144B-2CAE53BCB50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F86D649-CDAE-9743-3FD9-04D3B11AB0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5EC00AB7-405C-D89B-739B-E68DD33A7A5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1/5</a:t>
            </a:r>
            <a:endParaRPr kumimoji="1" lang="en-GB" altLang="ja-JP"/>
          </a:p>
        </p:txBody>
      </p:sp>
      <p:sp>
        <p:nvSpPr>
          <p:cNvPr id="5" name="正方形/長方形 4">
            <a:extLst>
              <a:ext uri="{FF2B5EF4-FFF2-40B4-BE49-F238E27FC236}">
                <a16:creationId xmlns:a16="http://schemas.microsoft.com/office/drawing/2014/main" id="{FD1D955B-EA7A-EC36-3CA1-1E66499E0F25}"/>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実証実施体制図</a:t>
            </a:r>
          </a:p>
        </p:txBody>
      </p:sp>
      <p:sp>
        <p:nvSpPr>
          <p:cNvPr id="27" name="正方形/長方形 26">
            <a:extLst>
              <a:ext uri="{FF2B5EF4-FFF2-40B4-BE49-F238E27FC236}">
                <a16:creationId xmlns:a16="http://schemas.microsoft.com/office/drawing/2014/main" id="{398AAA71-9A05-96A3-2BC2-5A7ED29E9416}"/>
              </a:ext>
            </a:extLst>
          </p:cNvPr>
          <p:cNvSpPr/>
          <p:nvPr/>
        </p:nvSpPr>
        <p:spPr>
          <a:xfrm>
            <a:off x="719964" y="2715711"/>
            <a:ext cx="1818106" cy="57858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7718900-E899-4308-DAE3-8AD6FA39EB44}"/>
              </a:ext>
            </a:extLst>
          </p:cNvPr>
          <p:cNvSpPr/>
          <p:nvPr/>
        </p:nvSpPr>
        <p:spPr>
          <a:xfrm>
            <a:off x="719964" y="5107889"/>
            <a:ext cx="1803253"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B442BA57-6A72-DB79-2A87-3C8FBE6C277C}"/>
              </a:ext>
            </a:extLst>
          </p:cNvPr>
          <p:cNvSpPr/>
          <p:nvPr/>
        </p:nvSpPr>
        <p:spPr>
          <a:xfrm>
            <a:off x="2932097"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grpSp>
        <p:nvGrpSpPr>
          <p:cNvPr id="80" name="グループ化 79">
            <a:extLst>
              <a:ext uri="{FF2B5EF4-FFF2-40B4-BE49-F238E27FC236}">
                <a16:creationId xmlns:a16="http://schemas.microsoft.com/office/drawing/2014/main" id="{AB92C8F4-DDCA-0C0D-2426-5ECBD62E2B59}"/>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16D124AC-6DB0-EFE9-156A-339CAE4937D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A519BC21-428D-56B7-DC6C-9BF24ED95D2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79E4FEFA-94D6-C331-2562-B6B8DD3D641E}"/>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7194C0C-6E73-20AC-808A-0F9B7EA6DE53}"/>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28F41F3-0CCB-E829-D988-3C7D7CBF7F67}"/>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24A37E78-34CE-3C5B-BFB4-C5E2B91C1337}"/>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DD92C676-E690-ED72-119A-6340AF6831A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CB9E252A-64E9-188E-6483-615790940B0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153AC313-BF31-9985-E9A2-FFF8CFC3DE3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B705831-3861-67B4-9436-EBEFC388B985}"/>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A48A098-A44C-BCBC-7993-AC89FB0FBFC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116F0B-CF19-27B9-3EEC-53FA9E582E3A}"/>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248FE437-0C6F-3872-28DA-7242912672F0}"/>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F0697B7-3AB9-0315-6178-5D94F4DD1F4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55CDEDDF-A4EA-9062-F43C-358215D8E31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D5DEBEEE-177B-607B-230A-5B91501E9A6A}"/>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08BDC6A4-FF29-DACF-8452-D254D7A689A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A6CFDA6-2354-FEA0-7429-68B752F0B1A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5F737DA7-7DDE-E8B0-623E-43F6C8280F9F}"/>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cxnSp>
        <p:nvCxnSpPr>
          <p:cNvPr id="21" name="直線コネクタ 20">
            <a:extLst>
              <a:ext uri="{FF2B5EF4-FFF2-40B4-BE49-F238E27FC236}">
                <a16:creationId xmlns:a16="http://schemas.microsoft.com/office/drawing/2014/main" id="{6DD5E0DD-F482-DC71-5069-B95317C7285C}"/>
              </a:ext>
            </a:extLst>
          </p:cNvPr>
          <p:cNvCxnSpPr>
            <a:cxnSpLocks/>
            <a:stCxn id="38" idx="1"/>
            <a:endCxn id="27" idx="3"/>
          </p:cNvCxnSpPr>
          <p:nvPr/>
        </p:nvCxnSpPr>
        <p:spPr>
          <a:xfrm flipH="1">
            <a:off x="2538070" y="3005001"/>
            <a:ext cx="394027"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410412D-10CD-C339-7601-171EA02545D5}"/>
              </a:ext>
            </a:extLst>
          </p:cNvPr>
          <p:cNvSpPr/>
          <p:nvPr/>
        </p:nvSpPr>
        <p:spPr>
          <a:xfrm>
            <a:off x="2932097" y="4241738"/>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1A53C186-5D46-33AE-697E-A5CA544C6366}"/>
              </a:ext>
            </a:extLst>
          </p:cNvPr>
          <p:cNvCxnSpPr>
            <a:cxnSpLocks/>
            <a:stCxn id="27" idx="3"/>
            <a:endCxn id="29" idx="1"/>
          </p:cNvCxnSpPr>
          <p:nvPr/>
        </p:nvCxnSpPr>
        <p:spPr>
          <a:xfrm>
            <a:off x="2538070" y="3005001"/>
            <a:ext cx="394027" cy="1526027"/>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3DCB66F2-0501-16A8-DB9C-07DA5C0471A2}"/>
              </a:ext>
            </a:extLst>
          </p:cNvPr>
          <p:cNvSpPr txBox="1"/>
          <p:nvPr/>
        </p:nvSpPr>
        <p:spPr>
          <a:xfrm>
            <a:off x="497711" y="4855579"/>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a:solidFill>
                <a:srgbClr val="575757"/>
              </a:solidFill>
            </a:endParaRPr>
          </a:p>
        </p:txBody>
      </p:sp>
      <p:sp>
        <p:nvSpPr>
          <p:cNvPr id="56" name="テキスト プレースホルダー 2">
            <a:extLst>
              <a:ext uri="{FF2B5EF4-FFF2-40B4-BE49-F238E27FC236}">
                <a16:creationId xmlns:a16="http://schemas.microsoft.com/office/drawing/2014/main" id="{27B3444D-E217-2661-3A56-A9575B68A148}"/>
              </a:ext>
            </a:extLst>
          </p:cNvPr>
          <p:cNvSpPr txBox="1">
            <a:spLocks/>
          </p:cNvSpPr>
          <p:nvPr/>
        </p:nvSpPr>
        <p:spPr>
          <a:xfrm>
            <a:off x="520474"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25A88F19-1CD9-BE43-3DD1-CB18CBA04E56}"/>
              </a:ext>
            </a:extLst>
          </p:cNvPr>
          <p:cNvSpPr txBox="1">
            <a:spLocks/>
          </p:cNvSpPr>
          <p:nvPr/>
        </p:nvSpPr>
        <p:spPr>
          <a:xfrm>
            <a:off x="2763158"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3B9B0E45-EB6F-B65F-05F6-81E37C7F7C2D}"/>
              </a:ext>
            </a:extLst>
          </p:cNvPr>
          <p:cNvSpPr txBox="1">
            <a:spLocks/>
          </p:cNvSpPr>
          <p:nvPr/>
        </p:nvSpPr>
        <p:spPr>
          <a:xfrm>
            <a:off x="5005842"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87E9234E-FA13-7328-0B8F-F0AC9404F91C}"/>
              </a:ext>
            </a:extLst>
          </p:cNvPr>
          <p:cNvSpPr txBox="1">
            <a:spLocks/>
          </p:cNvSpPr>
          <p:nvPr/>
        </p:nvSpPr>
        <p:spPr>
          <a:xfrm>
            <a:off x="7248525"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72" name="正方形/長方形 71">
            <a:extLst>
              <a:ext uri="{FF2B5EF4-FFF2-40B4-BE49-F238E27FC236}">
                <a16:creationId xmlns:a16="http://schemas.microsoft.com/office/drawing/2014/main" id="{FD3F1DE0-8726-938A-BC8E-99401703BCF0}"/>
              </a:ext>
            </a:extLst>
          </p:cNvPr>
          <p:cNvSpPr/>
          <p:nvPr/>
        </p:nvSpPr>
        <p:spPr>
          <a:xfrm>
            <a:off x="5215003"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190EC7EE-7E06-A790-A97F-530E06586488}"/>
              </a:ext>
            </a:extLst>
          </p:cNvPr>
          <p:cNvSpPr/>
          <p:nvPr/>
        </p:nvSpPr>
        <p:spPr>
          <a:xfrm>
            <a:off x="5215003" y="3541210"/>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F4D1C2E9-F6CC-5575-4B97-F38588D43797}"/>
              </a:ext>
            </a:extLst>
          </p:cNvPr>
          <p:cNvSpPr/>
          <p:nvPr/>
        </p:nvSpPr>
        <p:spPr>
          <a:xfrm>
            <a:off x="7497909"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6B239D06-B826-3DEB-2349-4613545423FA}"/>
              </a:ext>
            </a:extLst>
          </p:cNvPr>
          <p:cNvCxnSpPr>
            <a:cxnSpLocks/>
            <a:stCxn id="72" idx="1"/>
            <a:endCxn id="38" idx="3"/>
          </p:cNvCxnSpPr>
          <p:nvPr/>
        </p:nvCxnSpPr>
        <p:spPr>
          <a:xfrm flipH="1">
            <a:off x="4750203"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BE75DCA4-5769-CE23-D302-50FE21FE7A48}"/>
              </a:ext>
            </a:extLst>
          </p:cNvPr>
          <p:cNvCxnSpPr>
            <a:cxnSpLocks/>
            <a:stCxn id="76" idx="1"/>
            <a:endCxn id="72" idx="3"/>
          </p:cNvCxnSpPr>
          <p:nvPr/>
        </p:nvCxnSpPr>
        <p:spPr>
          <a:xfrm flipH="1">
            <a:off x="7033109"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8D1D5145-8ABA-1DFF-3EC9-ADEA87204CCF}"/>
              </a:ext>
            </a:extLst>
          </p:cNvPr>
          <p:cNvCxnSpPr>
            <a:cxnSpLocks/>
            <a:stCxn id="38" idx="3"/>
            <a:endCxn id="75" idx="1"/>
          </p:cNvCxnSpPr>
          <p:nvPr/>
        </p:nvCxnSpPr>
        <p:spPr>
          <a:xfrm>
            <a:off x="4750203" y="3005001"/>
            <a:ext cx="464800" cy="825499"/>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A43B8AEB-EEBB-D6F1-D28A-A28348F24A17}"/>
              </a:ext>
            </a:extLst>
          </p:cNvPr>
          <p:cNvSpPr/>
          <p:nvPr/>
        </p:nvSpPr>
        <p:spPr>
          <a:xfrm>
            <a:off x="2932097" y="5107889"/>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87A4D7DA-47F5-CF34-9725-87F20BE9A619}"/>
              </a:ext>
            </a:extLst>
          </p:cNvPr>
          <p:cNvCxnSpPr>
            <a:cxnSpLocks/>
            <a:stCxn id="118" idx="1"/>
            <a:endCxn id="33" idx="3"/>
          </p:cNvCxnSpPr>
          <p:nvPr/>
        </p:nvCxnSpPr>
        <p:spPr>
          <a:xfrm flipH="1">
            <a:off x="2523217" y="5397179"/>
            <a:ext cx="40888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8004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221C0-D6BF-557D-8A39-EE7DF96E7C8B}"/>
            </a:ext>
          </a:extLst>
        </p:cNvPr>
        <p:cNvGrpSpPr/>
        <p:nvPr/>
      </p:nvGrpSpPr>
      <p:grpSpPr>
        <a:xfrm>
          <a:off x="0" y="0"/>
          <a:ext cx="0" cy="0"/>
          <a:chOff x="0" y="0"/>
          <a:chExt cx="0" cy="0"/>
        </a:xfrm>
      </p:grpSpPr>
      <p:graphicFrame>
        <p:nvGraphicFramePr>
          <p:cNvPr id="19" name="Content Placeholder 20">
            <a:extLst>
              <a:ext uri="{FF2B5EF4-FFF2-40B4-BE49-F238E27FC236}">
                <a16:creationId xmlns:a16="http://schemas.microsoft.com/office/drawing/2014/main" id="{AEBDE04E-2306-FBD0-5570-3B07B13A358E}"/>
              </a:ext>
            </a:extLst>
          </p:cNvPr>
          <p:cNvGraphicFramePr>
            <a:graphicFrameLocks/>
          </p:cNvGraphicFramePr>
          <p:nvPr>
            <p:extLst>
              <p:ext uri="{D42A27DB-BD31-4B8C-83A1-F6EECF244321}">
                <p14:modId xmlns:p14="http://schemas.microsoft.com/office/powerpoint/2010/main" val="1390594360"/>
              </p:ext>
            </p:extLst>
          </p:nvPr>
        </p:nvGraphicFramePr>
        <p:xfrm>
          <a:off x="512291" y="1844040"/>
          <a:ext cx="8908554" cy="4723999"/>
        </p:xfrm>
        <a:graphic>
          <a:graphicData uri="http://schemas.openxmlformats.org/drawingml/2006/table">
            <a:tbl>
              <a:tblPr firstRow="1" bandRow="1"/>
              <a:tblGrid>
                <a:gridCol w="1166038">
                  <a:extLst>
                    <a:ext uri="{9D8B030D-6E8A-4147-A177-3AD203B41FA5}">
                      <a16:colId xmlns:a16="http://schemas.microsoft.com/office/drawing/2014/main" val="2929430388"/>
                    </a:ext>
                  </a:extLst>
                </a:gridCol>
                <a:gridCol w="914400">
                  <a:extLst>
                    <a:ext uri="{9D8B030D-6E8A-4147-A177-3AD203B41FA5}">
                      <a16:colId xmlns:a16="http://schemas.microsoft.com/office/drawing/2014/main" val="20000"/>
                    </a:ext>
                  </a:extLst>
                </a:gridCol>
                <a:gridCol w="1018572">
                  <a:extLst>
                    <a:ext uri="{9D8B030D-6E8A-4147-A177-3AD203B41FA5}">
                      <a16:colId xmlns:a16="http://schemas.microsoft.com/office/drawing/2014/main" val="2007320057"/>
                    </a:ext>
                  </a:extLst>
                </a:gridCol>
                <a:gridCol w="1828800">
                  <a:extLst>
                    <a:ext uri="{9D8B030D-6E8A-4147-A177-3AD203B41FA5}">
                      <a16:colId xmlns:a16="http://schemas.microsoft.com/office/drawing/2014/main" val="20001"/>
                    </a:ext>
                  </a:extLst>
                </a:gridCol>
                <a:gridCol w="2199190">
                  <a:extLst>
                    <a:ext uri="{9D8B030D-6E8A-4147-A177-3AD203B41FA5}">
                      <a16:colId xmlns:a16="http://schemas.microsoft.com/office/drawing/2014/main" val="3312083660"/>
                    </a:ext>
                  </a:extLst>
                </a:gridCol>
                <a:gridCol w="1781554">
                  <a:extLst>
                    <a:ext uri="{9D8B030D-6E8A-4147-A177-3AD203B41FA5}">
                      <a16:colId xmlns:a16="http://schemas.microsoft.com/office/drawing/2014/main" val="555952917"/>
                    </a:ext>
                  </a:extLst>
                </a:gridCol>
              </a:tblGrid>
              <a:tr h="355964">
                <a:tc>
                  <a:txBody>
                    <a:bodyPr/>
                    <a:lstStyle/>
                    <a:p>
                      <a:pPr algn="ctr"/>
                      <a:r>
                        <a:rPr lang="ja-JP" altLang="en-US" sz="1200" b="1" baseline="0">
                          <a:solidFill>
                            <a:schemeClr val="bg1"/>
                          </a:solidFill>
                          <a:latin typeface="+mn-ea"/>
                          <a:ea typeface="+mn-ea"/>
                        </a:rPr>
                        <a:t>事業者名</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幹事社との関係</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所在国</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業務の範囲</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事業者の専門性</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現地法人の有無・</a:t>
                      </a:r>
                      <a:endParaRPr lang="en-US" altLang="ja-JP" sz="120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現地事情に精通した人材</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857939">
                <a:tc>
                  <a:txBody>
                    <a:bodyPr/>
                    <a:lstStyle/>
                    <a:p>
                      <a:pPr algn="ctr"/>
                      <a:r>
                        <a:rPr lang="en-US" altLang="ja-JP" sz="1050" b="0" baseline="0">
                          <a:solidFill>
                            <a:schemeClr val="tx2"/>
                          </a:solidFill>
                          <a:latin typeface="+mn-ea"/>
                          <a:ea typeface="+mn-ea"/>
                        </a:rPr>
                        <a:t>A</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fontAlgn="base">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プロジェクトの最終意思決定</a:t>
                      </a:r>
                      <a:endParaRPr kumimoji="1" lang="en-US" altLang="ja-JP" sz="1050" kern="1200" baseline="0">
                        <a:solidFill>
                          <a:schemeClr val="tx2"/>
                        </a:solidFill>
                        <a:latin typeface="+mn-ea"/>
                        <a:ea typeface="+mn-ea"/>
                        <a:cs typeface="+mn-cs"/>
                      </a:endParaRPr>
                    </a:p>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プロジェクトの実行責任者</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57939">
                <a:tc>
                  <a:txBody>
                    <a:bodyPr/>
                    <a:lstStyle/>
                    <a:p>
                      <a:pPr algn="ctr"/>
                      <a:r>
                        <a:rPr lang="en-US" altLang="ja-JP" sz="1050" b="0" baseline="0">
                          <a:solidFill>
                            <a:schemeClr val="tx2"/>
                          </a:solidFill>
                          <a:latin typeface="+mn-ea"/>
                          <a:ea typeface="+mn-ea"/>
                        </a:rPr>
                        <a:t>B</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57939">
                <a:tc>
                  <a:txBody>
                    <a:bodyPr/>
                    <a:lstStyle/>
                    <a:p>
                      <a:pPr algn="ctr"/>
                      <a:r>
                        <a:rPr lang="en-US" altLang="ja-JP" sz="1050" b="0" baseline="0">
                          <a:solidFill>
                            <a:schemeClr val="tx2"/>
                          </a:solidFill>
                          <a:latin typeface="+mn-ea"/>
                          <a:ea typeface="+mn-ea"/>
                        </a:rPr>
                        <a:t>C</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57939">
                <a:tc>
                  <a:txBody>
                    <a:bodyPr/>
                    <a:lstStyle/>
                    <a:p>
                      <a:pPr algn="ctr"/>
                      <a:r>
                        <a:rPr lang="en-US" altLang="ja-JP" sz="1050" b="0" baseline="0">
                          <a:solidFill>
                            <a:schemeClr val="tx2"/>
                          </a:solidFill>
                          <a:latin typeface="+mn-ea"/>
                          <a:ea typeface="+mn-ea"/>
                        </a:rPr>
                        <a:t>D</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857939">
                <a:tc>
                  <a:txBody>
                    <a:bodyPr/>
                    <a:lstStyle/>
                    <a:p>
                      <a:pPr algn="ctr"/>
                      <a:r>
                        <a:rPr lang="en-GB" sz="1050" b="0" baseline="0">
                          <a:solidFill>
                            <a:schemeClr val="tx2"/>
                          </a:solidFill>
                          <a:latin typeface="+mn-ea"/>
                          <a:ea typeface="+mn-ea"/>
                        </a:rPr>
                        <a:t>E</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8" name="テキスト プレースホルダー 1">
            <a:extLst>
              <a:ext uri="{FF2B5EF4-FFF2-40B4-BE49-F238E27FC236}">
                <a16:creationId xmlns:a16="http://schemas.microsoft.com/office/drawing/2014/main" id="{2D500D2F-6995-D17C-994B-E346B778249D}"/>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sp>
        <p:nvSpPr>
          <p:cNvPr id="9" name="テキスト プレースホルダー 3">
            <a:extLst>
              <a:ext uri="{FF2B5EF4-FFF2-40B4-BE49-F238E27FC236}">
                <a16:creationId xmlns:a16="http://schemas.microsoft.com/office/drawing/2014/main" id="{83D09C12-D8F6-F614-D522-94E9C8F54FD4}"/>
              </a:ext>
            </a:extLst>
          </p:cNvPr>
          <p:cNvSpPr>
            <a:spLocks noGrp="1"/>
          </p:cNvSpPr>
          <p:nvPr>
            <p:ph type="body" sz="quarter" idx="17"/>
          </p:nvPr>
        </p:nvSpPr>
        <p:spPr>
          <a:xfrm>
            <a:off x="512291" y="246744"/>
            <a:ext cx="8891587" cy="252061"/>
          </a:xfrm>
        </p:spPr>
        <p:txBody>
          <a:bodyPr/>
          <a:lstStyle/>
          <a:p>
            <a:r>
              <a:rPr kumimoji="1" lang="en-GB" altLang="ja-JP"/>
              <a:t>3-6. </a:t>
            </a:r>
            <a:r>
              <a:rPr kumimoji="1" lang="ja-JP" altLang="en-US"/>
              <a:t>実施体制等 </a:t>
            </a:r>
            <a:r>
              <a:rPr kumimoji="1" lang="en-US" altLang="ja-JP"/>
              <a:t>2/5</a:t>
            </a:r>
            <a:endParaRPr kumimoji="1" lang="en-GB" altLang="ja-JP"/>
          </a:p>
        </p:txBody>
      </p:sp>
      <p:sp>
        <p:nvSpPr>
          <p:cNvPr id="20" name="正方形/長方形 19">
            <a:extLst>
              <a:ext uri="{FF2B5EF4-FFF2-40B4-BE49-F238E27FC236}">
                <a16:creationId xmlns:a16="http://schemas.microsoft.com/office/drawing/2014/main" id="{E8977978-B7CF-61CC-513B-C685BA4BD40A}"/>
              </a:ext>
            </a:extLst>
          </p:cNvPr>
          <p:cNvSpPr/>
          <p:nvPr/>
        </p:nvSpPr>
        <p:spPr>
          <a:xfrm>
            <a:off x="510776"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実証実施体制概要等</a:t>
            </a:r>
          </a:p>
        </p:txBody>
      </p:sp>
      <p:grpSp>
        <p:nvGrpSpPr>
          <p:cNvPr id="72" name="グループ化 71">
            <a:extLst>
              <a:ext uri="{FF2B5EF4-FFF2-40B4-BE49-F238E27FC236}">
                <a16:creationId xmlns:a16="http://schemas.microsoft.com/office/drawing/2014/main" id="{666388B0-49D4-57D9-DD8B-C0C344198F4E}"/>
              </a:ext>
            </a:extLst>
          </p:cNvPr>
          <p:cNvGrpSpPr/>
          <p:nvPr/>
        </p:nvGrpSpPr>
        <p:grpSpPr>
          <a:xfrm>
            <a:off x="512779" y="5949"/>
            <a:ext cx="6320145" cy="216000"/>
            <a:chOff x="512779" y="5949"/>
            <a:chExt cx="6320145" cy="216000"/>
          </a:xfrm>
        </p:grpSpPr>
        <p:sp>
          <p:nvSpPr>
            <p:cNvPr id="73" name="正方形/長方形 72">
              <a:extLst>
                <a:ext uri="{FF2B5EF4-FFF2-40B4-BE49-F238E27FC236}">
                  <a16:creationId xmlns:a16="http://schemas.microsoft.com/office/drawing/2014/main" id="{83B9D0C0-4E85-19DA-139B-BF4B88F11AE5}"/>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4" name="正方形/長方形 73">
              <a:extLst>
                <a:ext uri="{FF2B5EF4-FFF2-40B4-BE49-F238E27FC236}">
                  <a16:creationId xmlns:a16="http://schemas.microsoft.com/office/drawing/2014/main" id="{1119A3F7-AB70-419A-3E0D-8472A1DA2D49}"/>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5" name="正方形/長方形 74">
              <a:extLst>
                <a:ext uri="{FF2B5EF4-FFF2-40B4-BE49-F238E27FC236}">
                  <a16:creationId xmlns:a16="http://schemas.microsoft.com/office/drawing/2014/main" id="{6F985605-1B93-C0B0-3D86-3D4EE169D68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A0FFB8C7-DB1B-58F5-AA00-434CFD869C6C}"/>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18778A30-F884-C9B3-A9CE-E45B133FADAA}"/>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E28A2559-CBC8-27B8-F595-15D8A0C671EE}"/>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DAC101B9-3874-B4A9-0558-8B7554EBCE7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E2F9317E-B374-75E5-B3A9-26C5891D4E56}"/>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018E567C-C797-1CCC-C7C7-5426870AD73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254B30D9-3866-A0B6-64AB-26BA0B6A52D2}"/>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27E05AEC-4DC3-E6B0-EE7D-FE81E084BE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3987BB70-8264-8D31-79D9-57DAE31B84B7}"/>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5EB241E-23F6-3EF3-CF69-E223A480DA4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BD2B798-113B-4E11-3395-81F0B370D3F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115E8-7DFC-41BB-BEB1-1EC4B67C20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ED7662E-8742-39AD-7323-64000F44253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8470A01E-6B01-F580-8762-2E0F5959981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6BF26239-90EF-A463-BCC0-D9A1F32090B1}"/>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6D4BC4CE-0A27-441F-9710-5C326EF9978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742404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CAD74-FB5F-29F1-80F5-AF069C40899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0D5692-2B29-3822-0F53-B3AEA35EBFE6}"/>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1A297C9F-4AAC-5C96-160D-D4E4D9E4870A}"/>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3/5</a:t>
            </a:r>
            <a:endParaRPr kumimoji="1" lang="en-GB" altLang="ja-JP"/>
          </a:p>
        </p:txBody>
      </p:sp>
      <p:grpSp>
        <p:nvGrpSpPr>
          <p:cNvPr id="5" name="グループ化 4">
            <a:extLst>
              <a:ext uri="{FF2B5EF4-FFF2-40B4-BE49-F238E27FC236}">
                <a16:creationId xmlns:a16="http://schemas.microsoft.com/office/drawing/2014/main" id="{38BA8A57-C6B0-F57C-BB64-47EB99B3E85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6D624A10-88FF-5EEE-ABC8-F73CC1029CC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D892AF57-1205-A6D6-5A7E-5BFE6838CFE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F96C1FE0-36CB-C1AC-F281-93C39595E085}"/>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D3A3EED0-577E-CAE1-B2DB-4A2D5B192CB3}"/>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E3AC874-75FB-322E-D998-95BFB941DCF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955F79D4-8F52-248F-E629-BE5059A3101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94992F1-C871-0750-F2E4-05786FCB784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8964671-406F-CEB1-76F5-FF328F892C26}"/>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0FB1F5F-7BEE-27B0-7336-6A9C2711F8F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5B5D3347-E82E-070A-B695-993788E69CA2}"/>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B056119C-2805-6D4A-BA7A-92C947D8FE8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37B64180-3E9E-58D2-BA8F-8B20CACBB433}"/>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509591B-36C1-0B6E-534C-68C9A43D944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97047A73-DB2F-BF43-B445-A390022601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AF038474-5740-6F5C-612F-25D7E087577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0E439661-E159-4BDA-F0F2-C4C5C951D84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169AF83C-9D6F-643D-5C64-488EAFECEAA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DA4F0A13-2A53-CCCE-86FB-BF5F35978BB5}"/>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E5C02B9-CCE1-6EA0-0FEA-DB4CC0542B86}"/>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6BB9459E-BAB3-8FD9-34E2-B1612D46B6B2}"/>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申請者（幹事法人）</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26" name="表 25">
            <a:extLst>
              <a:ext uri="{FF2B5EF4-FFF2-40B4-BE49-F238E27FC236}">
                <a16:creationId xmlns:a16="http://schemas.microsoft.com/office/drawing/2014/main" id="{5A17B924-8B63-781B-8C14-698160FC9A8D}"/>
              </a:ext>
            </a:extLst>
          </p:cNvPr>
          <p:cNvGraphicFramePr>
            <a:graphicFrameLocks noGrp="1"/>
          </p:cNvGraphicFramePr>
          <p:nvPr>
            <p:extLst>
              <p:ext uri="{D42A27DB-BD31-4B8C-83A1-F6EECF244321}">
                <p14:modId xmlns:p14="http://schemas.microsoft.com/office/powerpoint/2010/main" val="2369430387"/>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142529A0-41DD-F86D-0C23-DF497C427CF8}"/>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4A033AF6-6E74-53AD-3952-3D00B6208E32}"/>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C995F36D-57FF-8E1E-C275-38A237D341EF}"/>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D552C068-5E8E-C7FE-FB95-B3F284C6C0A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CDD7371F-244E-2208-756A-1BE6CAB4B152}"/>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849B831D-63D4-A33D-98FD-6D7FB41146CC}"/>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F936C8A3-6FE2-DBAC-F046-6851209E6461}"/>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F005D235-F98C-1EC9-35BF-C10F7C5750EC}"/>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8B9D9E61-08A5-CEF2-46BE-733FAB4EC433}"/>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891BF843-6CE9-6607-0CF2-EE72E52962BD}"/>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0848DC3-88B9-AE40-73A0-C000B5F11F60}"/>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C37E27D1-A759-9902-F4B2-9642624CC1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B824ABC1-6D40-F34F-29B0-DADA33C3F0C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03951785-CB77-160E-E699-9032A9CE1D52}"/>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2199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a:t>
            </a:r>
            <a:r>
              <a:rPr kumimoji="1" lang="en-US" altLang="ja-JP"/>
              <a:t>2 </a:t>
            </a:r>
            <a:r>
              <a:rPr kumimoji="1" lang="ja-JP" altLang="en-US"/>
              <a:t>事業計画書作成における留意事項</a:t>
            </a:r>
            <a:endParaRPr kumimoji="1" lang="en-US" altLang="ja-JP"/>
          </a:p>
          <a:p>
            <a:r>
              <a:rPr kumimoji="1" lang="en-US" altLang="ja-JP" b="1">
                <a:solidFill>
                  <a:srgbClr val="FF0000"/>
                </a:solidFill>
              </a:rPr>
              <a:t>【</a:t>
            </a:r>
            <a:r>
              <a:rPr kumimoji="1" lang="ja-JP" altLang="en-US" b="1">
                <a:solidFill>
                  <a:srgbClr val="FF0000"/>
                </a:solidFill>
              </a:rPr>
              <a:t>本スライドは提出前に削除してください</a:t>
            </a:r>
            <a:r>
              <a:rPr kumimoji="1" lang="en-US" altLang="ja-JP" b="1">
                <a:solidFill>
                  <a:srgbClr val="FF0000"/>
                </a:solidFill>
              </a:rPr>
              <a:t>】</a:t>
            </a:r>
            <a:endParaRPr kumimoji="1" lang="ja-JP" altLang="en-US" b="1">
              <a:solidFill>
                <a:srgbClr val="FF0000"/>
              </a:solidFill>
            </a:endParaRPr>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412239"/>
            <a:ext cx="8891587" cy="4841629"/>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本資料に記載している項目に必要情報を入力し、「様式</a:t>
            </a:r>
            <a:r>
              <a:rPr kumimoji="1" lang="en-US" altLang="ja-JP" sz="1400" dirty="0"/>
              <a:t>2 </a:t>
            </a:r>
            <a:r>
              <a:rPr kumimoji="1" lang="ja-JP" altLang="en-US" sz="1400" dirty="0"/>
              <a:t>事業計画書」を作成してください。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t>。</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目次に示した各スライドのタイトル・順番の変更はできません。</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原則として、各記載項目のスライドを増やすことは認められません。</a:t>
            </a:r>
            <a:r>
              <a:rPr kumimoji="1" lang="ja-JP" altLang="en-US" sz="1400" dirty="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スライド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dirty="0"/>
              <a:t>8</a:t>
            </a:r>
            <a:r>
              <a:rPr kumimoji="1" lang="ja-JP" altLang="en-US" sz="1400" dirty="0"/>
              <a:t>ページに</a:t>
            </a:r>
            <a:r>
              <a:rPr kumimoji="1" lang="en-US" altLang="ja-JP" sz="1400" dirty="0"/>
              <a:t>PPM</a:t>
            </a:r>
            <a:r>
              <a:rPr kumimoji="1" lang="ja-JP" altLang="en-US" sz="1400" dirty="0"/>
              <a:t>（プロダクト・ポートフォリオ・マネジメント）をフォーマットとして記載しておりますが、会社全体の事業ポートフォリオを整理するフレームワークの一例として掲載しておりますので、各象限・軸等を加筆・変更したり、別のフレームワークにより整理いただくことは構いません。ただし、</a:t>
            </a:r>
            <a:r>
              <a:rPr kumimoji="1" lang="ja-JP" altLang="en-US" sz="1400" b="1" dirty="0">
                <a:solidFill>
                  <a:srgbClr val="FF0000"/>
                </a:solidFill>
              </a:rPr>
              <a:t>各スライドの記載ガイドについて十分な言及がない場合は、審査において十分に評価されない可能性があります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記載する数字は、様式</a:t>
            </a:r>
            <a:r>
              <a:rPr kumimoji="1" lang="en-US" altLang="ja-JP" sz="1400" dirty="0"/>
              <a:t>2</a:t>
            </a:r>
            <a:r>
              <a:rPr kumimoji="1" lang="ja-JP" altLang="en-US" sz="1400" dirty="0"/>
              <a:t>別添</a:t>
            </a:r>
            <a:r>
              <a:rPr kumimoji="1" lang="en-US" altLang="ja-JP" sz="1400" dirty="0"/>
              <a:t>1</a:t>
            </a:r>
            <a:r>
              <a:rPr kumimoji="1" lang="ja-JP" altLang="en-US" sz="1400" dirty="0"/>
              <a:t>事業計画書（別紙・</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事業計画書のうち、</a:t>
            </a:r>
            <a:r>
              <a:rPr kumimoji="1" lang="ja-JP" altLang="en-US" sz="1400" b="1" dirty="0">
                <a:solidFill>
                  <a:srgbClr val="FF0000"/>
                </a:solidFill>
              </a:rPr>
              <a:t>「本スライドは採択された場合、交付決定後に一般公開の可能性あり」と記載があるスライドについては、経済産業省</a:t>
            </a:r>
            <a:r>
              <a:rPr kumimoji="1" lang="en-US" altLang="ja-JP" sz="1400" b="1" dirty="0">
                <a:solidFill>
                  <a:srgbClr val="FF0000"/>
                </a:solidFill>
              </a:rPr>
              <a:t>HP</a:t>
            </a:r>
            <a:r>
              <a:rPr kumimoji="1" lang="ja-JP" altLang="en-US" sz="1400" b="1" dirty="0">
                <a:solidFill>
                  <a:srgbClr val="FF0000"/>
                </a:solidFill>
              </a:rPr>
              <a:t>もしくは特設</a:t>
            </a:r>
            <a:r>
              <a:rPr kumimoji="1" lang="en-US" altLang="ja-JP" sz="1400" b="1" dirty="0">
                <a:solidFill>
                  <a:srgbClr val="FF0000"/>
                </a:solidFill>
              </a:rPr>
              <a:t>Web</a:t>
            </a:r>
            <a:r>
              <a:rPr kumimoji="1" lang="ja-JP" altLang="en-US" sz="1400" b="1" dirty="0">
                <a:solidFill>
                  <a:srgbClr val="FF0000"/>
                </a:solidFill>
              </a:rPr>
              <a:t>サイト等に掲載、または経済産業省および事務局の必要な範囲内で第三者へ提供される可能性がありますので、記載内容にご留意ください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応募にあたっては、募集要領及び交付規程をご覧下さい。</a:t>
            </a:r>
            <a:r>
              <a:rPr kumimoji="1" lang="ja-JP" altLang="en-US" sz="1400" b="1" dirty="0">
                <a:solidFill>
                  <a:srgbClr val="FF0000"/>
                </a:solidFill>
              </a:rPr>
              <a:t>審査の結果、採択され、事業を実施するには、募集要領及び交付規程の内容に従っていただくことが必要</a:t>
            </a:r>
            <a:r>
              <a:rPr kumimoji="1" lang="ja-JP" altLang="en-US" sz="1400" dirty="0"/>
              <a:t>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635653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38B00-7718-D9FC-E023-5FF4107B8D0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4D6EF1D-D677-F69E-97E8-E51C07E4E334}"/>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D3F1B87F-C8A3-435D-86DA-7AF1AAC7994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4/5</a:t>
            </a:r>
            <a:endParaRPr kumimoji="1" lang="en-GB" altLang="ja-JP"/>
          </a:p>
        </p:txBody>
      </p:sp>
      <p:grpSp>
        <p:nvGrpSpPr>
          <p:cNvPr id="5" name="グループ化 4">
            <a:extLst>
              <a:ext uri="{FF2B5EF4-FFF2-40B4-BE49-F238E27FC236}">
                <a16:creationId xmlns:a16="http://schemas.microsoft.com/office/drawing/2014/main" id="{9C0EA43F-C244-5B24-95A3-622DEE7FB42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00EC1A90-B059-BA74-E8B5-E6C2845E0CC1}"/>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E379BC30-74C5-7376-8100-BD0A8F76BF7C}"/>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320326E2-CAE6-EF9B-C31A-710CF6ACC8A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CFE233D-43C7-EC55-C28B-FC5981DC1A3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C7999AF-0444-21BD-B415-D6085F7167C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F908B2E7-9053-EA32-419A-1DFF19AA4FB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B5178A0-26F1-64EA-E06A-7B32541FE64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336C85-6594-BA08-8C5E-29D6E5A23AE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D7279C7-9EC2-48B5-BC29-E936EE5495E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AAD5385-840F-0A62-AD44-CA0F8ECFCC27}"/>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421B5E36-EE38-96BB-EF48-FFF1A46AC91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FBD6B2B-EC99-7CF8-78C5-1646A0AAD17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E36C928C-E1D2-74DF-EB8B-86B8B45CF29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ACFD6C37-EC55-FC5D-CC2B-5D39BF937C8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EB3ECB5-9935-728A-1870-123FA174E460}"/>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7B83436-22BC-A14C-ECB5-1CB1002CC6F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4AF7BEA-6DCE-D80F-1568-0DAF6D48635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7D9DBCB-7442-B080-468F-67512AF2D5A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D29CE68-40E1-D688-FB3B-75D757D2637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FE0E9B84-ABB3-DEA8-2A83-CA597D78B5B7}"/>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26" name="表 25">
            <a:extLst>
              <a:ext uri="{FF2B5EF4-FFF2-40B4-BE49-F238E27FC236}">
                <a16:creationId xmlns:a16="http://schemas.microsoft.com/office/drawing/2014/main" id="{A4388735-E70C-E24C-96EB-B7B1090C4D2F}"/>
              </a:ext>
            </a:extLst>
          </p:cNvPr>
          <p:cNvGraphicFramePr>
            <a:graphicFrameLocks noGrp="1"/>
          </p:cNvGraphicFramePr>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BDDD9D91-D1C3-242A-C13C-3012E597CFE3}"/>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0057BAA8-DD49-FD04-BE52-96BE8D88205A}"/>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ED4F9749-FD0B-206A-B42E-3D49C59D27B4}"/>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81E133E5-0E12-2828-AA9A-0AC9BC3CFFC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32DCB91-AD12-45FE-5E3D-35C2B6FFDA4F}"/>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C2C8FCD-0F42-912C-F1C4-7FBB1212A3D5}"/>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7F5C9CE6-2EF9-15F0-0A4B-495A80EBD69C}"/>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F3A87AA-E5E4-4671-7D63-7C0FB4EF9597}"/>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4FD12867-A359-F5B0-1989-5B5724DC61D0}"/>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2D7C7D57-AE02-63BC-9C7D-FE319CD42652}"/>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546EE9A-4A48-1058-221F-828E3FE4A84F}"/>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D9E5DBC9-E4E2-0529-3C4F-F427422DBD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41CA7EE1-6628-4728-5941-8F00FDDEA4F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8D88E98B-09BF-F8DA-0F57-72CCD30C834C}"/>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0732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a:t>3-6. </a:t>
            </a:r>
            <a:r>
              <a:rPr kumimoji="1" lang="ja-JP" altLang="en-US"/>
              <a:t>実施体制等 </a:t>
            </a:r>
            <a:r>
              <a:rPr kumimoji="1" lang="en-US" altLang="ja-JP"/>
              <a:t>5/5</a:t>
            </a:r>
            <a:endParaRPr kumimoji="1" lang="en-GB"/>
          </a:p>
        </p:txBody>
      </p:sp>
      <p:sp>
        <p:nvSpPr>
          <p:cNvPr id="8" name="正方形/長方形 7">
            <a:extLst>
              <a:ext uri="{FF2B5EF4-FFF2-40B4-BE49-F238E27FC236}">
                <a16:creationId xmlns:a16="http://schemas.microsoft.com/office/drawing/2014/main" id="{1E64D290-7533-6B76-A5FC-E7108325E6D4}"/>
              </a:ext>
            </a:extLst>
          </p:cNvPr>
          <p:cNvSpPr/>
          <p:nvPr/>
        </p:nvSpPr>
        <p:spPr>
          <a:xfrm>
            <a:off x="510768"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現地政府・企業等との協力条件・協議状況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504661"/>
            <a:ext cx="4291200" cy="3985037"/>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9"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grpSp>
        <p:nvGrpSpPr>
          <p:cNvPr id="73" name="グループ化 72">
            <a:extLst>
              <a:ext uri="{FF2B5EF4-FFF2-40B4-BE49-F238E27FC236}">
                <a16:creationId xmlns:a16="http://schemas.microsoft.com/office/drawing/2014/main" id="{D7A1FAE2-5431-ED58-266E-A5EAB95F4262}"/>
              </a:ext>
            </a:extLst>
          </p:cNvPr>
          <p:cNvGrpSpPr/>
          <p:nvPr/>
        </p:nvGrpSpPr>
        <p:grpSpPr>
          <a:xfrm>
            <a:off x="512779" y="5949"/>
            <a:ext cx="6320145" cy="216000"/>
            <a:chOff x="512779" y="5949"/>
            <a:chExt cx="6320145" cy="216000"/>
          </a:xfrm>
        </p:grpSpPr>
        <p:sp>
          <p:nvSpPr>
            <p:cNvPr id="74" name="正方形/長方形 73">
              <a:extLst>
                <a:ext uri="{FF2B5EF4-FFF2-40B4-BE49-F238E27FC236}">
                  <a16:creationId xmlns:a16="http://schemas.microsoft.com/office/drawing/2014/main" id="{F8E696FD-9540-F84E-53E0-1CE3A83D24B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5" name="正方形/長方形 74">
              <a:extLst>
                <a:ext uri="{FF2B5EF4-FFF2-40B4-BE49-F238E27FC236}">
                  <a16:creationId xmlns:a16="http://schemas.microsoft.com/office/drawing/2014/main" id="{4F3122C4-79EC-5DFE-E977-26792F43A1A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6" name="正方形/長方形 75">
              <a:extLst>
                <a:ext uri="{FF2B5EF4-FFF2-40B4-BE49-F238E27FC236}">
                  <a16:creationId xmlns:a16="http://schemas.microsoft.com/office/drawing/2014/main" id="{44F3835A-39D0-CA00-C5FD-823229B10FB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299A6C22-4FA8-B1B9-7608-39910CE36D31}"/>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05ABCE0A-354E-9151-8B3A-3E5B96281AFF}"/>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69C5970-0FBF-6AB6-5FC8-9275BC24831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8008EF20-ABBE-E583-895B-54A12B087A8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69A6925E-9024-FA8F-4230-217D40C7E8D9}"/>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4F639EC0-ACF3-F695-6D0E-77C43EB122EB}"/>
                </a:ext>
              </a:extLst>
            </p:cNvPr>
            <p:cNvSpPr/>
            <p:nvPr/>
          </p:nvSpPr>
          <p:spPr>
            <a:xfrm>
              <a:off x="3693550"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471C91E4-BC4A-EB69-B1DF-07FEAAB6CB1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0FDF8B0-5B65-B6A3-242D-69459EFD32EC}"/>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C0F7BD2-8B84-39E4-F930-D96C063EDFA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1037377-A4FC-63C9-08E7-04D335915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183FC1B-D2B3-953E-3EF8-B12F265F19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15831A6-EE16-C8FC-9876-6142E3247F27}"/>
                </a:ext>
              </a:extLst>
            </p:cNvPr>
            <p:cNvSpPr/>
            <p:nvPr/>
          </p:nvSpPr>
          <p:spPr>
            <a:xfrm>
              <a:off x="558966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D126773A-BE56-66F7-C292-620174D70AB4}"/>
                </a:ext>
              </a:extLst>
            </p:cNvPr>
            <p:cNvSpPr/>
            <p:nvPr/>
          </p:nvSpPr>
          <p:spPr>
            <a:xfrm>
              <a:off x="590568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513A94F-AFC8-7726-B6FB-1736D1CAEA6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9153466A-99C6-4496-48D6-5CF86E0A128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 name="テキスト プレースホルダー 2">
            <a:extLst>
              <a:ext uri="{FF2B5EF4-FFF2-40B4-BE49-F238E27FC236}">
                <a16:creationId xmlns:a16="http://schemas.microsoft.com/office/drawing/2014/main" id="{3D6A2434-8A34-42CA-F897-17CFE5BBE490}"/>
              </a:ext>
            </a:extLst>
          </p:cNvPr>
          <p:cNvSpPr txBox="1">
            <a:spLocks/>
          </p:cNvSpPr>
          <p:nvPr/>
        </p:nvSpPr>
        <p:spPr>
          <a:xfrm>
            <a:off x="510770" y="1849820"/>
            <a:ext cx="4291200" cy="866747"/>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現地政府・企業との本事業に関連する</a:t>
            </a:r>
            <a:r>
              <a:rPr kumimoji="1" lang="en-US" altLang="ja-JP" sz="1050"/>
              <a:t>MoU</a:t>
            </a:r>
            <a:r>
              <a:rPr kumimoji="1" lang="ja-JP" altLang="en-US" sz="1050"/>
              <a:t>・レター等の写しを提出した</a:t>
            </a:r>
          </a:p>
          <a:p>
            <a:r>
              <a:rPr kumimoji="1" lang="ja-JP" altLang="en-US" sz="1050"/>
              <a:t>□　現地政府・企業との本事業に関連する</a:t>
            </a:r>
            <a:r>
              <a:rPr kumimoji="1" lang="en-US" altLang="ja-JP" sz="1050"/>
              <a:t>MoU</a:t>
            </a:r>
            <a:r>
              <a:rPr kumimoji="1" lang="ja-JP" altLang="en-US" sz="1050"/>
              <a:t>・レター等の写しを交付決定後</a:t>
            </a:r>
            <a:r>
              <a:rPr kumimoji="1" lang="en-US" altLang="ja-JP" sz="1050"/>
              <a:t>1</a:t>
            </a:r>
          </a:p>
          <a:p>
            <a:r>
              <a:rPr kumimoji="1" lang="ja-JP" altLang="en-US" sz="1050"/>
              <a:t>　　 年以内に提出する</a:t>
            </a:r>
            <a:endParaRPr kumimoji="1" lang="en-US" altLang="ja-JP" sz="1050"/>
          </a:p>
          <a:p>
            <a:r>
              <a:rPr kumimoji="1" lang="ja-JP" altLang="en-US" sz="1050"/>
              <a:t>　   </a:t>
            </a:r>
            <a:r>
              <a:rPr kumimoji="1" lang="en-US" altLang="ja-JP" sz="1050"/>
              <a:t>【</a:t>
            </a:r>
            <a:r>
              <a:rPr kumimoji="1" lang="ja-JP" altLang="en-US" sz="1050"/>
              <a:t>提出予定日：　　　　　</a:t>
            </a:r>
            <a:r>
              <a:rPr kumimoji="1" lang="en-US" altLang="ja-JP" sz="1050"/>
              <a:t>】</a:t>
            </a:r>
          </a:p>
        </p:txBody>
      </p:sp>
      <p:sp>
        <p:nvSpPr>
          <p:cNvPr id="3" name="正方形/長方形 2">
            <a:extLst>
              <a:ext uri="{FF2B5EF4-FFF2-40B4-BE49-F238E27FC236}">
                <a16:creationId xmlns:a16="http://schemas.microsoft.com/office/drawing/2014/main" id="{C217DAFF-4291-820A-9D9B-DACC446A2C9F}"/>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66563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想定成果及び商業化計画</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28C7BB1C-6074-95BD-8AEC-53B5B09BAD4B}"/>
              </a:ext>
            </a:extLst>
          </p:cNvPr>
          <p:cNvSpPr/>
          <p:nvPr/>
        </p:nvSpPr>
        <p:spPr>
          <a:xfrm>
            <a:off x="2436873" y="1527224"/>
            <a:ext cx="6958348" cy="2952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a:t>
            </a:r>
          </a:p>
        </p:txBody>
      </p:sp>
      <p:sp>
        <p:nvSpPr>
          <p:cNvPr id="2" name="テキスト プレースホルダー 1">
            <a:extLst>
              <a:ext uri="{FF2B5EF4-FFF2-40B4-BE49-F238E27FC236}">
                <a16:creationId xmlns:a16="http://schemas.microsoft.com/office/drawing/2014/main" id="{21503F40-E1BF-2EC1-6D0E-4F0858EF5C6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389554E-681D-2874-833D-593F211476E2}"/>
              </a:ext>
            </a:extLst>
          </p:cNvPr>
          <p:cNvSpPr>
            <a:spLocks noGrp="1"/>
          </p:cNvSpPr>
          <p:nvPr>
            <p:ph type="body" sz="quarter" idx="17"/>
          </p:nvPr>
        </p:nvSpPr>
        <p:spPr/>
        <p:txBody>
          <a:bodyPr/>
          <a:lstStyle/>
          <a:p>
            <a:r>
              <a:rPr kumimoji="1" lang="en-GB"/>
              <a:t>4-1. </a:t>
            </a:r>
            <a:r>
              <a:rPr kumimoji="1" lang="ja-JP" altLang="en-US"/>
              <a:t>商業化に向けた取組</a:t>
            </a:r>
            <a:endParaRPr kumimoji="1" lang="en-GB"/>
          </a:p>
        </p:txBody>
      </p:sp>
      <p:sp>
        <p:nvSpPr>
          <p:cNvPr id="3" name="正方形/長方形 2">
            <a:extLst>
              <a:ext uri="{FF2B5EF4-FFF2-40B4-BE49-F238E27FC236}">
                <a16:creationId xmlns:a16="http://schemas.microsoft.com/office/drawing/2014/main" id="{EFA600F8-11D0-4ED8-4E5A-16B68277B259}"/>
              </a:ext>
            </a:extLst>
          </p:cNvPr>
          <p:cNvSpPr/>
          <p:nvPr/>
        </p:nvSpPr>
        <p:spPr>
          <a:xfrm>
            <a:off x="510776" y="2048928"/>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0" name="テキスト ボックス 19">
            <a:extLst>
              <a:ext uri="{FF2B5EF4-FFF2-40B4-BE49-F238E27FC236}">
                <a16:creationId xmlns:a16="http://schemas.microsoft.com/office/drawing/2014/main" id="{4911196E-CB17-B1E8-E7BE-4DB16F8A3168}"/>
              </a:ext>
            </a:extLst>
          </p:cNvPr>
          <p:cNvSpPr txBox="1"/>
          <p:nvPr/>
        </p:nvSpPr>
        <p:spPr>
          <a:xfrm>
            <a:off x="512291" y="6021906"/>
            <a:ext cx="8891586" cy="3713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48" name="正方形/長方形 47">
            <a:extLst>
              <a:ext uri="{FF2B5EF4-FFF2-40B4-BE49-F238E27FC236}">
                <a16:creationId xmlns:a16="http://schemas.microsoft.com/office/drawing/2014/main" id="{1EFEAC03-2CD2-7605-55A0-ADD223B656B7}"/>
              </a:ext>
            </a:extLst>
          </p:cNvPr>
          <p:cNvSpPr/>
          <p:nvPr/>
        </p:nvSpPr>
        <p:spPr>
          <a:xfrm>
            <a:off x="518468" y="2392482"/>
            <a:ext cx="1304888" cy="3996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037A6B8-D68A-54DB-29DA-91969B25CB4C}"/>
              </a:ext>
            </a:extLst>
          </p:cNvPr>
          <p:cNvSpPr/>
          <p:nvPr/>
        </p:nvSpPr>
        <p:spPr>
          <a:xfrm>
            <a:off x="518467" y="2838676"/>
            <a:ext cx="1304889" cy="561146"/>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E9D367-963C-206E-00EC-26AFDD881AF6}"/>
              </a:ext>
            </a:extLst>
          </p:cNvPr>
          <p:cNvSpPr/>
          <p:nvPr/>
        </p:nvSpPr>
        <p:spPr>
          <a:xfrm>
            <a:off x="510776" y="345093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0EE2712-ECC9-A3EC-C2BA-71A0B86435B1}"/>
              </a:ext>
            </a:extLst>
          </p:cNvPr>
          <p:cNvSpPr/>
          <p:nvPr/>
        </p:nvSpPr>
        <p:spPr>
          <a:xfrm>
            <a:off x="510776" y="406082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7" name="正方形/長方形 56">
            <a:extLst>
              <a:ext uri="{FF2B5EF4-FFF2-40B4-BE49-F238E27FC236}">
                <a16:creationId xmlns:a16="http://schemas.microsoft.com/office/drawing/2014/main" id="{9A83C80B-7E26-87A7-9990-E60CB5A05194}"/>
              </a:ext>
            </a:extLst>
          </p:cNvPr>
          <p:cNvSpPr/>
          <p:nvPr/>
        </p:nvSpPr>
        <p:spPr>
          <a:xfrm>
            <a:off x="510776" y="467071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BCCCEB8-BA18-1228-DFD5-ED4102AC711F}"/>
              </a:ext>
            </a:extLst>
          </p:cNvPr>
          <p:cNvSpPr/>
          <p:nvPr/>
        </p:nvSpPr>
        <p:spPr>
          <a:xfrm>
            <a:off x="510776" y="5280600"/>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矢印: 五方向 62">
            <a:extLst>
              <a:ext uri="{FF2B5EF4-FFF2-40B4-BE49-F238E27FC236}">
                <a16:creationId xmlns:a16="http://schemas.microsoft.com/office/drawing/2014/main" id="{FA439E57-84CF-06D0-2575-BCE117B13524}"/>
              </a:ext>
            </a:extLst>
          </p:cNvPr>
          <p:cNvSpPr/>
          <p:nvPr/>
        </p:nvSpPr>
        <p:spPr>
          <a:xfrm>
            <a:off x="1867829" y="3455010"/>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矢印: 五方向 63">
            <a:extLst>
              <a:ext uri="{FF2B5EF4-FFF2-40B4-BE49-F238E27FC236}">
                <a16:creationId xmlns:a16="http://schemas.microsoft.com/office/drawing/2014/main" id="{3B5AB7FB-D124-B9CB-E763-0D59BA50E380}"/>
              </a:ext>
            </a:extLst>
          </p:cNvPr>
          <p:cNvSpPr/>
          <p:nvPr/>
        </p:nvSpPr>
        <p:spPr>
          <a:xfrm>
            <a:off x="3746600" y="3719340"/>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74F4DA31-6C85-5F59-8801-6EF7E97D08CD}"/>
              </a:ext>
            </a:extLst>
          </p:cNvPr>
          <p:cNvSpPr/>
          <p:nvPr/>
        </p:nvSpPr>
        <p:spPr>
          <a:xfrm>
            <a:off x="4952999" y="4065738"/>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DA9AE69D-02B4-7441-DB71-1E1BEE266CD6}"/>
              </a:ext>
            </a:extLst>
          </p:cNvPr>
          <p:cNvSpPr/>
          <p:nvPr/>
        </p:nvSpPr>
        <p:spPr>
          <a:xfrm>
            <a:off x="7497383" y="4330356"/>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7" name="矢印: 五方向 66">
            <a:extLst>
              <a:ext uri="{FF2B5EF4-FFF2-40B4-BE49-F238E27FC236}">
                <a16:creationId xmlns:a16="http://schemas.microsoft.com/office/drawing/2014/main" id="{8B58E0E4-5930-D6EA-BB89-FEC382E4BC14}"/>
              </a:ext>
            </a:extLst>
          </p:cNvPr>
          <p:cNvSpPr/>
          <p:nvPr/>
        </p:nvSpPr>
        <p:spPr>
          <a:xfrm>
            <a:off x="1867829" y="4673665"/>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8" name="矢印: 五方向 67">
            <a:extLst>
              <a:ext uri="{FF2B5EF4-FFF2-40B4-BE49-F238E27FC236}">
                <a16:creationId xmlns:a16="http://schemas.microsoft.com/office/drawing/2014/main" id="{6509445C-2B32-FC62-C72C-0E7E5DBE9916}"/>
              </a:ext>
            </a:extLst>
          </p:cNvPr>
          <p:cNvSpPr/>
          <p:nvPr/>
        </p:nvSpPr>
        <p:spPr>
          <a:xfrm>
            <a:off x="3746600" y="4937995"/>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9" name="矢印: 五方向 68">
            <a:extLst>
              <a:ext uri="{FF2B5EF4-FFF2-40B4-BE49-F238E27FC236}">
                <a16:creationId xmlns:a16="http://schemas.microsoft.com/office/drawing/2014/main" id="{A6C7F8AC-CC79-EBEB-FF04-F7D7E275AC82}"/>
              </a:ext>
            </a:extLst>
          </p:cNvPr>
          <p:cNvSpPr/>
          <p:nvPr/>
        </p:nvSpPr>
        <p:spPr>
          <a:xfrm>
            <a:off x="4952999" y="5284393"/>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0" name="矢印: 五方向 69">
            <a:extLst>
              <a:ext uri="{FF2B5EF4-FFF2-40B4-BE49-F238E27FC236}">
                <a16:creationId xmlns:a16="http://schemas.microsoft.com/office/drawing/2014/main" id="{A0F78C56-2093-0E9E-32F8-C49865A389BB}"/>
              </a:ext>
            </a:extLst>
          </p:cNvPr>
          <p:cNvSpPr/>
          <p:nvPr/>
        </p:nvSpPr>
        <p:spPr>
          <a:xfrm>
            <a:off x="7497383" y="5549011"/>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grpSp>
        <p:nvGrpSpPr>
          <p:cNvPr id="76" name="グループ化 75">
            <a:extLst>
              <a:ext uri="{FF2B5EF4-FFF2-40B4-BE49-F238E27FC236}">
                <a16:creationId xmlns:a16="http://schemas.microsoft.com/office/drawing/2014/main" id="{DA8BF11E-39CE-C4D8-8F49-006FB4911AA0}"/>
              </a:ext>
            </a:extLst>
          </p:cNvPr>
          <p:cNvGrpSpPr/>
          <p:nvPr/>
        </p:nvGrpSpPr>
        <p:grpSpPr>
          <a:xfrm>
            <a:off x="2178308" y="2911948"/>
            <a:ext cx="756000" cy="377010"/>
            <a:chOff x="2040381" y="2004284"/>
            <a:chExt cx="756000" cy="377010"/>
          </a:xfrm>
        </p:grpSpPr>
        <p:sp>
          <p:nvSpPr>
            <p:cNvPr id="77" name="コンテンツ プレースホルダー 5">
              <a:extLst>
                <a:ext uri="{FF2B5EF4-FFF2-40B4-BE49-F238E27FC236}">
                  <a16:creationId xmlns:a16="http://schemas.microsoft.com/office/drawing/2014/main" id="{58FE6297-EC3D-A7CA-BF82-F86188701C91}"/>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78" name="二等辺三角形 77">
              <a:extLst>
                <a:ext uri="{FF2B5EF4-FFF2-40B4-BE49-F238E27FC236}">
                  <a16:creationId xmlns:a16="http://schemas.microsoft.com/office/drawing/2014/main" id="{B2C44519-5778-2A00-569E-98613918DA19}"/>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grpSp>
        <p:nvGrpSpPr>
          <p:cNvPr id="82" name="グループ化 81">
            <a:extLst>
              <a:ext uri="{FF2B5EF4-FFF2-40B4-BE49-F238E27FC236}">
                <a16:creationId xmlns:a16="http://schemas.microsoft.com/office/drawing/2014/main" id="{460C5BE5-B978-494A-C92A-D2EEDDD150DE}"/>
              </a:ext>
            </a:extLst>
          </p:cNvPr>
          <p:cNvGrpSpPr/>
          <p:nvPr/>
        </p:nvGrpSpPr>
        <p:grpSpPr>
          <a:xfrm>
            <a:off x="5236378" y="2911948"/>
            <a:ext cx="756000" cy="377010"/>
            <a:chOff x="2040381" y="2004284"/>
            <a:chExt cx="756000" cy="377010"/>
          </a:xfrm>
        </p:grpSpPr>
        <p:sp>
          <p:nvSpPr>
            <p:cNvPr id="83" name="コンテンツ プレースホルダー 5">
              <a:extLst>
                <a:ext uri="{FF2B5EF4-FFF2-40B4-BE49-F238E27FC236}">
                  <a16:creationId xmlns:a16="http://schemas.microsoft.com/office/drawing/2014/main" id="{11667DFC-C373-2ECA-31F7-868C69EC57B5}"/>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4" name="二等辺三角形 83">
              <a:extLst>
                <a:ext uri="{FF2B5EF4-FFF2-40B4-BE49-F238E27FC236}">
                  <a16:creationId xmlns:a16="http://schemas.microsoft.com/office/drawing/2014/main" id="{8EF473E7-BEC8-AC85-28C3-794AFDD1E3A8}"/>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sp>
        <p:nvSpPr>
          <p:cNvPr id="88" name="矢印: 五方向 87">
            <a:extLst>
              <a:ext uri="{FF2B5EF4-FFF2-40B4-BE49-F238E27FC236}">
                <a16:creationId xmlns:a16="http://schemas.microsoft.com/office/drawing/2014/main" id="{36FB7478-BC5E-B768-8064-8192210B17AB}"/>
              </a:ext>
            </a:extLst>
          </p:cNvPr>
          <p:cNvSpPr/>
          <p:nvPr/>
        </p:nvSpPr>
        <p:spPr>
          <a:xfrm>
            <a:off x="4436832" y="2405348"/>
            <a:ext cx="2386358"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89" name="矢印: 五方向 88">
            <a:extLst>
              <a:ext uri="{FF2B5EF4-FFF2-40B4-BE49-F238E27FC236}">
                <a16:creationId xmlns:a16="http://schemas.microsoft.com/office/drawing/2014/main" id="{E6DD0F9C-0B04-D04C-74DE-026A3510C2F7}"/>
              </a:ext>
            </a:extLst>
          </p:cNvPr>
          <p:cNvSpPr/>
          <p:nvPr/>
        </p:nvSpPr>
        <p:spPr>
          <a:xfrm>
            <a:off x="7005837" y="2405348"/>
            <a:ext cx="2386357"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90" name="矢印: 五方向 89">
            <a:extLst>
              <a:ext uri="{FF2B5EF4-FFF2-40B4-BE49-F238E27FC236}">
                <a16:creationId xmlns:a16="http://schemas.microsoft.com/office/drawing/2014/main" id="{E9F5B333-53A1-6A52-CB48-35F677E65154}"/>
              </a:ext>
            </a:extLst>
          </p:cNvPr>
          <p:cNvSpPr/>
          <p:nvPr/>
        </p:nvSpPr>
        <p:spPr>
          <a:xfrm>
            <a:off x="1867830" y="2405348"/>
            <a:ext cx="2386355"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bg1"/>
                </a:solidFill>
                <a:latin typeface="Meiryo UI" panose="020B0604030504040204" pitchFamily="50" charset="-128"/>
                <a:ea typeface="Meiryo UI" panose="020B0604030504040204" pitchFamily="50" charset="-128"/>
              </a:rPr>
              <a:t>実証終了後</a:t>
            </a:r>
            <a:r>
              <a:rPr kumimoji="1" lang="en-US" altLang="ja-JP" sz="1200" b="1" dirty="0">
                <a:solidFill>
                  <a:schemeClr val="bg1"/>
                </a:solidFill>
                <a:latin typeface="Meiryo UI" panose="020B0604030504040204" pitchFamily="50" charset="-128"/>
                <a:ea typeface="Meiryo UI" panose="020B0604030504040204" pitchFamily="50" charset="-128"/>
              </a:rPr>
              <a:t>1</a:t>
            </a:r>
            <a:r>
              <a:rPr kumimoji="1" lang="ja-JP" altLang="en-US" sz="1200" b="1" dirty="0">
                <a:solidFill>
                  <a:schemeClr val="bg1"/>
                </a:solidFill>
                <a:latin typeface="Meiryo UI" panose="020B0604030504040204" pitchFamily="50" charset="-128"/>
                <a:ea typeface="Meiryo UI" panose="020B0604030504040204" pitchFamily="50" charset="-128"/>
              </a:rPr>
              <a:t>年目</a:t>
            </a:r>
          </a:p>
        </p:txBody>
      </p:sp>
      <p:sp>
        <p:nvSpPr>
          <p:cNvPr id="12" name="正方形/長方形 11">
            <a:extLst>
              <a:ext uri="{FF2B5EF4-FFF2-40B4-BE49-F238E27FC236}">
                <a16:creationId xmlns:a16="http://schemas.microsoft.com/office/drawing/2014/main" id="{DDBE1799-4263-CC2A-5EF7-1AD9062F74E6}"/>
              </a:ext>
            </a:extLst>
          </p:cNvPr>
          <p:cNvSpPr/>
          <p:nvPr/>
        </p:nvSpPr>
        <p:spPr>
          <a:xfrm>
            <a:off x="510777" y="1527224"/>
            <a:ext cx="1742566"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商業化達成目標時期</a:t>
            </a:r>
            <a:endParaRPr kumimoji="1" lang="ja-JP" altLang="en-US" sz="1200" b="1">
              <a:solidFill>
                <a:schemeClr val="tx2"/>
              </a:solidFill>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63B3D74D-9164-D29B-648D-9F73C106E154}"/>
              </a:ext>
            </a:extLst>
          </p:cNvPr>
          <p:cNvGrpSpPr/>
          <p:nvPr/>
        </p:nvGrpSpPr>
        <p:grpSpPr>
          <a:xfrm>
            <a:off x="512779" y="5949"/>
            <a:ext cx="6320145" cy="216000"/>
            <a:chOff x="512779" y="5949"/>
            <a:chExt cx="6320145" cy="216000"/>
          </a:xfrm>
        </p:grpSpPr>
        <p:sp>
          <p:nvSpPr>
            <p:cNvPr id="71" name="正方形/長方形 70">
              <a:extLst>
                <a:ext uri="{FF2B5EF4-FFF2-40B4-BE49-F238E27FC236}">
                  <a16:creationId xmlns:a16="http://schemas.microsoft.com/office/drawing/2014/main" id="{97EEB55D-AE6D-ED58-ABAA-3BC6CD6BBD7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2" name="正方形/長方形 71">
              <a:extLst>
                <a:ext uri="{FF2B5EF4-FFF2-40B4-BE49-F238E27FC236}">
                  <a16:creationId xmlns:a16="http://schemas.microsoft.com/office/drawing/2014/main" id="{10EBC53E-D0C2-4882-5680-7209B46D6066}"/>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3" name="正方形/長方形 72">
              <a:extLst>
                <a:ext uri="{FF2B5EF4-FFF2-40B4-BE49-F238E27FC236}">
                  <a16:creationId xmlns:a16="http://schemas.microsoft.com/office/drawing/2014/main" id="{EBC83A9D-8DD4-39A2-6FFE-21C683FB8BE3}"/>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EC63C0FE-4CD6-2487-79CC-AE831EC49E6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2E11FFC3-EA40-7D1D-DE2E-8D32FB721D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B35551F-F4F4-D8A8-3B6A-CA22152203ED}"/>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CFF58752-0D13-B986-70F3-08413BB6356E}"/>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E6B18CB-81D7-9E35-C94F-BFD9E46661B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C2AF8044-C619-8E2F-1E54-D6175C8DAA0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36540141-B10B-6C35-0824-A688CE2A0398}"/>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695CE-00F5-4842-06C2-D599A81E90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04AFCC8A-B07F-F9E8-D709-BEB262DE0B3B}"/>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098DF142-5B02-1321-D6CE-83222946B1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1C5C08D-E8BA-A0F6-D657-FE3B82C12FF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06CCB5B-928D-E7B8-4446-8FFEEEC027A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E025CC5-B4B6-F853-75C2-83ACE6338A3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1B8DBE6D-5944-49B3-A012-6706C1D73F71}"/>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43450FE-A5B7-D956-4A09-6E1B76DD6F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4BDC2650-A2D6-75B3-3111-35981D23B329}"/>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B6D21938-A976-29BF-84B3-FE42CE26BA74}"/>
              </a:ext>
            </a:extLst>
          </p:cNvPr>
          <p:cNvSpPr/>
          <p:nvPr/>
        </p:nvSpPr>
        <p:spPr>
          <a:xfrm>
            <a:off x="8778588" y="1886117"/>
            <a:ext cx="1284514" cy="2956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en-US" altLang="ja-JP" sz="1050">
                <a:solidFill>
                  <a:schemeClr val="tx1"/>
                </a:solidFill>
                <a:latin typeface="Meiryo UI" panose="020B0604030504040204" pitchFamily="50" charset="-128"/>
                <a:ea typeface="Meiryo UI" panose="020B0604030504040204" pitchFamily="50" charset="-128"/>
              </a:rPr>
              <a:t>X</a:t>
            </a:r>
            <a:r>
              <a:rPr kumimoji="1" lang="ja-JP" altLang="en-US" sz="1050">
                <a:solidFill>
                  <a:schemeClr val="tx1"/>
                </a:solidFill>
                <a:latin typeface="Meiryo UI" panose="020B0604030504040204" pitchFamily="50" charset="-128"/>
                <a:ea typeface="Meiryo UI" panose="020B0604030504040204" pitchFamily="50" charset="-128"/>
              </a:rPr>
              <a:t>年目</a:t>
            </a:r>
            <a:br>
              <a:rPr kumimoji="1" lang="en-US" altLang="ja-JP" sz="1050">
                <a:solidFill>
                  <a:schemeClr val="tx1"/>
                </a:solidFill>
                <a:latin typeface="Meiryo UI" panose="020B0604030504040204" pitchFamily="50" charset="-128"/>
                <a:ea typeface="Meiryo UI" panose="020B0604030504040204" pitchFamily="50" charset="-128"/>
              </a:rPr>
            </a:b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XXXX</a:t>
            </a:r>
            <a:r>
              <a:rPr kumimoji="1" lang="ja-JP" altLang="en-US" sz="1050">
                <a:solidFill>
                  <a:schemeClr val="tx1"/>
                </a:solidFill>
                <a:latin typeface="Meiryo UI" panose="020B0604030504040204" pitchFamily="50" charset="-128"/>
                <a:ea typeface="Meiryo UI" panose="020B0604030504040204" pitchFamily="50" charset="-128"/>
              </a:rPr>
              <a:t>年）</a:t>
            </a:r>
            <a:endParaRPr kumimoji="1" lang="en-US" altLang="ja-JP" sz="105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050">
                <a:solidFill>
                  <a:schemeClr val="tx1"/>
                </a:solidFill>
                <a:latin typeface="Meiryo UI" panose="020B0604030504040204" pitchFamily="50" charset="-128"/>
                <a:ea typeface="Meiryo UI" panose="020B0604030504040204" pitchFamily="50" charset="-128"/>
              </a:rPr>
              <a:t>商業化</a:t>
            </a:r>
          </a:p>
        </p:txBody>
      </p:sp>
      <p:sp>
        <p:nvSpPr>
          <p:cNvPr id="13" name="二等辺三角形 12">
            <a:extLst>
              <a:ext uri="{FF2B5EF4-FFF2-40B4-BE49-F238E27FC236}">
                <a16:creationId xmlns:a16="http://schemas.microsoft.com/office/drawing/2014/main" id="{D20980CF-B65F-AA50-E96E-CAFECF410206}"/>
              </a:ext>
            </a:extLst>
          </p:cNvPr>
          <p:cNvSpPr/>
          <p:nvPr/>
        </p:nvSpPr>
        <p:spPr>
          <a:xfrm flipV="1">
            <a:off x="9348862" y="2321154"/>
            <a:ext cx="234730" cy="168570"/>
          </a:xfrm>
          <a:prstGeom prst="triangl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Tree>
    <p:extLst>
      <p:ext uri="{BB962C8B-B14F-4D97-AF65-F5344CB8AC3E}">
        <p14:creationId xmlns:p14="http://schemas.microsoft.com/office/powerpoint/2010/main" val="24545181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9C6EC-89F8-E049-AEC0-9A913D7E438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200FCAE-E4F5-073D-5856-F6FB7CF2ADF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2A1667-6044-6EB7-1A04-0F59BA132959}"/>
              </a:ext>
            </a:extLst>
          </p:cNvPr>
          <p:cNvSpPr>
            <a:spLocks noGrp="1"/>
          </p:cNvSpPr>
          <p:nvPr>
            <p:ph type="body" sz="quarter" idx="17"/>
          </p:nvPr>
        </p:nvSpPr>
        <p:spPr/>
        <p:txBody>
          <a:bodyPr/>
          <a:lstStyle/>
          <a:p>
            <a:r>
              <a:rPr kumimoji="1" lang="en-GB" altLang="ja-JP"/>
              <a:t>4-2. </a:t>
            </a:r>
            <a:r>
              <a:rPr kumimoji="1" lang="ja-JP" altLang="en-US"/>
              <a:t>想定される成果</a:t>
            </a:r>
            <a:endParaRPr kumimoji="1" lang="en-GB" altLang="ja-JP"/>
          </a:p>
        </p:txBody>
      </p:sp>
      <p:sp>
        <p:nvSpPr>
          <p:cNvPr id="9" name="正方形/長方形 8">
            <a:extLst>
              <a:ext uri="{FF2B5EF4-FFF2-40B4-BE49-F238E27FC236}">
                <a16:creationId xmlns:a16="http://schemas.microsoft.com/office/drawing/2014/main" id="{893885B2-3FAE-53A0-92A2-3FB1153BBCEB}"/>
              </a:ext>
            </a:extLst>
          </p:cNvPr>
          <p:cNvSpPr/>
          <p:nvPr/>
        </p:nvSpPr>
        <p:spPr>
          <a:xfrm>
            <a:off x="689845" y="2280627"/>
            <a:ext cx="1050886" cy="94234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事業状況（想定）</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B3F7AAF-3C44-37E9-28E2-F1FDD1D604C3}"/>
              </a:ext>
            </a:extLst>
          </p:cNvPr>
          <p:cNvSpPr/>
          <p:nvPr/>
        </p:nvSpPr>
        <p:spPr>
          <a:xfrm>
            <a:off x="204705" y="2280627"/>
            <a:ext cx="390099" cy="170718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定性面</a:t>
            </a:r>
          </a:p>
        </p:txBody>
      </p:sp>
      <p:sp>
        <p:nvSpPr>
          <p:cNvPr id="11" name="正方形/長方形 10">
            <a:extLst>
              <a:ext uri="{FF2B5EF4-FFF2-40B4-BE49-F238E27FC236}">
                <a16:creationId xmlns:a16="http://schemas.microsoft.com/office/drawing/2014/main" id="{BF1B3F9A-D4CB-23A5-A442-B1ED08121589}"/>
              </a:ext>
            </a:extLst>
          </p:cNvPr>
          <p:cNvSpPr/>
          <p:nvPr/>
        </p:nvSpPr>
        <p:spPr>
          <a:xfrm>
            <a:off x="204705" y="4149421"/>
            <a:ext cx="390099" cy="23969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定量面</a:t>
            </a:r>
          </a:p>
        </p:txBody>
      </p:sp>
      <p:sp>
        <p:nvSpPr>
          <p:cNvPr id="16" name="正方形/長方形 15">
            <a:extLst>
              <a:ext uri="{FF2B5EF4-FFF2-40B4-BE49-F238E27FC236}">
                <a16:creationId xmlns:a16="http://schemas.microsoft.com/office/drawing/2014/main" id="{13388DFD-FA38-244A-F022-67A4090826C1}"/>
              </a:ext>
            </a:extLst>
          </p:cNvPr>
          <p:cNvSpPr/>
          <p:nvPr/>
        </p:nvSpPr>
        <p:spPr>
          <a:xfrm>
            <a:off x="689845" y="3280803"/>
            <a:ext cx="1050886" cy="70831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展開国名</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（想定）</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7E0B15F-2619-8004-0A98-0DEBBC5E755E}"/>
              </a:ext>
            </a:extLst>
          </p:cNvPr>
          <p:cNvSpPr/>
          <p:nvPr/>
        </p:nvSpPr>
        <p:spPr>
          <a:xfrm>
            <a:off x="689845" y="4145242"/>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受注件数</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F4A45A5-8B46-9A7D-AF97-7880BF348593}"/>
              </a:ext>
            </a:extLst>
          </p:cNvPr>
          <p:cNvSpPr/>
          <p:nvPr/>
        </p:nvSpPr>
        <p:spPr>
          <a:xfrm>
            <a:off x="689845" y="4761980"/>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補助対象事業の売上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70C6125-5832-AFA6-DB9A-79C689E58643}"/>
              </a:ext>
            </a:extLst>
          </p:cNvPr>
          <p:cNvSpPr/>
          <p:nvPr/>
        </p:nvSpPr>
        <p:spPr>
          <a:xfrm>
            <a:off x="689845" y="5374538"/>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補助対象事業の営業利益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92E31A1-C80D-AEF5-19E7-354E4107C889}"/>
              </a:ext>
            </a:extLst>
          </p:cNvPr>
          <p:cNvSpPr/>
          <p:nvPr/>
        </p:nvSpPr>
        <p:spPr>
          <a:xfrm>
            <a:off x="689845" y="5987096"/>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市場シェア</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6" name="矢印: 五方向 5">
            <a:extLst>
              <a:ext uri="{FF2B5EF4-FFF2-40B4-BE49-F238E27FC236}">
                <a16:creationId xmlns:a16="http://schemas.microsoft.com/office/drawing/2014/main" id="{75D135D1-6E90-7915-7148-A20E33FECF54}"/>
              </a:ext>
            </a:extLst>
          </p:cNvPr>
          <p:cNvSpPr/>
          <p:nvPr/>
        </p:nvSpPr>
        <p:spPr>
          <a:xfrm>
            <a:off x="1835772"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1</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96FD7DA-9B0E-845D-D863-90135ADD66D7}"/>
              </a:ext>
            </a:extLst>
          </p:cNvPr>
          <p:cNvSpPr/>
          <p:nvPr/>
        </p:nvSpPr>
        <p:spPr>
          <a:xfrm>
            <a:off x="4436286"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3</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8" name="矢印: 五方向 7">
            <a:extLst>
              <a:ext uri="{FF2B5EF4-FFF2-40B4-BE49-F238E27FC236}">
                <a16:creationId xmlns:a16="http://schemas.microsoft.com/office/drawing/2014/main" id="{ADF322C3-BA5D-BF5E-75E5-BA2706DE5583}"/>
              </a:ext>
            </a:extLst>
          </p:cNvPr>
          <p:cNvSpPr/>
          <p:nvPr/>
        </p:nvSpPr>
        <p:spPr>
          <a:xfrm>
            <a:off x="7036801"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5</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13" name="正方形/長方形 12">
            <a:extLst>
              <a:ext uri="{FF2B5EF4-FFF2-40B4-BE49-F238E27FC236}">
                <a16:creationId xmlns:a16="http://schemas.microsoft.com/office/drawing/2014/main" id="{8A73BE8E-21C2-AB8D-6107-C7F70AF38403}"/>
              </a:ext>
            </a:extLst>
          </p:cNvPr>
          <p:cNvSpPr/>
          <p:nvPr/>
        </p:nvSpPr>
        <p:spPr>
          <a:xfrm>
            <a:off x="1835773"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CBD71FAA-34AF-D618-B839-6F5005C45848}"/>
              </a:ext>
            </a:extLst>
          </p:cNvPr>
          <p:cNvSpPr/>
          <p:nvPr/>
        </p:nvSpPr>
        <p:spPr>
          <a:xfrm>
            <a:off x="4436288"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13182970-73B5-41A3-1D1E-6E0A2E99AAA0}"/>
              </a:ext>
            </a:extLst>
          </p:cNvPr>
          <p:cNvSpPr/>
          <p:nvPr/>
        </p:nvSpPr>
        <p:spPr>
          <a:xfrm>
            <a:off x="7036801"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09CB9B80-9681-0D22-6E4A-12F62E5A3414}"/>
              </a:ext>
            </a:extLst>
          </p:cNvPr>
          <p:cNvSpPr/>
          <p:nvPr/>
        </p:nvSpPr>
        <p:spPr>
          <a:xfrm>
            <a:off x="1835772"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F2D951CC-37B0-F341-9180-E836A687D7C6}"/>
              </a:ext>
            </a:extLst>
          </p:cNvPr>
          <p:cNvSpPr/>
          <p:nvPr/>
        </p:nvSpPr>
        <p:spPr>
          <a:xfrm>
            <a:off x="4436288"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A0AD2BE9-64F8-62A4-D9D6-150D5453D92F}"/>
              </a:ext>
            </a:extLst>
          </p:cNvPr>
          <p:cNvSpPr/>
          <p:nvPr/>
        </p:nvSpPr>
        <p:spPr>
          <a:xfrm>
            <a:off x="7036801"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01B44C8D-4E2F-27A2-AE1D-3AD33A53C756}"/>
              </a:ext>
            </a:extLst>
          </p:cNvPr>
          <p:cNvSpPr/>
          <p:nvPr/>
        </p:nvSpPr>
        <p:spPr>
          <a:xfrm>
            <a:off x="1835772"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4A1CE4D4-98C9-E23E-306B-3C168F68508A}"/>
              </a:ext>
            </a:extLst>
          </p:cNvPr>
          <p:cNvSpPr/>
          <p:nvPr/>
        </p:nvSpPr>
        <p:spPr>
          <a:xfrm>
            <a:off x="4436286"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19FE1075-5890-5315-4CD2-7821248592DF}"/>
              </a:ext>
            </a:extLst>
          </p:cNvPr>
          <p:cNvSpPr/>
          <p:nvPr/>
        </p:nvSpPr>
        <p:spPr>
          <a:xfrm>
            <a:off x="7036799"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93EBE4E-6AAD-831D-A527-BDF1CBF6E9AD}"/>
              </a:ext>
            </a:extLst>
          </p:cNvPr>
          <p:cNvSpPr/>
          <p:nvPr/>
        </p:nvSpPr>
        <p:spPr>
          <a:xfrm>
            <a:off x="1835772"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9EEBE8A0-EFC0-34A4-CD63-1B8F15C1DFDC}"/>
              </a:ext>
            </a:extLst>
          </p:cNvPr>
          <p:cNvSpPr/>
          <p:nvPr/>
        </p:nvSpPr>
        <p:spPr>
          <a:xfrm>
            <a:off x="4436286"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0EDA912-66A2-4601-1A92-D4B7F1FCC208}"/>
              </a:ext>
            </a:extLst>
          </p:cNvPr>
          <p:cNvSpPr/>
          <p:nvPr/>
        </p:nvSpPr>
        <p:spPr>
          <a:xfrm>
            <a:off x="7036799"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FA539F9-2672-48FB-17B0-56D1C63A6B44}"/>
              </a:ext>
            </a:extLst>
          </p:cNvPr>
          <p:cNvSpPr/>
          <p:nvPr/>
        </p:nvSpPr>
        <p:spPr>
          <a:xfrm>
            <a:off x="1835772"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3B58BBDA-30C1-656F-03F8-4D7789091B2F}"/>
              </a:ext>
            </a:extLst>
          </p:cNvPr>
          <p:cNvSpPr/>
          <p:nvPr/>
        </p:nvSpPr>
        <p:spPr>
          <a:xfrm>
            <a:off x="4436286"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BDCB22E-77E2-8B8C-462A-92DF70BEE28F}"/>
              </a:ext>
            </a:extLst>
          </p:cNvPr>
          <p:cNvSpPr/>
          <p:nvPr/>
        </p:nvSpPr>
        <p:spPr>
          <a:xfrm>
            <a:off x="7036799"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F98B1C2E-BD19-7081-F18B-114CAC40F723}"/>
              </a:ext>
            </a:extLst>
          </p:cNvPr>
          <p:cNvSpPr/>
          <p:nvPr/>
        </p:nvSpPr>
        <p:spPr>
          <a:xfrm>
            <a:off x="1835772"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5966654A-148A-E230-D0C9-333411E31966}"/>
              </a:ext>
            </a:extLst>
          </p:cNvPr>
          <p:cNvSpPr/>
          <p:nvPr/>
        </p:nvSpPr>
        <p:spPr>
          <a:xfrm>
            <a:off x="4436286"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7EA7DA1E-E375-8D0E-3477-18B2C090793A}"/>
              </a:ext>
            </a:extLst>
          </p:cNvPr>
          <p:cNvSpPr/>
          <p:nvPr/>
        </p:nvSpPr>
        <p:spPr>
          <a:xfrm>
            <a:off x="7036799"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grpSp>
        <p:nvGrpSpPr>
          <p:cNvPr id="77" name="グループ化 76">
            <a:extLst>
              <a:ext uri="{FF2B5EF4-FFF2-40B4-BE49-F238E27FC236}">
                <a16:creationId xmlns:a16="http://schemas.microsoft.com/office/drawing/2014/main" id="{C447018A-C71C-8439-EE16-4F1822C835A7}"/>
              </a:ext>
            </a:extLst>
          </p:cNvPr>
          <p:cNvGrpSpPr/>
          <p:nvPr/>
        </p:nvGrpSpPr>
        <p:grpSpPr>
          <a:xfrm>
            <a:off x="512779" y="5949"/>
            <a:ext cx="6320145" cy="216000"/>
            <a:chOff x="512779" y="5949"/>
            <a:chExt cx="6320145" cy="216000"/>
          </a:xfrm>
        </p:grpSpPr>
        <p:sp>
          <p:nvSpPr>
            <p:cNvPr id="78" name="正方形/長方形 77">
              <a:extLst>
                <a:ext uri="{FF2B5EF4-FFF2-40B4-BE49-F238E27FC236}">
                  <a16:creationId xmlns:a16="http://schemas.microsoft.com/office/drawing/2014/main" id="{AA65D886-BD5F-9267-C0C4-EB6CAEC9120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9" name="正方形/長方形 78">
              <a:extLst>
                <a:ext uri="{FF2B5EF4-FFF2-40B4-BE49-F238E27FC236}">
                  <a16:creationId xmlns:a16="http://schemas.microsoft.com/office/drawing/2014/main" id="{82C2D3B1-AA24-5DFB-9652-C782AAD96D8E}"/>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0" name="正方形/長方形 79">
              <a:extLst>
                <a:ext uri="{FF2B5EF4-FFF2-40B4-BE49-F238E27FC236}">
                  <a16:creationId xmlns:a16="http://schemas.microsoft.com/office/drawing/2014/main" id="{9D5CA179-C300-D673-5DC7-194B7C2AAD5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D15043C4-3A65-B311-587A-D7DFC86D5254}"/>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C119AE31-F6DF-00EE-9217-968D410440DC}"/>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786A80B8-1794-3EE9-ED27-E984B6D00753}"/>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19F01C64-BE5D-421F-7E28-49BC219EBE5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A2FDEEDF-8478-46FA-1153-1B9EEBD714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C20315C-A775-A02D-8953-D8698F905DD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09FA4D1-BDDD-D216-12D3-FAD551AA815D}"/>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7A00F9D-27BD-2C71-5444-56A822A58F5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A93E3DB-8F4F-7A39-58C2-C1A22944829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091FCFFE-0B44-965B-5329-717F5076EC3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7CBECFF-9F62-7417-E874-9DF1AAEB282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04CFC5C-FB1A-0106-C077-CDDB0151669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28433007-B935-043C-9090-2E588AD394E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0E2E76C-5A84-55BF-E21F-EA5D1395A08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6CE7DB0D-07FD-85BF-2A56-62CFA13A8C4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164E96B-3AF7-335F-3DB9-24C64D941B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正方形/長方形 21">
            <a:extLst>
              <a:ext uri="{FF2B5EF4-FFF2-40B4-BE49-F238E27FC236}">
                <a16:creationId xmlns:a16="http://schemas.microsoft.com/office/drawing/2014/main" id="{5216D880-ACC4-83D3-0EF3-3D3AC9A02484}"/>
              </a:ext>
            </a:extLst>
          </p:cNvPr>
          <p:cNvSpPr/>
          <p:nvPr/>
        </p:nvSpPr>
        <p:spPr>
          <a:xfrm>
            <a:off x="204704" y="1335045"/>
            <a:ext cx="378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本補助事業を通じた収支計画・事業の成長可能性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710250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0765A-6D72-84F5-5C6F-78A0F063481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610F79-7E27-986D-1DD8-FA617EE4B7D0}"/>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265A03F-264E-1F45-4910-EE9E85F813F2}"/>
              </a:ext>
            </a:extLst>
          </p:cNvPr>
          <p:cNvSpPr>
            <a:spLocks noGrp="1"/>
          </p:cNvSpPr>
          <p:nvPr>
            <p:ph type="body" sz="quarter" idx="17"/>
          </p:nvPr>
        </p:nvSpPr>
        <p:spPr/>
        <p:txBody>
          <a:bodyPr/>
          <a:lstStyle/>
          <a:p>
            <a:r>
              <a:rPr kumimoji="1" lang="en-GB"/>
              <a:t>4-3. </a:t>
            </a:r>
            <a:r>
              <a:rPr kumimoji="1" lang="ja-JP" altLang="en-US"/>
              <a:t>ビジネスモデル</a:t>
            </a:r>
            <a:endParaRPr kumimoji="1" lang="en-GB"/>
          </a:p>
        </p:txBody>
      </p:sp>
      <p:sp>
        <p:nvSpPr>
          <p:cNvPr id="10" name="正方形/長方形 9">
            <a:extLst>
              <a:ext uri="{FF2B5EF4-FFF2-40B4-BE49-F238E27FC236}">
                <a16:creationId xmlns:a16="http://schemas.microsoft.com/office/drawing/2014/main" id="{FD90ED6B-385C-222B-2C8A-06BF00096870}"/>
              </a:ext>
            </a:extLst>
          </p:cNvPr>
          <p:cNvSpPr/>
          <p:nvPr/>
        </p:nvSpPr>
        <p:spPr>
          <a:xfrm>
            <a:off x="510776" y="1484313"/>
            <a:ext cx="236148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商業化の際の想定ビジネスモデル</a:t>
            </a:r>
          </a:p>
        </p:txBody>
      </p:sp>
      <p:sp>
        <p:nvSpPr>
          <p:cNvPr id="7" name="テキスト ボックス 6">
            <a:extLst>
              <a:ext uri="{FF2B5EF4-FFF2-40B4-BE49-F238E27FC236}">
                <a16:creationId xmlns:a16="http://schemas.microsoft.com/office/drawing/2014/main" id="{C57275B2-CAC0-B49B-B409-23A165768FD8}"/>
              </a:ext>
            </a:extLst>
          </p:cNvPr>
          <p:cNvSpPr txBox="1"/>
          <p:nvPr/>
        </p:nvSpPr>
        <p:spPr>
          <a:xfrm>
            <a:off x="510776" y="2402599"/>
            <a:ext cx="422476"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利用者</a:t>
            </a:r>
          </a:p>
        </p:txBody>
      </p:sp>
      <p:sp>
        <p:nvSpPr>
          <p:cNvPr id="8" name="テキスト ボックス 7">
            <a:extLst>
              <a:ext uri="{FF2B5EF4-FFF2-40B4-BE49-F238E27FC236}">
                <a16:creationId xmlns:a16="http://schemas.microsoft.com/office/drawing/2014/main" id="{B8FBD01B-F47F-6E03-CFD1-62268B9A55F3}"/>
              </a:ext>
            </a:extLst>
          </p:cNvPr>
          <p:cNvSpPr txBox="1"/>
          <p:nvPr/>
        </p:nvSpPr>
        <p:spPr>
          <a:xfrm>
            <a:off x="510776" y="3752143"/>
            <a:ext cx="422476" cy="1209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提供者・設備</a:t>
            </a:r>
          </a:p>
        </p:txBody>
      </p:sp>
      <p:sp>
        <p:nvSpPr>
          <p:cNvPr id="9" name="テキスト ボックス 8">
            <a:extLst>
              <a:ext uri="{FF2B5EF4-FFF2-40B4-BE49-F238E27FC236}">
                <a16:creationId xmlns:a16="http://schemas.microsoft.com/office/drawing/2014/main" id="{9E4394FF-E4A4-08AD-A419-B7E940589F1B}"/>
              </a:ext>
            </a:extLst>
          </p:cNvPr>
          <p:cNvSpPr txBox="1"/>
          <p:nvPr/>
        </p:nvSpPr>
        <p:spPr>
          <a:xfrm>
            <a:off x="510776" y="5224259"/>
            <a:ext cx="422476" cy="15193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事業パートナー</a:t>
            </a:r>
          </a:p>
        </p:txBody>
      </p:sp>
      <p:sp>
        <p:nvSpPr>
          <p:cNvPr id="11" name="テキスト ボックス 10">
            <a:extLst>
              <a:ext uri="{FF2B5EF4-FFF2-40B4-BE49-F238E27FC236}">
                <a16:creationId xmlns:a16="http://schemas.microsoft.com/office/drawing/2014/main" id="{EDB8D32C-44C9-2388-1DE1-1A299CED36D3}"/>
              </a:ext>
            </a:extLst>
          </p:cNvPr>
          <p:cNvSpPr txBox="1"/>
          <p:nvPr/>
        </p:nvSpPr>
        <p:spPr>
          <a:xfrm>
            <a:off x="1674562" y="1975966"/>
            <a:ext cx="1699024"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日本</a:t>
            </a:r>
          </a:p>
        </p:txBody>
      </p:sp>
      <p:sp>
        <p:nvSpPr>
          <p:cNvPr id="12" name="テキスト ボックス 11">
            <a:extLst>
              <a:ext uri="{FF2B5EF4-FFF2-40B4-BE49-F238E27FC236}">
                <a16:creationId xmlns:a16="http://schemas.microsoft.com/office/drawing/2014/main" id="{B713CA00-60FA-7A4E-D0C1-7C13D22B6B0A}"/>
              </a:ext>
            </a:extLst>
          </p:cNvPr>
          <p:cNvSpPr txBox="1"/>
          <p:nvPr/>
        </p:nvSpPr>
        <p:spPr>
          <a:xfrm>
            <a:off x="6126145" y="1975966"/>
            <a:ext cx="214397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a:solidFill>
                  <a:schemeClr val="tx2"/>
                </a:solidFill>
              </a:rPr>
              <a:t>XXX</a:t>
            </a:r>
            <a:r>
              <a:rPr kumimoji="1" lang="ja-JP" altLang="en-US" sz="1400" b="1">
                <a:solidFill>
                  <a:schemeClr val="tx2"/>
                </a:solidFill>
              </a:rPr>
              <a:t>国</a:t>
            </a:r>
          </a:p>
        </p:txBody>
      </p:sp>
      <p:sp>
        <p:nvSpPr>
          <p:cNvPr id="13" name="正方形/長方形 12">
            <a:extLst>
              <a:ext uri="{FF2B5EF4-FFF2-40B4-BE49-F238E27FC236}">
                <a16:creationId xmlns:a16="http://schemas.microsoft.com/office/drawing/2014/main" id="{05495114-8E96-CC34-390F-2718F3C8CD66}"/>
              </a:ext>
            </a:extLst>
          </p:cNvPr>
          <p:cNvSpPr/>
          <p:nvPr/>
        </p:nvSpPr>
        <p:spPr>
          <a:xfrm>
            <a:off x="1471570" y="4118125"/>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DDE0F2C-32B9-7406-57D6-BA0ED1D2D4F0}"/>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FE9D2B9-3408-6684-CFA9-82A4C89B3745}"/>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7492FCF-5292-3B61-D508-CADF8F60CDA4}"/>
              </a:ext>
            </a:extLst>
          </p:cNvPr>
          <p:cNvSpPr/>
          <p:nvPr/>
        </p:nvSpPr>
        <p:spPr>
          <a:xfrm>
            <a:off x="5214194" y="4118125"/>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88DD470-3589-CE66-F173-3069F4A42587}"/>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6DCE16A-7577-2171-7998-6B4F18FDD9D2}"/>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28" name="グループ化 27">
            <a:extLst>
              <a:ext uri="{FF2B5EF4-FFF2-40B4-BE49-F238E27FC236}">
                <a16:creationId xmlns:a16="http://schemas.microsoft.com/office/drawing/2014/main" id="{1F59CC81-3FF9-6F26-106B-F628080F5F22}"/>
              </a:ext>
            </a:extLst>
          </p:cNvPr>
          <p:cNvGrpSpPr/>
          <p:nvPr/>
        </p:nvGrpSpPr>
        <p:grpSpPr>
          <a:xfrm>
            <a:off x="510776" y="1974627"/>
            <a:ext cx="8884448" cy="4768988"/>
            <a:chOff x="510776" y="1930400"/>
            <a:chExt cx="8884448" cy="4768988"/>
          </a:xfrm>
        </p:grpSpPr>
        <p:cxnSp>
          <p:nvCxnSpPr>
            <p:cNvPr id="19" name="直線コネクタ 18">
              <a:extLst>
                <a:ext uri="{FF2B5EF4-FFF2-40B4-BE49-F238E27FC236}">
                  <a16:creationId xmlns:a16="http://schemas.microsoft.com/office/drawing/2014/main" id="{CCB094D4-6795-A8FB-84F6-B5D0FCEE6B3D}"/>
                </a:ext>
              </a:extLst>
            </p:cNvPr>
            <p:cNvCxnSpPr>
              <a:cxnSpLocks/>
            </p:cNvCxnSpPr>
            <p:nvPr/>
          </p:nvCxnSpPr>
          <p:spPr>
            <a:xfrm>
              <a:off x="4338522" y="1930400"/>
              <a:ext cx="0" cy="476898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5B03C3E-3043-DD53-B168-40BFB54E68C4}"/>
                </a:ext>
              </a:extLst>
            </p:cNvPr>
            <p:cNvCxnSpPr>
              <a:cxnSpLocks/>
            </p:cNvCxnSpPr>
            <p:nvPr/>
          </p:nvCxnSpPr>
          <p:spPr>
            <a:xfrm>
              <a:off x="510776" y="5090725"/>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D84A393-738A-7091-5549-081E856255B0}"/>
                </a:ext>
              </a:extLst>
            </p:cNvPr>
            <p:cNvCxnSpPr>
              <a:cxnSpLocks/>
            </p:cNvCxnSpPr>
            <p:nvPr/>
          </p:nvCxnSpPr>
          <p:spPr>
            <a:xfrm>
              <a:off x="510776" y="3496312"/>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30" name="直線矢印コネクタ 29">
            <a:extLst>
              <a:ext uri="{FF2B5EF4-FFF2-40B4-BE49-F238E27FC236}">
                <a16:creationId xmlns:a16="http://schemas.microsoft.com/office/drawing/2014/main" id="{3BA6AE74-5377-39EF-236E-78408FFCCD9D}"/>
              </a:ext>
            </a:extLst>
          </p:cNvPr>
          <p:cNvCxnSpPr>
            <a:cxnSpLocks/>
          </p:cNvCxnSpPr>
          <p:nvPr/>
        </p:nvCxnSpPr>
        <p:spPr>
          <a:xfrm>
            <a:off x="2872258" y="4356761"/>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65B2662-B727-C7F4-2DB3-A805E9667E8C}"/>
              </a:ext>
            </a:extLst>
          </p:cNvPr>
          <p:cNvCxnSpPr>
            <a:cxnSpLocks/>
          </p:cNvCxnSpPr>
          <p:nvPr/>
        </p:nvCxnSpPr>
        <p:spPr>
          <a:xfrm flipV="1">
            <a:off x="2502675" y="2678585"/>
            <a:ext cx="2407920" cy="113418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7056D777-54B8-A0F5-43D6-87E1B6B43CA4}"/>
              </a:ext>
            </a:extLst>
          </p:cNvPr>
          <p:cNvCxnSpPr>
            <a:cxnSpLocks/>
          </p:cNvCxnSpPr>
          <p:nvPr/>
        </p:nvCxnSpPr>
        <p:spPr>
          <a:xfrm flipH="1">
            <a:off x="2524074" y="2828329"/>
            <a:ext cx="2386521" cy="1117979"/>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B1FD23FD-D928-994C-3488-FF49DDC0F7CD}"/>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C3695EC-88B4-2F61-487F-822C3D0A7665}"/>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47" name="直線矢印コネクタ 46">
            <a:extLst>
              <a:ext uri="{FF2B5EF4-FFF2-40B4-BE49-F238E27FC236}">
                <a16:creationId xmlns:a16="http://schemas.microsoft.com/office/drawing/2014/main" id="{03A15FDD-3F86-0719-1D3C-90E8DBD49409}"/>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3A9A6D0F-9622-19CC-A283-F881B8976BB9}"/>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cxnSp>
        <p:nvCxnSpPr>
          <p:cNvPr id="49" name="直線矢印コネクタ 48">
            <a:extLst>
              <a:ext uri="{FF2B5EF4-FFF2-40B4-BE49-F238E27FC236}">
                <a16:creationId xmlns:a16="http://schemas.microsoft.com/office/drawing/2014/main" id="{0DAC39B6-AA1E-E517-0984-63FC245E4C2E}"/>
              </a:ext>
            </a:extLst>
          </p:cNvPr>
          <p:cNvCxnSpPr>
            <a:cxnSpLocks/>
          </p:cNvCxnSpPr>
          <p:nvPr/>
        </p:nvCxnSpPr>
        <p:spPr>
          <a:xfrm>
            <a:off x="6609020" y="2678585"/>
            <a:ext cx="1081328"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024DC091-0DBE-EFBF-AD59-F1E9EA80CEA4}"/>
              </a:ext>
            </a:extLst>
          </p:cNvPr>
          <p:cNvCxnSpPr>
            <a:cxnSpLocks/>
          </p:cNvCxnSpPr>
          <p:nvPr/>
        </p:nvCxnSpPr>
        <p:spPr>
          <a:xfrm flipH="1">
            <a:off x="6563360" y="2828329"/>
            <a:ext cx="1058965"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CAF48745-9050-211D-4DE8-008782D81BB1}"/>
              </a:ext>
            </a:extLst>
          </p:cNvPr>
          <p:cNvSpPr txBox="1"/>
          <p:nvPr/>
        </p:nvSpPr>
        <p:spPr>
          <a:xfrm>
            <a:off x="3974646" y="3310328"/>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7" name="テキスト ボックス 56">
            <a:extLst>
              <a:ext uri="{FF2B5EF4-FFF2-40B4-BE49-F238E27FC236}">
                <a16:creationId xmlns:a16="http://schemas.microsoft.com/office/drawing/2014/main" id="{36CC5BE7-3177-73F4-0278-6AFC4C983FE3}"/>
              </a:ext>
            </a:extLst>
          </p:cNvPr>
          <p:cNvSpPr txBox="1"/>
          <p:nvPr/>
        </p:nvSpPr>
        <p:spPr>
          <a:xfrm>
            <a:off x="3311312" y="2960792"/>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8" name="テキスト ボックス 57">
            <a:extLst>
              <a:ext uri="{FF2B5EF4-FFF2-40B4-BE49-F238E27FC236}">
                <a16:creationId xmlns:a16="http://schemas.microsoft.com/office/drawing/2014/main" id="{56982E11-116E-3DA6-160E-5A3AD4D5571E}"/>
              </a:ext>
            </a:extLst>
          </p:cNvPr>
          <p:cNvSpPr txBox="1"/>
          <p:nvPr/>
        </p:nvSpPr>
        <p:spPr>
          <a:xfrm>
            <a:off x="6691244" y="2995501"/>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9" name="テキスト ボックス 58">
            <a:extLst>
              <a:ext uri="{FF2B5EF4-FFF2-40B4-BE49-F238E27FC236}">
                <a16:creationId xmlns:a16="http://schemas.microsoft.com/office/drawing/2014/main" id="{55DFAA20-7394-02BE-23BC-10EF4F4D2E8A}"/>
              </a:ext>
            </a:extLst>
          </p:cNvPr>
          <p:cNvSpPr txBox="1"/>
          <p:nvPr/>
        </p:nvSpPr>
        <p:spPr>
          <a:xfrm>
            <a:off x="5071401" y="3467290"/>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62" name="直線矢印コネクタ 61">
            <a:extLst>
              <a:ext uri="{FF2B5EF4-FFF2-40B4-BE49-F238E27FC236}">
                <a16:creationId xmlns:a16="http://schemas.microsoft.com/office/drawing/2014/main" id="{F9391753-7B1A-2E38-3D0D-41A64ECFA458}"/>
              </a:ext>
            </a:extLst>
          </p:cNvPr>
          <p:cNvCxnSpPr>
            <a:cxnSpLocks/>
          </p:cNvCxnSpPr>
          <p:nvPr/>
        </p:nvCxnSpPr>
        <p:spPr>
          <a:xfrm flipH="1" flipV="1">
            <a:off x="2593107" y="4868654"/>
            <a:ext cx="2451699" cy="1156388"/>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FE43FB09-7261-6D0C-AE2A-F2A4114DA13A}"/>
              </a:ext>
            </a:extLst>
          </p:cNvPr>
          <p:cNvCxnSpPr>
            <a:cxnSpLocks/>
          </p:cNvCxnSpPr>
          <p:nvPr/>
        </p:nvCxnSpPr>
        <p:spPr>
          <a:xfrm>
            <a:off x="2681938" y="4781376"/>
            <a:ext cx="2435062" cy="1143266"/>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C8563DAC-7DE8-D612-B984-41DBFFE6B86A}"/>
              </a:ext>
            </a:extLst>
          </p:cNvPr>
          <p:cNvCxnSpPr>
            <a:cxnSpLocks/>
          </p:cNvCxnSpPr>
          <p:nvPr/>
        </p:nvCxnSpPr>
        <p:spPr>
          <a:xfrm rot="5400000" flipH="1">
            <a:off x="4508254" y="2345754"/>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D48712AA-2A42-0388-2244-7853D465AE36}"/>
              </a:ext>
            </a:extLst>
          </p:cNvPr>
          <p:cNvCxnSpPr>
            <a:cxnSpLocks/>
          </p:cNvCxnSpPr>
          <p:nvPr/>
        </p:nvCxnSpPr>
        <p:spPr>
          <a:xfrm flipV="1">
            <a:off x="5752483" y="3123691"/>
            <a:ext cx="0" cy="91304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id="{5D4775EA-0BC9-CFB7-AF49-9CFEE37EE858}"/>
              </a:ext>
            </a:extLst>
          </p:cNvPr>
          <p:cNvCxnSpPr>
            <a:cxnSpLocks/>
          </p:cNvCxnSpPr>
          <p:nvPr/>
        </p:nvCxnSpPr>
        <p:spPr>
          <a:xfrm>
            <a:off x="5900468" y="3159051"/>
            <a:ext cx="0" cy="877687"/>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5E809EC7-962F-0BD3-A2C4-994015405D8B}"/>
              </a:ext>
            </a:extLst>
          </p:cNvPr>
          <p:cNvSpPr txBox="1"/>
          <p:nvPr/>
        </p:nvSpPr>
        <p:spPr>
          <a:xfrm>
            <a:off x="5928979" y="3459089"/>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0" name="正方形/長方形 89">
            <a:extLst>
              <a:ext uri="{FF2B5EF4-FFF2-40B4-BE49-F238E27FC236}">
                <a16:creationId xmlns:a16="http://schemas.microsoft.com/office/drawing/2014/main" id="{05CD19AC-AD32-4353-5892-B45255634EAE}"/>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2D80380B-35E6-3C16-242D-C764343E22AC}"/>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92" name="テキスト ボックス 91">
            <a:extLst>
              <a:ext uri="{FF2B5EF4-FFF2-40B4-BE49-F238E27FC236}">
                <a16:creationId xmlns:a16="http://schemas.microsoft.com/office/drawing/2014/main" id="{47148514-B056-51B7-91A8-3A6E30480671}"/>
              </a:ext>
            </a:extLst>
          </p:cNvPr>
          <p:cNvSpPr txBox="1"/>
          <p:nvPr/>
        </p:nvSpPr>
        <p:spPr>
          <a:xfrm>
            <a:off x="6691244" y="2395048"/>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98" name="直線矢印コネクタ 97">
            <a:extLst>
              <a:ext uri="{FF2B5EF4-FFF2-40B4-BE49-F238E27FC236}">
                <a16:creationId xmlns:a16="http://schemas.microsoft.com/office/drawing/2014/main" id="{DC3B9F5F-A1CA-A60C-8EEF-0B71039571BF}"/>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CBF825A6-CC75-C3ED-34B8-A77ED3E216E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grpSp>
        <p:nvGrpSpPr>
          <p:cNvPr id="81" name="グループ化 80">
            <a:extLst>
              <a:ext uri="{FF2B5EF4-FFF2-40B4-BE49-F238E27FC236}">
                <a16:creationId xmlns:a16="http://schemas.microsoft.com/office/drawing/2014/main" id="{718D1101-7704-883E-FAC7-3A858FD35C6D}"/>
              </a:ext>
            </a:extLst>
          </p:cNvPr>
          <p:cNvGrpSpPr/>
          <p:nvPr/>
        </p:nvGrpSpPr>
        <p:grpSpPr>
          <a:xfrm>
            <a:off x="512779" y="5949"/>
            <a:ext cx="6320145" cy="216000"/>
            <a:chOff x="512779" y="5949"/>
            <a:chExt cx="6320145" cy="216000"/>
          </a:xfrm>
        </p:grpSpPr>
        <p:sp>
          <p:nvSpPr>
            <p:cNvPr id="83" name="正方形/長方形 82">
              <a:extLst>
                <a:ext uri="{FF2B5EF4-FFF2-40B4-BE49-F238E27FC236}">
                  <a16:creationId xmlns:a16="http://schemas.microsoft.com/office/drawing/2014/main" id="{08131DAB-CC96-3920-88B9-B71C872D0F7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4" name="正方形/長方形 83">
              <a:extLst>
                <a:ext uri="{FF2B5EF4-FFF2-40B4-BE49-F238E27FC236}">
                  <a16:creationId xmlns:a16="http://schemas.microsoft.com/office/drawing/2014/main" id="{4D3BDB6A-0D9B-A8D2-3799-1C048CE6182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5" name="正方形/長方形 84">
              <a:extLst>
                <a:ext uri="{FF2B5EF4-FFF2-40B4-BE49-F238E27FC236}">
                  <a16:creationId xmlns:a16="http://schemas.microsoft.com/office/drawing/2014/main" id="{FC50C957-C3E3-025F-98CC-CD55DD953B96}"/>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5B7EB076-0134-502F-1A94-C54D19B10AE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9BA09A7-DE50-3C42-F4AD-16E33DA9AC4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B61EB425-DA4D-08B7-8885-627848AB8384}"/>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004B51CF-8A05-BB4C-7072-20F42AD5919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FFD74719-E1BF-DB18-1583-A4434059A2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8D768D9-0E39-B8D3-C2D5-2C01853BF60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82B259B6-AF90-3882-2F9D-16755296C8A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35379D3-450F-50D9-BDCC-A48FC4C24B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C9035A6E-635B-CC9A-98A0-51FC48040DC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526EC367-3248-A91C-73D1-F7C0DF40694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ADAA27DA-6598-5958-CA2E-B75FF5E512D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A5E3F20A-578F-C88A-596A-C6BED270173A}"/>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899784B7-1E8B-4406-C266-A0212D73FD9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11EB25D6-4FC5-C6B1-E26C-98BE67A36CB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EA198DB7-92CE-093B-A664-346AFC5713D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EEB65BED-3AC8-872E-5220-8C782C0BDE5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379564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3149D-1C3C-3372-37B8-FA9C6931E5A3}"/>
            </a:ext>
          </a:extLst>
        </p:cNvPr>
        <p:cNvGrpSpPr/>
        <p:nvPr/>
      </p:nvGrpSpPr>
      <p:grpSpPr>
        <a:xfrm>
          <a:off x="0" y="0"/>
          <a:ext cx="0" cy="0"/>
          <a:chOff x="0" y="0"/>
          <a:chExt cx="0" cy="0"/>
        </a:xfrm>
      </p:grpSpPr>
      <p:sp>
        <p:nvSpPr>
          <p:cNvPr id="9" name="正方形/長方形 8">
            <a:extLst>
              <a:ext uri="{FF2B5EF4-FFF2-40B4-BE49-F238E27FC236}">
                <a16:creationId xmlns:a16="http://schemas.microsoft.com/office/drawing/2014/main" id="{789DF1D4-B5D4-D645-74C0-3C2B0FC96201}"/>
              </a:ext>
            </a:extLst>
          </p:cNvPr>
          <p:cNvSpPr/>
          <p:nvPr/>
        </p:nvSpPr>
        <p:spPr>
          <a:xfrm>
            <a:off x="7435136" y="2179046"/>
            <a:ext cx="1968741"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（ウクライナ復興への貢献）</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EABCF83A-7131-99C6-AEDC-9C5D88379A28}"/>
              </a:ext>
            </a:extLst>
          </p:cNvPr>
          <p:cNvSpPr/>
          <p:nvPr/>
        </p:nvSpPr>
        <p:spPr>
          <a:xfrm>
            <a:off x="512290" y="3120158"/>
            <a:ext cx="2124261"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矢印: 五方向 12">
            <a:extLst>
              <a:ext uri="{FF2B5EF4-FFF2-40B4-BE49-F238E27FC236}">
                <a16:creationId xmlns:a16="http://schemas.microsoft.com/office/drawing/2014/main" id="{51BF6559-9532-D440-04A7-50BE51DD7484}"/>
              </a:ext>
            </a:extLst>
          </p:cNvPr>
          <p:cNvSpPr/>
          <p:nvPr/>
        </p:nvSpPr>
        <p:spPr>
          <a:xfrm>
            <a:off x="5052680"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5</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C1917C78-418B-977C-3A06-8782B4DB2923}"/>
              </a:ext>
            </a:extLst>
          </p:cNvPr>
          <p:cNvSpPr/>
          <p:nvPr/>
        </p:nvSpPr>
        <p:spPr>
          <a:xfrm>
            <a:off x="2837968"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3</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2988818-0AC1-09F2-E6D6-8122F7CBDE80}"/>
              </a:ext>
            </a:extLst>
          </p:cNvPr>
          <p:cNvSpPr/>
          <p:nvPr/>
        </p:nvSpPr>
        <p:spPr>
          <a:xfrm>
            <a:off x="512289" y="2179046"/>
            <a:ext cx="2562109" cy="420166"/>
          </a:xfrm>
          <a:prstGeom prst="homePlate">
            <a:avLst>
              <a:gd name="adj" fmla="val 43653"/>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事業によって生まれる成果・裨益効果</a:t>
            </a:r>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05D648D9-002D-298E-10A0-A236FB9D2EF2}"/>
              </a:ext>
            </a:extLst>
          </p:cNvPr>
          <p:cNvSpPr/>
          <p:nvPr/>
        </p:nvSpPr>
        <p:spPr>
          <a:xfrm>
            <a:off x="512289"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1</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5" name="正方形/長方形 14">
            <a:extLst>
              <a:ext uri="{FF2B5EF4-FFF2-40B4-BE49-F238E27FC236}">
                <a16:creationId xmlns:a16="http://schemas.microsoft.com/office/drawing/2014/main" id="{3A49F13E-CB83-C6AA-A3F3-C757CA898085}"/>
              </a:ext>
            </a:extLst>
          </p:cNvPr>
          <p:cNvSpPr/>
          <p:nvPr/>
        </p:nvSpPr>
        <p:spPr>
          <a:xfrm>
            <a:off x="2928418" y="3120159"/>
            <a:ext cx="2124261" cy="224932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6" name="正方形/長方形 15">
            <a:extLst>
              <a:ext uri="{FF2B5EF4-FFF2-40B4-BE49-F238E27FC236}">
                <a16:creationId xmlns:a16="http://schemas.microsoft.com/office/drawing/2014/main" id="{CB605747-2390-27E4-0A56-7C8694ADB345}"/>
              </a:ext>
            </a:extLst>
          </p:cNvPr>
          <p:cNvSpPr/>
          <p:nvPr/>
        </p:nvSpPr>
        <p:spPr>
          <a:xfrm>
            <a:off x="5344547" y="3120158"/>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CCF9DBAE-46DF-B215-C7E4-F78A23F7665F}"/>
              </a:ext>
            </a:extLst>
          </p:cNvPr>
          <p:cNvSpPr/>
          <p:nvPr/>
        </p:nvSpPr>
        <p:spPr>
          <a:xfrm>
            <a:off x="534454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8B33B17F-05C6-F17E-6A3C-BB408A1B5595}"/>
              </a:ext>
            </a:extLst>
          </p:cNvPr>
          <p:cNvSpPr/>
          <p:nvPr/>
        </p:nvSpPr>
        <p:spPr>
          <a:xfrm>
            <a:off x="292841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24" name="コネクタ: カギ線 23">
            <a:extLst>
              <a:ext uri="{FF2B5EF4-FFF2-40B4-BE49-F238E27FC236}">
                <a16:creationId xmlns:a16="http://schemas.microsoft.com/office/drawing/2014/main" id="{A2D6C9F6-1B3F-285A-5CB2-98EAA5225414}"/>
              </a:ext>
            </a:extLst>
          </p:cNvPr>
          <p:cNvCxnSpPr>
            <a:cxnSpLocks/>
            <a:stCxn id="6" idx="3"/>
            <a:endCxn id="15" idx="1"/>
          </p:cNvCxnSpPr>
          <p:nvPr/>
        </p:nvCxnSpPr>
        <p:spPr>
          <a:xfrm flipV="1">
            <a:off x="2636551" y="4244819"/>
            <a:ext cx="291867" cy="59623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10029EB4-B1E5-5DE8-D220-B38DD8AA3D82}"/>
              </a:ext>
            </a:extLst>
          </p:cNvPr>
          <p:cNvCxnSpPr>
            <a:cxnSpLocks/>
            <a:stCxn id="6" idx="3"/>
            <a:endCxn id="22" idx="1"/>
          </p:cNvCxnSpPr>
          <p:nvPr/>
        </p:nvCxnSpPr>
        <p:spPr>
          <a:xfrm>
            <a:off x="2636552" y="4841050"/>
            <a:ext cx="291866"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4204062B-3373-DD55-D7A5-64F6BE04CECD}"/>
              </a:ext>
            </a:extLst>
          </p:cNvPr>
          <p:cNvCxnSpPr>
            <a:stCxn id="22" idx="3"/>
            <a:endCxn id="18" idx="1"/>
          </p:cNvCxnSpPr>
          <p:nvPr/>
        </p:nvCxnSpPr>
        <p:spPr>
          <a:xfrm>
            <a:off x="5052679" y="6036162"/>
            <a:ext cx="291868"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 name="矢印: 五方向 7">
            <a:extLst>
              <a:ext uri="{FF2B5EF4-FFF2-40B4-BE49-F238E27FC236}">
                <a16:creationId xmlns:a16="http://schemas.microsoft.com/office/drawing/2014/main" id="{83998DE4-1021-AA98-ED46-0E4C283F98F3}"/>
              </a:ext>
            </a:extLst>
          </p:cNvPr>
          <p:cNvSpPr/>
          <p:nvPr/>
        </p:nvSpPr>
        <p:spPr>
          <a:xfrm>
            <a:off x="512289" y="2179046"/>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EC18D4B7-A36E-13FB-B03C-F0300FD64C84}"/>
              </a:ext>
            </a:extLst>
          </p:cNvPr>
          <p:cNvSpPr/>
          <p:nvPr/>
        </p:nvSpPr>
        <p:spPr>
          <a:xfrm>
            <a:off x="5344547" y="4312179"/>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 name="テキスト プレースホルダー 1">
            <a:extLst>
              <a:ext uri="{FF2B5EF4-FFF2-40B4-BE49-F238E27FC236}">
                <a16:creationId xmlns:a16="http://schemas.microsoft.com/office/drawing/2014/main" id="{7373571A-390B-66DC-E30E-0095CF1F816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478CEEB9-7087-DB23-271D-4DF6900ACDB6}"/>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1/2</a:t>
            </a:r>
            <a:endParaRPr kumimoji="1" lang="en-GB" altLang="ja-JP"/>
          </a:p>
        </p:txBody>
      </p:sp>
      <p:sp>
        <p:nvSpPr>
          <p:cNvPr id="11" name="正方形/長方形 10">
            <a:extLst>
              <a:ext uri="{FF2B5EF4-FFF2-40B4-BE49-F238E27FC236}">
                <a16:creationId xmlns:a16="http://schemas.microsoft.com/office/drawing/2014/main" id="{E38F63A4-F0F3-A8CA-AB27-DCE1A0E3E8CD}"/>
              </a:ext>
            </a:extLst>
          </p:cNvPr>
          <p:cNvSpPr/>
          <p:nvPr/>
        </p:nvSpPr>
        <p:spPr>
          <a:xfrm>
            <a:off x="7720551" y="3120158"/>
            <a:ext cx="1683325" cy="3441782"/>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p>
        </p:txBody>
      </p:sp>
      <p:sp>
        <p:nvSpPr>
          <p:cNvPr id="43" name="フローチャート: 結合子 42">
            <a:extLst>
              <a:ext uri="{FF2B5EF4-FFF2-40B4-BE49-F238E27FC236}">
                <a16:creationId xmlns:a16="http://schemas.microsoft.com/office/drawing/2014/main" id="{F1D387B7-557F-BE73-3F1F-BF97626BFC40}"/>
              </a:ext>
            </a:extLst>
          </p:cNvPr>
          <p:cNvSpPr/>
          <p:nvPr/>
        </p:nvSpPr>
        <p:spPr>
          <a:xfrm>
            <a:off x="450316"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4" name="フローチャート: 結合子 43">
            <a:extLst>
              <a:ext uri="{FF2B5EF4-FFF2-40B4-BE49-F238E27FC236}">
                <a16:creationId xmlns:a16="http://schemas.microsoft.com/office/drawing/2014/main" id="{1FCDF300-3636-C69A-2EA8-E7166575B7DF}"/>
              </a:ext>
            </a:extLst>
          </p:cNvPr>
          <p:cNvSpPr/>
          <p:nvPr/>
        </p:nvSpPr>
        <p:spPr>
          <a:xfrm>
            <a:off x="2846924"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EDAA9AAC-8984-4657-A5EF-EB87D49F52CA}"/>
              </a:ext>
            </a:extLst>
          </p:cNvPr>
          <p:cNvCxnSpPr>
            <a:cxnSpLocks/>
            <a:stCxn id="18" idx="3"/>
            <a:endCxn id="11" idx="1"/>
          </p:cNvCxnSpPr>
          <p:nvPr/>
        </p:nvCxnSpPr>
        <p:spPr>
          <a:xfrm flipV="1">
            <a:off x="7468808" y="4841049"/>
            <a:ext cx="251743" cy="1195113"/>
          </a:xfrm>
          <a:prstGeom prst="bentConnector3">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6" name="フローチャート: 結合子 95">
            <a:extLst>
              <a:ext uri="{FF2B5EF4-FFF2-40B4-BE49-F238E27FC236}">
                <a16:creationId xmlns:a16="http://schemas.microsoft.com/office/drawing/2014/main" id="{56F7287C-0DE9-9CC0-354F-0A9DD2D1AC24}"/>
              </a:ext>
            </a:extLst>
          </p:cNvPr>
          <p:cNvSpPr/>
          <p:nvPr/>
        </p:nvSpPr>
        <p:spPr>
          <a:xfrm>
            <a:off x="5263088" y="307113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D81B120C-2D54-875D-4D23-A7C80A554B44}"/>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45" name="フローチャート: 結合子 44">
            <a:extLst>
              <a:ext uri="{FF2B5EF4-FFF2-40B4-BE49-F238E27FC236}">
                <a16:creationId xmlns:a16="http://schemas.microsoft.com/office/drawing/2014/main" id="{56B387EC-9E3B-84CB-9B17-63CDB38288C6}"/>
              </a:ext>
            </a:extLst>
          </p:cNvPr>
          <p:cNvSpPr/>
          <p:nvPr/>
        </p:nvSpPr>
        <p:spPr>
          <a:xfrm>
            <a:off x="2826637" y="5449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7322F9CC-09AE-0843-694D-570D38EAA5A0}"/>
              </a:ext>
            </a:extLst>
          </p:cNvPr>
          <p:cNvSpPr/>
          <p:nvPr/>
        </p:nvSpPr>
        <p:spPr>
          <a:xfrm>
            <a:off x="5251010" y="4259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4FB1F73B-7980-D345-876E-04314C893FA7}"/>
              </a:ext>
            </a:extLst>
          </p:cNvPr>
          <p:cNvSpPr/>
          <p:nvPr/>
        </p:nvSpPr>
        <p:spPr>
          <a:xfrm>
            <a:off x="5230723" y="543230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59" name="コネクタ: カギ線 58">
            <a:extLst>
              <a:ext uri="{FF2B5EF4-FFF2-40B4-BE49-F238E27FC236}">
                <a16:creationId xmlns:a16="http://schemas.microsoft.com/office/drawing/2014/main" id="{4EB345CB-B780-FAB1-75F6-8269822F7F48}"/>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34257D93-8E2D-C670-EF90-97106F1F5751}"/>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E31EA057-CB04-8A4D-A2D9-3D8CE7ED1767}"/>
              </a:ext>
            </a:extLst>
          </p:cNvPr>
          <p:cNvCxnSpPr>
            <a:cxnSpLocks/>
            <a:stCxn id="55" idx="3"/>
            <a:endCxn id="11" idx="1"/>
          </p:cNvCxnSpPr>
          <p:nvPr/>
        </p:nvCxnSpPr>
        <p:spPr>
          <a:xfrm>
            <a:off x="7468808" y="4837516"/>
            <a:ext cx="251743" cy="353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C953A583-DCE2-3944-87EB-7FB8EA9304FE}"/>
              </a:ext>
            </a:extLst>
          </p:cNvPr>
          <p:cNvCxnSpPr>
            <a:cxnSpLocks/>
            <a:stCxn id="15" idx="3"/>
            <a:endCxn id="16" idx="1"/>
          </p:cNvCxnSpPr>
          <p:nvPr/>
        </p:nvCxnSpPr>
        <p:spPr>
          <a:xfrm flipV="1">
            <a:off x="5052679" y="3645495"/>
            <a:ext cx="291868" cy="59932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コネクタ: カギ線 51">
            <a:extLst>
              <a:ext uri="{FF2B5EF4-FFF2-40B4-BE49-F238E27FC236}">
                <a16:creationId xmlns:a16="http://schemas.microsoft.com/office/drawing/2014/main" id="{FCB9B8B2-E5D2-8D21-E732-0970BA3459F8}"/>
              </a:ext>
            </a:extLst>
          </p:cNvPr>
          <p:cNvCxnSpPr>
            <a:cxnSpLocks/>
            <a:stCxn id="15" idx="3"/>
            <a:endCxn id="55" idx="1"/>
          </p:cNvCxnSpPr>
          <p:nvPr/>
        </p:nvCxnSpPr>
        <p:spPr>
          <a:xfrm>
            <a:off x="5052679" y="4244819"/>
            <a:ext cx="291868" cy="592697"/>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80" name="グループ化 79">
            <a:extLst>
              <a:ext uri="{FF2B5EF4-FFF2-40B4-BE49-F238E27FC236}">
                <a16:creationId xmlns:a16="http://schemas.microsoft.com/office/drawing/2014/main" id="{AEE54F39-BDA3-A5D4-8DBF-80390515231C}"/>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09E88CA4-42AA-350A-338F-C3ED0C192D2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88517AA1-A89D-BFEA-0566-2639FE02046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3" name="正方形/長方形 82">
              <a:extLst>
                <a:ext uri="{FF2B5EF4-FFF2-40B4-BE49-F238E27FC236}">
                  <a16:creationId xmlns:a16="http://schemas.microsoft.com/office/drawing/2014/main" id="{E4E1EAB1-B0D6-89A8-743F-1DE8CDC4E2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64FEDF1-9FCD-E451-C6EC-C88AA7B23BC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B0971E2-DE2F-369D-6173-BE63ADF198F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D2A30FBF-DD04-F483-B655-0650F3552F88}"/>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1559E62-BF6D-8A7E-D127-DBE29FBAA5C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4D6DF565-DF23-D7AC-B3C1-A8A3DCBE97D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C4FB604-804C-6857-822C-7D28DF3D114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50A22FB4-B820-A8C1-7D83-BB0EF01F6B53}"/>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FB4BB2CA-8308-2D31-20F2-ACF23D15887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77FD7EFC-1CF5-C0A6-2AEE-5D210389AC4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84171572-927E-012E-8DE1-B0AEAAB3D7F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9B60FBA-F100-97FC-4D38-A6EE58A4507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0E0D4D7-11F7-BDF0-D26C-01910A19C1E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C399622F-4119-4EDA-85C4-B36656BC373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319AE595-CAF0-5A71-812A-2DFEB5CB75C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9743CE8-7637-69D8-027D-6E567591B920}"/>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2333E232-D712-9A70-7842-627636A0422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01" name="正方形/長方形 100">
            <a:extLst>
              <a:ext uri="{FF2B5EF4-FFF2-40B4-BE49-F238E27FC236}">
                <a16:creationId xmlns:a16="http://schemas.microsoft.com/office/drawing/2014/main" id="{8CEB4EB6-C97D-C885-E715-CD55B04AF715}"/>
              </a:ext>
            </a:extLst>
          </p:cNvPr>
          <p:cNvSpPr/>
          <p:nvPr/>
        </p:nvSpPr>
        <p:spPr>
          <a:xfrm>
            <a:off x="510776" y="1815232"/>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Tree>
    <p:extLst>
      <p:ext uri="{BB962C8B-B14F-4D97-AF65-F5344CB8AC3E}">
        <p14:creationId xmlns:p14="http://schemas.microsoft.com/office/powerpoint/2010/main" val="2458551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73D59-34F3-E8FD-35D9-9C516440DB9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412FABB-A364-5FB1-FAA2-C85F16C05C6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3720521-7090-C1CF-666D-B680AEB6B1B3}"/>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2/2</a:t>
            </a:r>
            <a:endParaRPr kumimoji="1" lang="en-GB" altLang="ja-JP"/>
          </a:p>
        </p:txBody>
      </p:sp>
      <p:sp>
        <p:nvSpPr>
          <p:cNvPr id="20" name="テキスト ボックス 19">
            <a:extLst>
              <a:ext uri="{FF2B5EF4-FFF2-40B4-BE49-F238E27FC236}">
                <a16:creationId xmlns:a16="http://schemas.microsoft.com/office/drawing/2014/main" id="{2D541F6D-43A9-85E1-49F8-570414F01557}"/>
              </a:ext>
            </a:extLst>
          </p:cNvPr>
          <p:cNvSpPr txBox="1"/>
          <p:nvPr/>
        </p:nvSpPr>
        <p:spPr>
          <a:xfrm>
            <a:off x="512291" y="1500304"/>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6" name="矢印: 五方向 5">
            <a:extLst>
              <a:ext uri="{FF2B5EF4-FFF2-40B4-BE49-F238E27FC236}">
                <a16:creationId xmlns:a16="http://schemas.microsoft.com/office/drawing/2014/main" id="{4FF52276-4FDC-13B2-CBA6-8AF94069E0B4}"/>
              </a:ext>
            </a:extLst>
          </p:cNvPr>
          <p:cNvSpPr/>
          <p:nvPr/>
        </p:nvSpPr>
        <p:spPr>
          <a:xfrm>
            <a:off x="5690008"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06034BBF-339D-174B-E05C-C8D0693440F8}"/>
              </a:ext>
            </a:extLst>
          </p:cNvPr>
          <p:cNvSpPr/>
          <p:nvPr/>
        </p:nvSpPr>
        <p:spPr>
          <a:xfrm>
            <a:off x="3769359" y="2394120"/>
            <a:ext cx="1793218"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7" name="矢印: 五方向 16">
            <a:extLst>
              <a:ext uri="{FF2B5EF4-FFF2-40B4-BE49-F238E27FC236}">
                <a16:creationId xmlns:a16="http://schemas.microsoft.com/office/drawing/2014/main" id="{D7BBE293-C127-D2A3-850F-3C5F1A7EA9D2}"/>
              </a:ext>
            </a:extLst>
          </p:cNvPr>
          <p:cNvSpPr/>
          <p:nvPr/>
        </p:nvSpPr>
        <p:spPr>
          <a:xfrm>
            <a:off x="7610656"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長期アウトカム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5</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40" name="正方形/長方形 39">
            <a:extLst>
              <a:ext uri="{FF2B5EF4-FFF2-40B4-BE49-F238E27FC236}">
                <a16:creationId xmlns:a16="http://schemas.microsoft.com/office/drawing/2014/main" id="{B568B0C4-7FFA-E673-BD30-F4996E5AD1CB}"/>
              </a:ext>
            </a:extLst>
          </p:cNvPr>
          <p:cNvSpPr/>
          <p:nvPr/>
        </p:nvSpPr>
        <p:spPr>
          <a:xfrm>
            <a:off x="1843716" y="2394120"/>
            <a:ext cx="1793218" cy="420166"/>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現状認識</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C61E84C8-00FF-CB5B-A562-D6D332512BF0}"/>
              </a:ext>
            </a:extLst>
          </p:cNvPr>
          <p:cNvSpPr/>
          <p:nvPr/>
        </p:nvSpPr>
        <p:spPr>
          <a:xfrm>
            <a:off x="512291" y="288257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476CECC-79D0-D87C-C8B7-2F8F701F002F}"/>
              </a:ext>
            </a:extLst>
          </p:cNvPr>
          <p:cNvSpPr/>
          <p:nvPr/>
        </p:nvSpPr>
        <p:spPr>
          <a:xfrm>
            <a:off x="512291" y="350794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8EE2F1A-2FC0-1FB6-3923-B97394B3B0AA}"/>
              </a:ext>
            </a:extLst>
          </p:cNvPr>
          <p:cNvSpPr/>
          <p:nvPr/>
        </p:nvSpPr>
        <p:spPr>
          <a:xfrm>
            <a:off x="512291" y="413331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60856940-20A7-A5C3-E748-274A0BB6A2FD}"/>
              </a:ext>
            </a:extLst>
          </p:cNvPr>
          <p:cNvSpPr/>
          <p:nvPr/>
        </p:nvSpPr>
        <p:spPr>
          <a:xfrm>
            <a:off x="512291" y="475868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38901044-9CEC-DCB4-29E6-DAFFBC2959F1}"/>
              </a:ext>
            </a:extLst>
          </p:cNvPr>
          <p:cNvSpPr/>
          <p:nvPr/>
        </p:nvSpPr>
        <p:spPr>
          <a:xfrm>
            <a:off x="376935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0" name="正方形/長方形 9">
            <a:extLst>
              <a:ext uri="{FF2B5EF4-FFF2-40B4-BE49-F238E27FC236}">
                <a16:creationId xmlns:a16="http://schemas.microsoft.com/office/drawing/2014/main" id="{62186E96-8DC9-1D14-BDFB-0BC3D5CE482F}"/>
              </a:ext>
            </a:extLst>
          </p:cNvPr>
          <p:cNvSpPr/>
          <p:nvPr/>
        </p:nvSpPr>
        <p:spPr>
          <a:xfrm>
            <a:off x="569000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F175611A-F8A9-86DF-A168-2E67FBB3CECD}"/>
              </a:ext>
            </a:extLst>
          </p:cNvPr>
          <p:cNvSpPr/>
          <p:nvPr/>
        </p:nvSpPr>
        <p:spPr>
          <a:xfrm>
            <a:off x="376935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FF8AFA17-23D3-8657-333B-77EC5C52B008}"/>
              </a:ext>
            </a:extLst>
          </p:cNvPr>
          <p:cNvSpPr/>
          <p:nvPr/>
        </p:nvSpPr>
        <p:spPr>
          <a:xfrm>
            <a:off x="569000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9D5C901B-CEFE-2CF5-7146-C1D20181951A}"/>
              </a:ext>
            </a:extLst>
          </p:cNvPr>
          <p:cNvSpPr/>
          <p:nvPr/>
        </p:nvSpPr>
        <p:spPr>
          <a:xfrm>
            <a:off x="7610658"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E4AE9F20-BA22-DBE8-7094-5B4CB0ED248E}"/>
              </a:ext>
            </a:extLst>
          </p:cNvPr>
          <p:cNvSpPr/>
          <p:nvPr/>
        </p:nvSpPr>
        <p:spPr>
          <a:xfrm>
            <a:off x="7610658"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6986626E-C1C8-9E6F-86F9-E67148C12A01}"/>
              </a:ext>
            </a:extLst>
          </p:cNvPr>
          <p:cNvSpPr/>
          <p:nvPr/>
        </p:nvSpPr>
        <p:spPr>
          <a:xfrm>
            <a:off x="376935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E8D74AE2-AB9C-064E-736B-647E14B49B65}"/>
              </a:ext>
            </a:extLst>
          </p:cNvPr>
          <p:cNvSpPr/>
          <p:nvPr/>
        </p:nvSpPr>
        <p:spPr>
          <a:xfrm>
            <a:off x="569000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812DABC6-DACC-E07D-AFB5-620F413B8018}"/>
              </a:ext>
            </a:extLst>
          </p:cNvPr>
          <p:cNvSpPr/>
          <p:nvPr/>
        </p:nvSpPr>
        <p:spPr>
          <a:xfrm>
            <a:off x="376935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7C67A928-7215-7DAC-F0A7-78BCC69B7122}"/>
              </a:ext>
            </a:extLst>
          </p:cNvPr>
          <p:cNvSpPr/>
          <p:nvPr/>
        </p:nvSpPr>
        <p:spPr>
          <a:xfrm>
            <a:off x="569000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50EA1E01-530B-3F49-91DA-372E7962BBCB}"/>
              </a:ext>
            </a:extLst>
          </p:cNvPr>
          <p:cNvSpPr/>
          <p:nvPr/>
        </p:nvSpPr>
        <p:spPr>
          <a:xfrm>
            <a:off x="7610658"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91C785C1-064B-2B7C-6AAD-7952CE7A4C82}"/>
              </a:ext>
            </a:extLst>
          </p:cNvPr>
          <p:cNvSpPr/>
          <p:nvPr/>
        </p:nvSpPr>
        <p:spPr>
          <a:xfrm>
            <a:off x="7610658"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AFD7AE38-AC72-1660-CA32-C0B2B58531CE}"/>
              </a:ext>
            </a:extLst>
          </p:cNvPr>
          <p:cNvSpPr/>
          <p:nvPr/>
        </p:nvSpPr>
        <p:spPr>
          <a:xfrm>
            <a:off x="1847910"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332AE3E9-3388-33D4-B021-99B3C8B812B8}"/>
              </a:ext>
            </a:extLst>
          </p:cNvPr>
          <p:cNvSpPr/>
          <p:nvPr/>
        </p:nvSpPr>
        <p:spPr>
          <a:xfrm>
            <a:off x="1847910"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4" name="正方形/長方形 43">
            <a:extLst>
              <a:ext uri="{FF2B5EF4-FFF2-40B4-BE49-F238E27FC236}">
                <a16:creationId xmlns:a16="http://schemas.microsoft.com/office/drawing/2014/main" id="{8EA78F5B-083C-0D91-748F-3F2597C9E644}"/>
              </a:ext>
            </a:extLst>
          </p:cNvPr>
          <p:cNvSpPr/>
          <p:nvPr/>
        </p:nvSpPr>
        <p:spPr>
          <a:xfrm>
            <a:off x="1847910"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5" name="正方形/長方形 44">
            <a:extLst>
              <a:ext uri="{FF2B5EF4-FFF2-40B4-BE49-F238E27FC236}">
                <a16:creationId xmlns:a16="http://schemas.microsoft.com/office/drawing/2014/main" id="{7EADB0B7-CB37-19F1-9F8E-238431836EF5}"/>
              </a:ext>
            </a:extLst>
          </p:cNvPr>
          <p:cNvSpPr/>
          <p:nvPr/>
        </p:nvSpPr>
        <p:spPr>
          <a:xfrm>
            <a:off x="1847910"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7" name="正方形/長方形 46">
            <a:extLst>
              <a:ext uri="{FF2B5EF4-FFF2-40B4-BE49-F238E27FC236}">
                <a16:creationId xmlns:a16="http://schemas.microsoft.com/office/drawing/2014/main" id="{1A1BCFE3-2E05-285A-7EED-9CD22944A5F4}"/>
              </a:ext>
            </a:extLst>
          </p:cNvPr>
          <p:cNvSpPr/>
          <p:nvPr/>
        </p:nvSpPr>
        <p:spPr>
          <a:xfrm>
            <a:off x="512291" y="538405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D2B869F2-2C70-90CA-2A63-CB9417ED36B9}"/>
              </a:ext>
            </a:extLst>
          </p:cNvPr>
          <p:cNvSpPr/>
          <p:nvPr/>
        </p:nvSpPr>
        <p:spPr>
          <a:xfrm>
            <a:off x="512291" y="600942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A933BD43-7B32-73D7-7077-24D26B21343A}"/>
              </a:ext>
            </a:extLst>
          </p:cNvPr>
          <p:cNvSpPr/>
          <p:nvPr/>
        </p:nvSpPr>
        <p:spPr>
          <a:xfrm>
            <a:off x="376935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556E02CC-7A81-4D2F-C432-D6D5B2C0F28E}"/>
              </a:ext>
            </a:extLst>
          </p:cNvPr>
          <p:cNvSpPr/>
          <p:nvPr/>
        </p:nvSpPr>
        <p:spPr>
          <a:xfrm>
            <a:off x="569000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1" name="正方形/長方形 50">
            <a:extLst>
              <a:ext uri="{FF2B5EF4-FFF2-40B4-BE49-F238E27FC236}">
                <a16:creationId xmlns:a16="http://schemas.microsoft.com/office/drawing/2014/main" id="{B4DC97F0-FA0E-D746-5765-91486F571571}"/>
              </a:ext>
            </a:extLst>
          </p:cNvPr>
          <p:cNvSpPr/>
          <p:nvPr/>
        </p:nvSpPr>
        <p:spPr>
          <a:xfrm>
            <a:off x="376935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7407456-096B-86A5-81ED-7B41B38CD67F}"/>
              </a:ext>
            </a:extLst>
          </p:cNvPr>
          <p:cNvSpPr/>
          <p:nvPr/>
        </p:nvSpPr>
        <p:spPr>
          <a:xfrm>
            <a:off x="569000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3" name="正方形/長方形 52">
            <a:extLst>
              <a:ext uri="{FF2B5EF4-FFF2-40B4-BE49-F238E27FC236}">
                <a16:creationId xmlns:a16="http://schemas.microsoft.com/office/drawing/2014/main" id="{F9BB0954-E444-F24C-4C07-D96AF40D80B9}"/>
              </a:ext>
            </a:extLst>
          </p:cNvPr>
          <p:cNvSpPr/>
          <p:nvPr/>
        </p:nvSpPr>
        <p:spPr>
          <a:xfrm>
            <a:off x="7610658"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4" name="正方形/長方形 53">
            <a:extLst>
              <a:ext uri="{FF2B5EF4-FFF2-40B4-BE49-F238E27FC236}">
                <a16:creationId xmlns:a16="http://schemas.microsoft.com/office/drawing/2014/main" id="{391009FB-7093-77BA-DF8B-291B242C3BC8}"/>
              </a:ext>
            </a:extLst>
          </p:cNvPr>
          <p:cNvSpPr/>
          <p:nvPr/>
        </p:nvSpPr>
        <p:spPr>
          <a:xfrm>
            <a:off x="7610658"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5" name="正方形/長方形 54">
            <a:extLst>
              <a:ext uri="{FF2B5EF4-FFF2-40B4-BE49-F238E27FC236}">
                <a16:creationId xmlns:a16="http://schemas.microsoft.com/office/drawing/2014/main" id="{69D58F7D-FBF5-6A10-AF29-15744E041C1D}"/>
              </a:ext>
            </a:extLst>
          </p:cNvPr>
          <p:cNvSpPr/>
          <p:nvPr/>
        </p:nvSpPr>
        <p:spPr>
          <a:xfrm>
            <a:off x="1847910"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6" name="正方形/長方形 55">
            <a:extLst>
              <a:ext uri="{FF2B5EF4-FFF2-40B4-BE49-F238E27FC236}">
                <a16:creationId xmlns:a16="http://schemas.microsoft.com/office/drawing/2014/main" id="{6AFF575A-E451-F2D9-97F9-85319DF51467}"/>
              </a:ext>
            </a:extLst>
          </p:cNvPr>
          <p:cNvSpPr/>
          <p:nvPr/>
        </p:nvSpPr>
        <p:spPr>
          <a:xfrm>
            <a:off x="1847910"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フローチャート: 結合子 30">
            <a:extLst>
              <a:ext uri="{FF2B5EF4-FFF2-40B4-BE49-F238E27FC236}">
                <a16:creationId xmlns:a16="http://schemas.microsoft.com/office/drawing/2014/main" id="{A9A0EA9A-A2DA-AA60-0A12-26E23D59C827}"/>
              </a:ext>
            </a:extLst>
          </p:cNvPr>
          <p:cNvSpPr/>
          <p:nvPr/>
        </p:nvSpPr>
        <p:spPr>
          <a:xfrm>
            <a:off x="366983" y="277117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3B0D6678-28E0-80E5-7661-F92BB47BB14E}"/>
              </a:ext>
            </a:extLst>
          </p:cNvPr>
          <p:cNvSpPr/>
          <p:nvPr/>
        </p:nvSpPr>
        <p:spPr>
          <a:xfrm>
            <a:off x="366983" y="3430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フローチャート: 結合子 32">
            <a:extLst>
              <a:ext uri="{FF2B5EF4-FFF2-40B4-BE49-F238E27FC236}">
                <a16:creationId xmlns:a16="http://schemas.microsoft.com/office/drawing/2014/main" id="{35E52F7C-FC36-6FD6-BCF7-CDFC147BCCEC}"/>
              </a:ext>
            </a:extLst>
          </p:cNvPr>
          <p:cNvSpPr/>
          <p:nvPr/>
        </p:nvSpPr>
        <p:spPr>
          <a:xfrm>
            <a:off x="366983" y="406083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4" name="フローチャート: 結合子 33">
            <a:extLst>
              <a:ext uri="{FF2B5EF4-FFF2-40B4-BE49-F238E27FC236}">
                <a16:creationId xmlns:a16="http://schemas.microsoft.com/office/drawing/2014/main" id="{DF7033F2-8E6C-B079-88E3-2B20D7FB16E5}"/>
              </a:ext>
            </a:extLst>
          </p:cNvPr>
          <p:cNvSpPr/>
          <p:nvPr/>
        </p:nvSpPr>
        <p:spPr>
          <a:xfrm>
            <a:off x="366983" y="465536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6A92F087-D488-EB6A-B0C8-3DA9BA39140E}"/>
              </a:ext>
            </a:extLst>
          </p:cNvPr>
          <p:cNvSpPr/>
          <p:nvPr/>
        </p:nvSpPr>
        <p:spPr>
          <a:xfrm>
            <a:off x="366983" y="529565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10ED2BDC-020B-EF57-AFF6-DB08B369408E}"/>
              </a:ext>
            </a:extLst>
          </p:cNvPr>
          <p:cNvSpPr/>
          <p:nvPr/>
        </p:nvSpPr>
        <p:spPr>
          <a:xfrm>
            <a:off x="366983" y="593551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grpSp>
        <p:nvGrpSpPr>
          <p:cNvPr id="90" name="グループ化 89">
            <a:extLst>
              <a:ext uri="{FF2B5EF4-FFF2-40B4-BE49-F238E27FC236}">
                <a16:creationId xmlns:a16="http://schemas.microsoft.com/office/drawing/2014/main" id="{48E5662B-E0A5-B08B-188B-6D1ACD49C865}"/>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035BD457-F591-4EE9-D60A-E1ADFA54E56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24D9881C-9EB0-D0F9-A688-F7BA7ACCA8A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80EF78F7-40FA-42DB-DC36-3FDECA7E0F5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E9DF5D-89D1-6A3D-7CEC-BAFD25BEE72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4C7DA64-5E6F-A637-3E84-D9C60F663CE0}"/>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29FB46DF-4D6D-3628-90B3-15BFAEEB6A6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A8CB900-BFBB-DA35-F91E-BE7240070CBD}"/>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6CC9C19-B776-8A40-B5B9-12D1634F616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8FD70181-0FDB-3B99-7E88-F62D4EA2C59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B0D671BB-0CF6-6097-8C11-36D93F94A07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C958420-7488-F8BD-3487-6FB5B4A91046}"/>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AA1083A8-2BD3-AF95-2588-6A20EB3D681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5DA3AC6A-1184-5184-350A-4C684AC6DC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58A8EC9-3470-6473-8691-4274F176FA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CA9EBC8A-4E7E-4B16-52CF-8562EC286F8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52A76309-C43B-9DF4-EAD3-B88702148D3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5573BF13-8F31-7E2A-77B7-162CB153D8B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D0D58EFE-3FAA-E5B8-5C8C-1F4BFD5D20D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FAA1D5C7-BF54-2ABE-B562-15B7643A05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1" name="正方形/長方形 110">
            <a:extLst>
              <a:ext uri="{FF2B5EF4-FFF2-40B4-BE49-F238E27FC236}">
                <a16:creationId xmlns:a16="http://schemas.microsoft.com/office/drawing/2014/main" id="{41C9070D-A6DF-DF1A-85B3-FAAE0A3CD65D}"/>
              </a:ext>
            </a:extLst>
          </p:cNvPr>
          <p:cNvSpPr/>
          <p:nvPr/>
        </p:nvSpPr>
        <p:spPr>
          <a:xfrm>
            <a:off x="510776" y="2018501"/>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655911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5117085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１～４で取り上げた点以外に、申請者が特にアピールしたい点を自由に１～２ページで記載してください</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1/2</a:t>
            </a:r>
            <a:endParaRPr kumimoji="1" lang="en-GB"/>
          </a:p>
        </p:txBody>
      </p:sp>
    </p:spTree>
    <p:extLst>
      <p:ext uri="{BB962C8B-B14F-4D97-AF65-F5344CB8AC3E}">
        <p14:creationId xmlns:p14="http://schemas.microsoft.com/office/powerpoint/2010/main" val="153083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a:t>
            </a:r>
            <a:r>
              <a:rPr kumimoji="1" lang="en-US" altLang="ja-JP"/>
              <a:t>2 </a:t>
            </a:r>
            <a:r>
              <a:rPr kumimoji="1" lang="ja-JP" altLang="en-US"/>
              <a:t>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p:txBody>
          <a:bodyPr/>
          <a:lstStyle/>
          <a:p>
            <a:pPr marL="342900" indent="-342900">
              <a:spcBef>
                <a:spcPts val="600"/>
              </a:spcBef>
              <a:buFont typeface="+mj-lt"/>
              <a:buAutoNum type="arabicPeriod"/>
            </a:pPr>
            <a:r>
              <a:rPr lang="ja-JP" altLang="en-US" b="1"/>
              <a:t>事業計画サマリ</a:t>
            </a:r>
            <a:endParaRPr lang="en-US" altLang="ja-JP" b="1"/>
          </a:p>
          <a:p>
            <a:pPr marL="342900" indent="-342900">
              <a:spcBef>
                <a:spcPts val="600"/>
              </a:spcBef>
              <a:buFont typeface="+mj-lt"/>
              <a:buAutoNum type="arabicPeriod"/>
            </a:pPr>
            <a:r>
              <a:rPr lang="ja-JP" altLang="en-US" b="1"/>
              <a:t>経営戦略及び補助事業の位置づけ</a:t>
            </a:r>
            <a:endParaRPr lang="en-US" altLang="ja-JP" b="1"/>
          </a:p>
          <a:p>
            <a:pPr marL="446088" lvl="1" indent="-216000"/>
            <a:r>
              <a:rPr lang="en-US" altLang="ja-JP" sz="1400"/>
              <a:t>2-1.</a:t>
            </a:r>
            <a:r>
              <a:rPr lang="ja-JP" altLang="en-US" sz="1400"/>
              <a:t> 長期成長ビジョン及び海外展開戦略</a:t>
            </a:r>
            <a:endParaRPr lang="en-US" altLang="ja-JP" sz="1400"/>
          </a:p>
          <a:p>
            <a:pPr marL="446088" lvl="1" indent="-216000"/>
            <a:r>
              <a:rPr lang="en-US" altLang="ja-JP" sz="1400"/>
              <a:t>2-2. </a:t>
            </a:r>
            <a:r>
              <a:rPr lang="ja-JP" altLang="en-US" sz="1400"/>
              <a:t>経営戦略における補助事業の位置づけ</a:t>
            </a:r>
          </a:p>
          <a:p>
            <a:pPr marL="342900" indent="-342900">
              <a:spcBef>
                <a:spcPts val="600"/>
              </a:spcBef>
              <a:buFont typeface="+mj-lt"/>
              <a:buAutoNum type="arabicPeriod"/>
            </a:pPr>
            <a:r>
              <a:rPr lang="ja-JP" altLang="en-US" b="1"/>
              <a:t>補助事業の内容</a:t>
            </a:r>
          </a:p>
          <a:p>
            <a:pPr marL="446088" lvl="1" indent="-216000"/>
            <a:r>
              <a:rPr lang="en-US" altLang="ja-JP" sz="1400"/>
              <a:t>3-1. </a:t>
            </a:r>
            <a:r>
              <a:rPr lang="ja-JP" altLang="en-US" sz="1400"/>
              <a:t>実証事業のねらい</a:t>
            </a:r>
            <a:endParaRPr lang="en-US" altLang="ja-JP" sz="1400"/>
          </a:p>
          <a:p>
            <a:pPr marL="446088" lvl="1" indent="-216000"/>
            <a:r>
              <a:rPr lang="en-US" altLang="ja-JP" sz="1400"/>
              <a:t>3-2. </a:t>
            </a:r>
            <a:r>
              <a:rPr lang="ja-JP" altLang="en-US" sz="1400"/>
              <a:t>実施内容</a:t>
            </a:r>
            <a:endParaRPr lang="en-US" altLang="ja-JP" sz="1400"/>
          </a:p>
          <a:p>
            <a:pPr marL="446088" lvl="1" indent="-216000"/>
            <a:r>
              <a:rPr lang="en-US" altLang="ja-JP" sz="1400"/>
              <a:t>3-3.</a:t>
            </a:r>
            <a:r>
              <a:rPr lang="ja-JP" altLang="en-US" sz="1400"/>
              <a:t> 実施スケジュール</a:t>
            </a:r>
            <a:endParaRPr lang="en-US" altLang="ja-JP" sz="1400"/>
          </a:p>
          <a:p>
            <a:pPr marL="446088" lvl="1" indent="-216000"/>
            <a:r>
              <a:rPr lang="en-US" altLang="ja-JP" sz="1400"/>
              <a:t>3-4. </a:t>
            </a:r>
            <a:r>
              <a:rPr lang="ja-JP" altLang="en-US" sz="1400"/>
              <a:t>内部環境の分析</a:t>
            </a:r>
            <a:endParaRPr lang="en-US" altLang="ja-JP" sz="1400"/>
          </a:p>
          <a:p>
            <a:pPr marL="446088" lvl="1" indent="-216000"/>
            <a:r>
              <a:rPr lang="en-US" altLang="ja-JP" sz="1400"/>
              <a:t>3-5. </a:t>
            </a:r>
            <a:r>
              <a:rPr lang="ja-JP" altLang="en-US" sz="1400"/>
              <a:t>外部環境の分析</a:t>
            </a:r>
            <a:endParaRPr lang="en-US" altLang="ja-JP" sz="1400"/>
          </a:p>
          <a:p>
            <a:pPr marL="446088" lvl="1" indent="-216000"/>
            <a:r>
              <a:rPr lang="en-US" altLang="ja-JP" sz="1400"/>
              <a:t>3-6. </a:t>
            </a:r>
            <a:r>
              <a:rPr lang="ja-JP" altLang="en-US" sz="1400"/>
              <a:t>実施体制等</a:t>
            </a:r>
            <a:endParaRPr lang="en-US" altLang="ja-JP" sz="1400"/>
          </a:p>
          <a:p>
            <a:pPr marL="342900" indent="-342900">
              <a:spcBef>
                <a:spcPts val="600"/>
              </a:spcBef>
              <a:buFont typeface="+mj-lt"/>
              <a:buAutoNum type="arabicPeriod"/>
            </a:pPr>
            <a:r>
              <a:rPr lang="ja-JP" altLang="en-US" b="1"/>
              <a:t>想定成果及び商業化計画</a:t>
            </a:r>
          </a:p>
          <a:p>
            <a:pPr marL="446088" lvl="1" indent="-215900"/>
            <a:r>
              <a:rPr lang="en-US" altLang="ja-JP" sz="1400"/>
              <a:t>4-1.</a:t>
            </a:r>
            <a:r>
              <a:rPr lang="ja-JP" altLang="en-US" sz="1400"/>
              <a:t> 商業化に向けた取組</a:t>
            </a:r>
            <a:endParaRPr lang="en-US" altLang="ja-JP" sz="1400"/>
          </a:p>
          <a:p>
            <a:pPr marL="446088" lvl="1" indent="-215900"/>
            <a:r>
              <a:rPr lang="en-US" altLang="ja-JP" sz="1400"/>
              <a:t>4-2. </a:t>
            </a:r>
            <a:r>
              <a:rPr kumimoji="1" lang="ja-JP" altLang="en-US" sz="1400"/>
              <a:t>想定される成果</a:t>
            </a:r>
            <a:endParaRPr lang="en-US" altLang="ja-JP" sz="1400"/>
          </a:p>
          <a:p>
            <a:pPr marL="446088" lvl="1" indent="-215900"/>
            <a:r>
              <a:rPr lang="en-US" altLang="ja-JP" sz="1400"/>
              <a:t>4-3. </a:t>
            </a:r>
            <a:r>
              <a:rPr kumimoji="1" lang="ja-JP" altLang="en-US" sz="1400"/>
              <a:t>ビジネスモデル</a:t>
            </a:r>
            <a:endParaRPr lang="en-US" altLang="ja-JP" sz="1400"/>
          </a:p>
          <a:p>
            <a:pPr marL="446088" lvl="1" indent="-215900"/>
            <a:r>
              <a:rPr lang="en-US" altLang="ja-JP" sz="1400"/>
              <a:t>4-4. </a:t>
            </a:r>
            <a:r>
              <a:rPr lang="ja-JP" altLang="en-US" sz="1400"/>
              <a:t>想定される裨益効果</a:t>
            </a:r>
          </a:p>
          <a:p>
            <a:pPr marL="342900" indent="-342900">
              <a:spcBef>
                <a:spcPts val="600"/>
              </a:spcBef>
              <a:buFont typeface="+mj-lt"/>
              <a:buAutoNum type="arabicPeriod"/>
            </a:pPr>
            <a:r>
              <a:rPr lang="ja-JP" altLang="en-US" b="1"/>
              <a:t>自由記載・その他</a:t>
            </a:r>
          </a:p>
          <a:p>
            <a:pPr marL="342900" indent="-342900">
              <a:spcBef>
                <a:spcPts val="600"/>
              </a:spcBef>
              <a:buFont typeface="+mj-lt"/>
              <a:buAutoNum type="arabicPeriod"/>
            </a:pPr>
            <a:r>
              <a:rPr lang="ja-JP" altLang="en-US" b="1"/>
              <a:t>申請者概要</a:t>
            </a:r>
            <a:endParaRPr lang="en-US" altLang="ja-JP" b="1"/>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D315-1953-E824-9F64-04CCB455C16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FB3767-58E9-7C2E-C33D-DDDA2745B5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19C95BF1-44C2-2D57-CF3D-9C1EAB210CE2}"/>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前スライドに引き続き、１～４で取り上げた点以外に、申請者が特にアピールしたい点を自由に１～２ページで記載してください</a:t>
            </a:r>
            <a:endParaRPr kumimoji="1" lang="en-US" altLang="ja-JP" sz="1050">
              <a:latin typeface="Meiryo UI"/>
              <a:ea typeface="Meiryo U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前スライドのみで記載を充足できた場合には、本スライドは削除しても構いません</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46DCB4C5-E962-13D1-2A80-AB34BC495B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2/2</a:t>
            </a:r>
            <a:endParaRPr kumimoji="1" lang="en-GB"/>
          </a:p>
        </p:txBody>
      </p:sp>
    </p:spTree>
    <p:extLst>
      <p:ext uri="{BB962C8B-B14F-4D97-AF65-F5344CB8AC3E}">
        <p14:creationId xmlns:p14="http://schemas.microsoft.com/office/powerpoint/2010/main" val="36560671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1/2</a:t>
            </a:r>
            <a:endParaRPr kumimoji="1" lang="en-GB" dirty="0"/>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DDD54EDE-ACE0-0542-B1EB-0088D2DEDB06}"/>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Tree>
    <p:extLst>
      <p:ext uri="{BB962C8B-B14F-4D97-AF65-F5344CB8AC3E}">
        <p14:creationId xmlns:p14="http://schemas.microsoft.com/office/powerpoint/2010/main" val="7499134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2/2</a:t>
            </a:r>
            <a:endParaRPr kumimoji="1" lang="en-GB" dirty="0"/>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8" name="正方形/長方形 7">
            <a:extLst>
              <a:ext uri="{FF2B5EF4-FFF2-40B4-BE49-F238E27FC236}">
                <a16:creationId xmlns:a16="http://schemas.microsoft.com/office/drawing/2014/main" id="{41710AC4-4609-AF1F-7D17-9BF3A6E55447}"/>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Tree>
    <p:extLst>
      <p:ext uri="{BB962C8B-B14F-4D97-AF65-F5344CB8AC3E}">
        <p14:creationId xmlns:p14="http://schemas.microsoft.com/office/powerpoint/2010/main" val="321474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事業計画サマリ</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C4C683-F153-28AD-2826-CEFF933B857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A7E0DD-4CFA-612E-6DB3-DBE277F7B9D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267A1F36-50CE-F94C-5FF2-17C705989309}"/>
              </a:ext>
            </a:extLst>
          </p:cNvPr>
          <p:cNvSpPr>
            <a:spLocks noGrp="1"/>
          </p:cNvSpPr>
          <p:nvPr>
            <p:ph type="body" sz="quarter" idx="17"/>
          </p:nvPr>
        </p:nvSpPr>
        <p:spPr/>
        <p:txBody>
          <a:bodyPr/>
          <a:lstStyle/>
          <a:p>
            <a:r>
              <a:rPr kumimoji="1" lang="ja-JP" altLang="en-US"/>
              <a:t>１</a:t>
            </a:r>
            <a:r>
              <a:rPr kumimoji="1" lang="en-US" altLang="ja-JP"/>
              <a:t>. </a:t>
            </a:r>
            <a:r>
              <a:rPr kumimoji="1" lang="ja-JP" altLang="en-US"/>
              <a:t>事業計画サマリ</a:t>
            </a:r>
            <a:endParaRPr kumimoji="1" lang="en-GB" altLang="ja-JP"/>
          </a:p>
        </p:txBody>
      </p:sp>
      <p:sp>
        <p:nvSpPr>
          <p:cNvPr id="6" name="正方形/長方形 5">
            <a:extLst>
              <a:ext uri="{FF2B5EF4-FFF2-40B4-BE49-F238E27FC236}">
                <a16:creationId xmlns:a16="http://schemas.microsoft.com/office/drawing/2014/main" id="{B3D0275F-BC69-3D54-BAC6-E09A0C2E44A2}"/>
              </a:ext>
            </a:extLst>
          </p:cNvPr>
          <p:cNvSpPr/>
          <p:nvPr/>
        </p:nvSpPr>
        <p:spPr>
          <a:xfrm>
            <a:off x="1684206" y="2369182"/>
            <a:ext cx="7704000" cy="46712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r>
              <a:rPr kumimoji="1" lang="ja-JP" altLang="ja-JP" sz="1050" kern="1200">
                <a:solidFill>
                  <a:schemeClr val="tx1"/>
                </a:solidFill>
                <a:effectLst/>
                <a:latin typeface="+mn-lt"/>
                <a:ea typeface="+mn-ea"/>
                <a:cs typeface="+mn-cs"/>
              </a:rPr>
              <a:t>○○○国／□□□事</a:t>
            </a:r>
            <a:r>
              <a:rPr kumimoji="1" lang="ja-JP" altLang="en-US" sz="1050" kern="1200">
                <a:solidFill>
                  <a:schemeClr val="tx1"/>
                </a:solidFill>
                <a:effectLst/>
                <a:latin typeface="+mn-lt"/>
                <a:ea typeface="+mn-ea"/>
                <a:cs typeface="+mn-cs"/>
              </a:rPr>
              <a:t>業</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tabLst>
                <a:tab pos="452438" algn="l"/>
                <a:tab pos="808038" algn="l"/>
                <a:tab pos="1077913" algn="l"/>
              </a:tabLst>
            </a:pPr>
            <a:r>
              <a:rPr lang="ja-JP" altLang="en-US" sz="1050">
                <a:solidFill>
                  <a:schemeClr val="tx2"/>
                </a:solidFill>
                <a:latin typeface="Meiryo UI" panose="020B0604030504040204" pitchFamily="50" charset="-128"/>
                <a:ea typeface="Meiryo UI" panose="020B0604030504040204" pitchFamily="50" charset="-128"/>
              </a:rPr>
              <a:t>英語名：</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B2A28DE-12DE-69B7-A50F-E77EBE7F847E}"/>
              </a:ext>
            </a:extLst>
          </p:cNvPr>
          <p:cNvSpPr/>
          <p:nvPr/>
        </p:nvSpPr>
        <p:spPr>
          <a:xfrm>
            <a:off x="513890" y="2367079"/>
            <a:ext cx="1108800" cy="46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事業名</a:t>
            </a:r>
          </a:p>
        </p:txBody>
      </p:sp>
      <p:sp>
        <p:nvSpPr>
          <p:cNvPr id="8" name="正方形/長方形 7">
            <a:extLst>
              <a:ext uri="{FF2B5EF4-FFF2-40B4-BE49-F238E27FC236}">
                <a16:creationId xmlns:a16="http://schemas.microsoft.com/office/drawing/2014/main" id="{8BFD11C7-7C60-ED08-A31B-2DA8B9277E90}"/>
              </a:ext>
            </a:extLst>
          </p:cNvPr>
          <p:cNvSpPr/>
          <p:nvPr/>
        </p:nvSpPr>
        <p:spPr>
          <a:xfrm>
            <a:off x="2787011" y="4210367"/>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E3DA79C-5BF9-1B26-95A8-3C89F1877D77}"/>
              </a:ext>
            </a:extLst>
          </p:cNvPr>
          <p:cNvSpPr/>
          <p:nvPr/>
        </p:nvSpPr>
        <p:spPr>
          <a:xfrm>
            <a:off x="513889" y="4210367"/>
            <a:ext cx="1108800" cy="228117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実証事業</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lang="ja-JP" altLang="en-US" sz="1200" b="1">
                <a:solidFill>
                  <a:schemeClr val="tx2"/>
                </a:solidFill>
                <a:latin typeface="Meiryo UI" panose="020B0604030504040204" pitchFamily="50" charset="-128"/>
                <a:ea typeface="Meiryo UI" panose="020B0604030504040204" pitchFamily="50" charset="-128"/>
              </a:rPr>
              <a:t>概要</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EE65449-49DF-F0D1-13DA-A55F6E30C256}"/>
              </a:ext>
            </a:extLst>
          </p:cNvPr>
          <p:cNvSpPr/>
          <p:nvPr/>
        </p:nvSpPr>
        <p:spPr>
          <a:xfrm>
            <a:off x="1684206" y="2916931"/>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国、</a:t>
            </a:r>
            <a:r>
              <a:rPr kumimoji="1" lang="en-US" altLang="ja-JP" sz="1050">
                <a:solidFill>
                  <a:schemeClr val="tx2"/>
                </a:solidFill>
              </a:rPr>
              <a:t>XXX</a:t>
            </a:r>
            <a:r>
              <a:rPr kumimoji="1" lang="ja-JP" altLang="en-US" sz="1050">
                <a:solidFill>
                  <a:schemeClr val="tx2"/>
                </a:solidFill>
              </a:rPr>
              <a:t>国・・・</a:t>
            </a:r>
          </a:p>
        </p:txBody>
      </p:sp>
      <p:sp>
        <p:nvSpPr>
          <p:cNvPr id="11" name="正方形/長方形 10">
            <a:extLst>
              <a:ext uri="{FF2B5EF4-FFF2-40B4-BE49-F238E27FC236}">
                <a16:creationId xmlns:a16="http://schemas.microsoft.com/office/drawing/2014/main" id="{ABD99627-92D7-CD35-24B9-EBE3A003F2FA}"/>
              </a:ext>
            </a:extLst>
          </p:cNvPr>
          <p:cNvSpPr/>
          <p:nvPr/>
        </p:nvSpPr>
        <p:spPr>
          <a:xfrm>
            <a:off x="513890" y="2916931"/>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a:t>
            </a:r>
          </a:p>
        </p:txBody>
      </p:sp>
      <p:cxnSp>
        <p:nvCxnSpPr>
          <p:cNvPr id="14" name="直線コネクタ 13">
            <a:extLst>
              <a:ext uri="{FF2B5EF4-FFF2-40B4-BE49-F238E27FC236}">
                <a16:creationId xmlns:a16="http://schemas.microsoft.com/office/drawing/2014/main" id="{FCE1A4C0-4DB9-60C5-3A38-FC4571B6AC60}"/>
              </a:ext>
            </a:extLst>
          </p:cNvPr>
          <p:cNvCxnSpPr>
            <a:cxnSpLocks/>
          </p:cNvCxnSpPr>
          <p:nvPr/>
        </p:nvCxnSpPr>
        <p:spPr>
          <a:xfrm flipH="1">
            <a:off x="1684207" y="1888252"/>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F6FFBFAA-4D5A-10AD-639B-79A062BBB62B}"/>
              </a:ext>
            </a:extLst>
          </p:cNvPr>
          <p:cNvCxnSpPr>
            <a:cxnSpLocks/>
          </p:cNvCxnSpPr>
          <p:nvPr/>
        </p:nvCxnSpPr>
        <p:spPr>
          <a:xfrm flipH="1">
            <a:off x="1684207" y="3317241"/>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05ED5838-3200-B4B0-9555-E54369888A96}"/>
              </a:ext>
            </a:extLst>
          </p:cNvPr>
          <p:cNvCxnSpPr>
            <a:cxnSpLocks/>
          </p:cNvCxnSpPr>
          <p:nvPr/>
        </p:nvCxnSpPr>
        <p:spPr>
          <a:xfrm flipH="1">
            <a:off x="1684207" y="2876621"/>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DD2969C3-DD8E-B472-4D82-A3AE717F961A}"/>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25" name="正方形/長方形 24">
            <a:extLst>
              <a:ext uri="{FF2B5EF4-FFF2-40B4-BE49-F238E27FC236}">
                <a16:creationId xmlns:a16="http://schemas.microsoft.com/office/drawing/2014/main" id="{4DD0E715-A588-74FB-C5BF-EBFD0AD41EB2}"/>
              </a:ext>
            </a:extLst>
          </p:cNvPr>
          <p:cNvSpPr/>
          <p:nvPr/>
        </p:nvSpPr>
        <p:spPr>
          <a:xfrm>
            <a:off x="1684206" y="1487942"/>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a:t>
            </a:r>
            <a:endParaRPr kumimoji="1" lang="ja-JP" altLang="en-US" sz="1050">
              <a:solidFill>
                <a:schemeClr val="tx2"/>
              </a:solidFill>
            </a:endParaRPr>
          </a:p>
        </p:txBody>
      </p:sp>
      <p:sp>
        <p:nvSpPr>
          <p:cNvPr id="26" name="正方形/長方形 25">
            <a:extLst>
              <a:ext uri="{FF2B5EF4-FFF2-40B4-BE49-F238E27FC236}">
                <a16:creationId xmlns:a16="http://schemas.microsoft.com/office/drawing/2014/main" id="{F3A14FC9-DACD-ADA1-7736-4438AE236283}"/>
              </a:ext>
            </a:extLst>
          </p:cNvPr>
          <p:cNvSpPr/>
          <p:nvPr/>
        </p:nvSpPr>
        <p:spPr>
          <a:xfrm>
            <a:off x="513890" y="1487942"/>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申請者名</a:t>
            </a:r>
          </a:p>
        </p:txBody>
      </p:sp>
      <p:sp>
        <p:nvSpPr>
          <p:cNvPr id="18" name="正方形/長方形 17">
            <a:extLst>
              <a:ext uri="{FF2B5EF4-FFF2-40B4-BE49-F238E27FC236}">
                <a16:creationId xmlns:a16="http://schemas.microsoft.com/office/drawing/2014/main" id="{97FEB439-ECA0-2A8B-083B-AA50C22EE09F}"/>
              </a:ext>
            </a:extLst>
          </p:cNvPr>
          <p:cNvSpPr/>
          <p:nvPr/>
        </p:nvSpPr>
        <p:spPr>
          <a:xfrm>
            <a:off x="1684207" y="3357551"/>
            <a:ext cx="7704000" cy="36153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① 情報通信 ② エネルギー　③ 交通　④ 都市基盤　⑤ 医療　⑥ 介護ヘルスケア　⑦ 農業・食品　⑧ 廃棄物処理　⑨ デジタル・プラットフォーム　⑩ その他</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FF71FC8-618D-70B3-EC21-02A3732F88CA}"/>
              </a:ext>
            </a:extLst>
          </p:cNvPr>
          <p:cNvSpPr/>
          <p:nvPr/>
        </p:nvSpPr>
        <p:spPr>
          <a:xfrm>
            <a:off x="513890" y="3359085"/>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lang="ja-JP" altLang="en-US" sz="1200" b="1">
                <a:solidFill>
                  <a:schemeClr val="tx2"/>
                </a:solidFill>
                <a:latin typeface="Meiryo UI" panose="020B0604030504040204" pitchFamily="50" charset="-128"/>
                <a:ea typeface="Meiryo UI" panose="020B0604030504040204" pitchFamily="50" charset="-128"/>
              </a:rPr>
              <a:t>事業分野</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D1EAAE0B-E829-E1A8-6F26-84C30879752A}"/>
              </a:ext>
            </a:extLst>
          </p:cNvPr>
          <p:cNvCxnSpPr>
            <a:cxnSpLocks/>
          </p:cNvCxnSpPr>
          <p:nvPr/>
        </p:nvCxnSpPr>
        <p:spPr>
          <a:xfrm flipH="1">
            <a:off x="1684207" y="3759395"/>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9FA0E3B0-3940-745D-9A2F-7C6F343E5666}"/>
              </a:ext>
            </a:extLst>
          </p:cNvPr>
          <p:cNvSpPr/>
          <p:nvPr/>
        </p:nvSpPr>
        <p:spPr>
          <a:xfrm>
            <a:off x="1684207"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2"/>
                </a:solidFill>
                <a:latin typeface="Meiryo UI" panose="020B0604030504040204" pitchFamily="50" charset="-128"/>
                <a:ea typeface="Meiryo UI" panose="020B0604030504040204" pitchFamily="50" charset="-128"/>
              </a:rPr>
              <a:t>xxx</a:t>
            </a:r>
            <a:r>
              <a:rPr kumimoji="1" lang="ja-JP" altLang="en-US" sz="1200">
                <a:solidFill>
                  <a:schemeClr val="tx2"/>
                </a:solidFill>
                <a:latin typeface="Meiryo UI" panose="020B0604030504040204" pitchFamily="50" charset="-128"/>
                <a:ea typeface="Meiryo UI" panose="020B0604030504040204" pitchFamily="50" charset="-128"/>
              </a:rPr>
              <a:t>円</a:t>
            </a:r>
          </a:p>
        </p:txBody>
      </p:sp>
      <p:sp>
        <p:nvSpPr>
          <p:cNvPr id="22" name="正方形/長方形 21">
            <a:extLst>
              <a:ext uri="{FF2B5EF4-FFF2-40B4-BE49-F238E27FC236}">
                <a16:creationId xmlns:a16="http://schemas.microsoft.com/office/drawing/2014/main" id="{52922063-CA67-B4F2-E735-3AE3C0E4F137}"/>
              </a:ext>
            </a:extLst>
          </p:cNvPr>
          <p:cNvSpPr/>
          <p:nvPr/>
        </p:nvSpPr>
        <p:spPr>
          <a:xfrm>
            <a:off x="513890"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補助対象経費</a:t>
            </a:r>
          </a:p>
        </p:txBody>
      </p:sp>
      <p:sp>
        <p:nvSpPr>
          <p:cNvPr id="23" name="正方形/長方形 22">
            <a:extLst>
              <a:ext uri="{FF2B5EF4-FFF2-40B4-BE49-F238E27FC236}">
                <a16:creationId xmlns:a16="http://schemas.microsoft.com/office/drawing/2014/main" id="{1114C84D-1022-CCBA-C90D-056F8E832D11}"/>
              </a:ext>
            </a:extLst>
          </p:cNvPr>
          <p:cNvSpPr/>
          <p:nvPr/>
        </p:nvSpPr>
        <p:spPr>
          <a:xfrm>
            <a:off x="4663207"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200">
                <a:solidFill>
                  <a:schemeClr val="tx2"/>
                </a:solidFill>
                <a:latin typeface="Meiryo UI" panose="020B0604030504040204" pitchFamily="50" charset="-128"/>
                <a:ea typeface="Meiryo UI" panose="020B0604030504040204" pitchFamily="50" charset="-128"/>
              </a:rPr>
              <a:t>１</a:t>
            </a:r>
            <a:r>
              <a:rPr kumimoji="1" lang="en-US" altLang="ja-JP" sz="1200">
                <a:solidFill>
                  <a:schemeClr val="tx2"/>
                </a:solidFill>
                <a:latin typeface="Meiryo UI" panose="020B0604030504040204" pitchFamily="50" charset="-128"/>
                <a:ea typeface="Meiryo UI" panose="020B0604030504040204" pitchFamily="50" charset="-128"/>
              </a:rPr>
              <a:t>/2</a:t>
            </a:r>
            <a:r>
              <a:rPr kumimoji="1" lang="ja-JP" altLang="en-US" sz="1200">
                <a:solidFill>
                  <a:schemeClr val="tx2"/>
                </a:solidFill>
                <a:latin typeface="Meiryo UI" panose="020B0604030504040204" pitchFamily="50" charset="-128"/>
                <a:ea typeface="Meiryo UI" panose="020B0604030504040204" pitchFamily="50" charset="-128"/>
              </a:rPr>
              <a:t>以内</a:t>
            </a:r>
            <a:r>
              <a:rPr kumimoji="1" lang="en-US" altLang="ja-JP" sz="1200">
                <a:solidFill>
                  <a:schemeClr val="tx2"/>
                </a:solidFill>
                <a:latin typeface="Meiryo UI" panose="020B0604030504040204" pitchFamily="50" charset="-128"/>
                <a:ea typeface="Meiryo UI" panose="020B0604030504040204" pitchFamily="50" charset="-128"/>
              </a:rPr>
              <a:t> or </a:t>
            </a:r>
            <a:r>
              <a:rPr kumimoji="1" lang="ja-JP" altLang="en-US" sz="1200">
                <a:solidFill>
                  <a:schemeClr val="tx2"/>
                </a:solidFill>
                <a:latin typeface="Meiryo UI" panose="020B0604030504040204" pitchFamily="50" charset="-128"/>
                <a:ea typeface="Meiryo UI" panose="020B0604030504040204" pitchFamily="50" charset="-128"/>
              </a:rPr>
              <a:t>２</a:t>
            </a:r>
            <a:r>
              <a:rPr kumimoji="1" lang="en-US" altLang="ja-JP" sz="1200">
                <a:solidFill>
                  <a:schemeClr val="tx2"/>
                </a:solidFill>
                <a:latin typeface="Meiryo UI" panose="020B0604030504040204" pitchFamily="50" charset="-128"/>
                <a:ea typeface="Meiryo UI" panose="020B0604030504040204" pitchFamily="50" charset="-128"/>
              </a:rPr>
              <a:t>/3</a:t>
            </a:r>
            <a:r>
              <a:rPr kumimoji="1" lang="ja-JP" altLang="en-US" sz="1200">
                <a:solidFill>
                  <a:schemeClr val="tx2"/>
                </a:solidFill>
                <a:latin typeface="Meiryo UI" panose="020B0604030504040204" pitchFamily="50" charset="-128"/>
                <a:ea typeface="Meiryo UI" panose="020B0604030504040204" pitchFamily="50" charset="-128"/>
              </a:rPr>
              <a:t>以内</a:t>
            </a:r>
          </a:p>
        </p:txBody>
      </p:sp>
      <p:sp>
        <p:nvSpPr>
          <p:cNvPr id="32" name="正方形/長方形 31">
            <a:extLst>
              <a:ext uri="{FF2B5EF4-FFF2-40B4-BE49-F238E27FC236}">
                <a16:creationId xmlns:a16="http://schemas.microsoft.com/office/drawing/2014/main" id="{1DA894D7-C2C0-1549-97A6-317D21D767D5}"/>
              </a:ext>
            </a:extLst>
          </p:cNvPr>
          <p:cNvSpPr/>
          <p:nvPr/>
        </p:nvSpPr>
        <p:spPr>
          <a:xfrm>
            <a:off x="3492307"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補助率</a:t>
            </a:r>
          </a:p>
        </p:txBody>
      </p:sp>
      <p:sp>
        <p:nvSpPr>
          <p:cNvPr id="33" name="正方形/長方形 32">
            <a:extLst>
              <a:ext uri="{FF2B5EF4-FFF2-40B4-BE49-F238E27FC236}">
                <a16:creationId xmlns:a16="http://schemas.microsoft.com/office/drawing/2014/main" id="{3FEA7348-0BBC-7536-3CF4-AC199AD3D245}"/>
              </a:ext>
            </a:extLst>
          </p:cNvPr>
          <p:cNvSpPr/>
          <p:nvPr/>
        </p:nvSpPr>
        <p:spPr>
          <a:xfrm>
            <a:off x="7642206"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2"/>
                </a:solidFill>
                <a:latin typeface="Meiryo UI" panose="020B0604030504040204" pitchFamily="50" charset="-128"/>
                <a:ea typeface="Meiryo UI" panose="020B0604030504040204" pitchFamily="50" charset="-128"/>
              </a:rPr>
              <a:t>xxx</a:t>
            </a:r>
            <a:r>
              <a:rPr kumimoji="1" lang="ja-JP" altLang="en-US" sz="1200">
                <a:solidFill>
                  <a:schemeClr val="tx2"/>
                </a:solidFill>
                <a:latin typeface="Meiryo UI" panose="020B0604030504040204" pitchFamily="50" charset="-128"/>
                <a:ea typeface="Meiryo UI" panose="020B0604030504040204" pitchFamily="50" charset="-128"/>
              </a:rPr>
              <a:t>円</a:t>
            </a:r>
          </a:p>
        </p:txBody>
      </p:sp>
      <p:sp>
        <p:nvSpPr>
          <p:cNvPr id="34" name="正方形/長方形 33">
            <a:extLst>
              <a:ext uri="{FF2B5EF4-FFF2-40B4-BE49-F238E27FC236}">
                <a16:creationId xmlns:a16="http://schemas.microsoft.com/office/drawing/2014/main" id="{E03E1C06-04AA-B535-FF3C-C405E190B80B}"/>
              </a:ext>
            </a:extLst>
          </p:cNvPr>
          <p:cNvSpPr/>
          <p:nvPr/>
        </p:nvSpPr>
        <p:spPr>
          <a:xfrm>
            <a:off x="6471307"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補助金申請額</a:t>
            </a:r>
          </a:p>
        </p:txBody>
      </p:sp>
      <p:cxnSp>
        <p:nvCxnSpPr>
          <p:cNvPr id="35" name="直線コネクタ 34">
            <a:extLst>
              <a:ext uri="{FF2B5EF4-FFF2-40B4-BE49-F238E27FC236}">
                <a16:creationId xmlns:a16="http://schemas.microsoft.com/office/drawing/2014/main" id="{B576C6A3-10E7-8560-A682-AE5BFD9E8198}"/>
              </a:ext>
            </a:extLst>
          </p:cNvPr>
          <p:cNvCxnSpPr>
            <a:cxnSpLocks/>
          </p:cNvCxnSpPr>
          <p:nvPr/>
        </p:nvCxnSpPr>
        <p:spPr>
          <a:xfrm flipH="1">
            <a:off x="1716845" y="4169018"/>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D282438A-7E6C-E02C-4492-9D104A34F99F}"/>
              </a:ext>
            </a:extLst>
          </p:cNvPr>
          <p:cNvSpPr/>
          <p:nvPr/>
        </p:nvSpPr>
        <p:spPr>
          <a:xfrm>
            <a:off x="1684206" y="1928562"/>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ja-JP" altLang="en-US" sz="1050">
                <a:solidFill>
                  <a:schemeClr val="tx2"/>
                </a:solidFill>
              </a:rPr>
              <a:t>実証事業</a:t>
            </a:r>
          </a:p>
        </p:txBody>
      </p:sp>
      <p:sp>
        <p:nvSpPr>
          <p:cNvPr id="37" name="正方形/長方形 36">
            <a:extLst>
              <a:ext uri="{FF2B5EF4-FFF2-40B4-BE49-F238E27FC236}">
                <a16:creationId xmlns:a16="http://schemas.microsoft.com/office/drawing/2014/main" id="{F50B14A7-5242-3281-7572-A06EDBAC0F9B}"/>
              </a:ext>
            </a:extLst>
          </p:cNvPr>
          <p:cNvSpPr/>
          <p:nvPr/>
        </p:nvSpPr>
        <p:spPr>
          <a:xfrm>
            <a:off x="513889" y="1928562"/>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事業形態</a:t>
            </a:r>
          </a:p>
        </p:txBody>
      </p:sp>
      <p:cxnSp>
        <p:nvCxnSpPr>
          <p:cNvPr id="39" name="直線コネクタ 38">
            <a:extLst>
              <a:ext uri="{FF2B5EF4-FFF2-40B4-BE49-F238E27FC236}">
                <a16:creationId xmlns:a16="http://schemas.microsoft.com/office/drawing/2014/main" id="{C10D4483-EC01-FABC-83E6-2B83D6DEF89D}"/>
              </a:ext>
            </a:extLst>
          </p:cNvPr>
          <p:cNvCxnSpPr>
            <a:cxnSpLocks/>
          </p:cNvCxnSpPr>
          <p:nvPr/>
        </p:nvCxnSpPr>
        <p:spPr>
          <a:xfrm flipH="1">
            <a:off x="1684207" y="2328872"/>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8" name="正方形/長方形 57">
            <a:extLst>
              <a:ext uri="{FF2B5EF4-FFF2-40B4-BE49-F238E27FC236}">
                <a16:creationId xmlns:a16="http://schemas.microsoft.com/office/drawing/2014/main" id="{1A4851A0-8A21-2ED6-B474-E7B122C0D721}"/>
              </a:ext>
            </a:extLst>
          </p:cNvPr>
          <p:cNvSpPr/>
          <p:nvPr/>
        </p:nvSpPr>
        <p:spPr>
          <a:xfrm>
            <a:off x="1678212" y="4210367"/>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目的</a:t>
            </a:r>
          </a:p>
        </p:txBody>
      </p:sp>
      <p:sp>
        <p:nvSpPr>
          <p:cNvPr id="60" name="正方形/長方形 59">
            <a:extLst>
              <a:ext uri="{FF2B5EF4-FFF2-40B4-BE49-F238E27FC236}">
                <a16:creationId xmlns:a16="http://schemas.microsoft.com/office/drawing/2014/main" id="{B68B67BC-6129-395B-BED9-AEFE05C8686B}"/>
              </a:ext>
            </a:extLst>
          </p:cNvPr>
          <p:cNvSpPr/>
          <p:nvPr/>
        </p:nvSpPr>
        <p:spPr>
          <a:xfrm>
            <a:off x="1678212" y="4796760"/>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61" name="正方形/長方形 60">
            <a:extLst>
              <a:ext uri="{FF2B5EF4-FFF2-40B4-BE49-F238E27FC236}">
                <a16:creationId xmlns:a16="http://schemas.microsoft.com/office/drawing/2014/main" id="{F7D72D39-576B-6B86-0AF3-A12D3365BC10}"/>
              </a:ext>
            </a:extLst>
          </p:cNvPr>
          <p:cNvSpPr/>
          <p:nvPr/>
        </p:nvSpPr>
        <p:spPr>
          <a:xfrm>
            <a:off x="1678212" y="5383153"/>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実施方法</a:t>
            </a:r>
          </a:p>
        </p:txBody>
      </p:sp>
      <p:sp>
        <p:nvSpPr>
          <p:cNvPr id="62" name="正方形/長方形 61">
            <a:extLst>
              <a:ext uri="{FF2B5EF4-FFF2-40B4-BE49-F238E27FC236}">
                <a16:creationId xmlns:a16="http://schemas.microsoft.com/office/drawing/2014/main" id="{2848033B-0480-B594-437D-BAD9E8F6FF54}"/>
              </a:ext>
            </a:extLst>
          </p:cNvPr>
          <p:cNvSpPr/>
          <p:nvPr/>
        </p:nvSpPr>
        <p:spPr>
          <a:xfrm>
            <a:off x="1678212" y="5969546"/>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ウクライナ復興への貢献</a:t>
            </a:r>
          </a:p>
        </p:txBody>
      </p:sp>
      <p:sp>
        <p:nvSpPr>
          <p:cNvPr id="63" name="正方形/長方形 62">
            <a:extLst>
              <a:ext uri="{FF2B5EF4-FFF2-40B4-BE49-F238E27FC236}">
                <a16:creationId xmlns:a16="http://schemas.microsoft.com/office/drawing/2014/main" id="{87F4E743-302D-9E31-BE0C-BE36D4BEC428}"/>
              </a:ext>
            </a:extLst>
          </p:cNvPr>
          <p:cNvSpPr/>
          <p:nvPr/>
        </p:nvSpPr>
        <p:spPr>
          <a:xfrm>
            <a:off x="2787011" y="4796760"/>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C2C9B0F5-96C8-8646-78D4-5BE87EC9220B}"/>
              </a:ext>
            </a:extLst>
          </p:cNvPr>
          <p:cNvSpPr/>
          <p:nvPr/>
        </p:nvSpPr>
        <p:spPr>
          <a:xfrm>
            <a:off x="2787011" y="5383153"/>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75821FCA-D5D3-7998-E62D-BD5CE1000DA5}"/>
              </a:ext>
            </a:extLst>
          </p:cNvPr>
          <p:cNvSpPr/>
          <p:nvPr/>
        </p:nvSpPr>
        <p:spPr>
          <a:xfrm>
            <a:off x="2787011" y="5969546"/>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97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203329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EB905F6D-2759-9505-6B7F-11B99F848C85}"/>
              </a:ext>
            </a:extLst>
          </p:cNvPr>
          <p:cNvSpPr txBox="1">
            <a:spLocks/>
          </p:cNvSpPr>
          <p:nvPr/>
        </p:nvSpPr>
        <p:spPr>
          <a:xfrm>
            <a:off x="5102509" y="1845252"/>
            <a:ext cx="4291200" cy="4644447"/>
          </a:xfrm>
          <a:prstGeom prst="rect">
            <a:avLst/>
          </a:prstGeom>
          <a:solidFill>
            <a:schemeClr val="accent3">
              <a:lumMod val="20000"/>
              <a:lumOff val="80000"/>
            </a:schemeClr>
          </a:solidFill>
        </p:spPr>
        <p:txBody>
          <a:bodyPr lIns="90000" rIns="90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2-1. </a:t>
            </a:r>
            <a:r>
              <a:rPr lang="ja-JP" altLang="en-US" sz="1200"/>
              <a:t>長期成長ビジョン及び海外展開戦略</a:t>
            </a:r>
            <a:endParaRPr kumimoji="1" lang="en-GB"/>
          </a:p>
        </p:txBody>
      </p:sp>
      <p:sp>
        <p:nvSpPr>
          <p:cNvPr id="15" name="正方形/長方形 14">
            <a:extLst>
              <a:ext uri="{FF2B5EF4-FFF2-40B4-BE49-F238E27FC236}">
                <a16:creationId xmlns:a16="http://schemas.microsoft.com/office/drawing/2014/main" id="{978E6943-5881-5B1B-87A4-9A8D540074F4}"/>
              </a:ext>
            </a:extLst>
          </p:cNvPr>
          <p:cNvSpPr/>
          <p:nvPr/>
        </p:nvSpPr>
        <p:spPr>
          <a:xfrm>
            <a:off x="5102509"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長期成長ビジョンに基づく海外展開戦略</a:t>
            </a:r>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長期成長ビジョン（目指す姿）</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solidFill>
            <a:schemeClr val="accent3">
              <a:lumMod val="20000"/>
              <a:lumOff val="80000"/>
            </a:schemeClr>
          </a:solid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2" name="正方形/長方形 21">
            <a:extLst>
              <a:ext uri="{FF2B5EF4-FFF2-40B4-BE49-F238E27FC236}">
                <a16:creationId xmlns:a16="http://schemas.microsoft.com/office/drawing/2014/main" id="{FAF292CF-99AB-CA74-D763-52D86755188C}"/>
              </a:ext>
            </a:extLst>
          </p:cNvPr>
          <p:cNvSpPr/>
          <p:nvPr/>
        </p:nvSpPr>
        <p:spPr>
          <a:xfrm>
            <a:off x="620465"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a:t>
            </a:r>
            <a:r>
              <a:rPr kumimoji="1" lang="ja-JP" altLang="en-US" sz="1050">
                <a:solidFill>
                  <a:schemeClr val="tx2"/>
                </a:solidFill>
              </a:rPr>
              <a:t>部門（または全社）の売上高成長率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XXXXX</a:t>
            </a:r>
            <a:r>
              <a:rPr kumimoji="1" lang="ja-JP" altLang="en-US" sz="1050">
                <a:solidFill>
                  <a:schemeClr val="tx2"/>
                </a:solidFill>
              </a:rPr>
              <a:t>の営業利益増加量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cxnSp>
        <p:nvCxnSpPr>
          <p:cNvPr id="7" name="直線コネクタ 6">
            <a:extLst>
              <a:ext uri="{FF2B5EF4-FFF2-40B4-BE49-F238E27FC236}">
                <a16:creationId xmlns:a16="http://schemas.microsoft.com/office/drawing/2014/main" id="{B0ECBA90-08A6-6D3A-E447-A31B330E9D91}"/>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7121D7B4-5BA0-E74B-D7CB-ADE65463ED61}"/>
              </a:ext>
            </a:extLst>
          </p:cNvPr>
          <p:cNvSpPr/>
          <p:nvPr/>
        </p:nvSpPr>
        <p:spPr>
          <a:xfrm>
            <a:off x="5210684"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海外展開に係る定量目標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grpSp>
        <p:nvGrpSpPr>
          <p:cNvPr id="14" name="グループ化 13">
            <a:extLst>
              <a:ext uri="{FF2B5EF4-FFF2-40B4-BE49-F238E27FC236}">
                <a16:creationId xmlns:a16="http://schemas.microsoft.com/office/drawing/2014/main" id="{E3350200-B879-03DA-D8D7-8DF34D8E195B}"/>
              </a:ext>
            </a:extLst>
          </p:cNvPr>
          <p:cNvGrpSpPr/>
          <p:nvPr/>
        </p:nvGrpSpPr>
        <p:grpSpPr>
          <a:xfrm>
            <a:off x="512779" y="5949"/>
            <a:ext cx="6320145" cy="216000"/>
            <a:chOff x="512779" y="5949"/>
            <a:chExt cx="6320145" cy="216000"/>
          </a:xfrm>
        </p:grpSpPr>
        <p:sp>
          <p:nvSpPr>
            <p:cNvPr id="16" name="正方形/長方形 15">
              <a:extLst>
                <a:ext uri="{FF2B5EF4-FFF2-40B4-BE49-F238E27FC236}">
                  <a16:creationId xmlns:a16="http://schemas.microsoft.com/office/drawing/2014/main" id="{05525078-2698-D587-67EE-3625C398955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20" name="正方形/長方形 19">
              <a:extLst>
                <a:ext uri="{FF2B5EF4-FFF2-40B4-BE49-F238E27FC236}">
                  <a16:creationId xmlns:a16="http://schemas.microsoft.com/office/drawing/2014/main" id="{8C3DB1EF-E2C6-C6DE-8B5D-64482740520C}"/>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21" name="正方形/長方形 20">
              <a:extLst>
                <a:ext uri="{FF2B5EF4-FFF2-40B4-BE49-F238E27FC236}">
                  <a16:creationId xmlns:a16="http://schemas.microsoft.com/office/drawing/2014/main" id="{E80FA194-01C2-6CB1-4A2C-90D3A28A23E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A50ED8A4-C1D3-8CCB-569D-2829F39D96F4}"/>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65F8D12-C808-7FD0-523E-11193669565C}"/>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D425E5AE-DD92-679B-D224-7B492057EBDE}"/>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A5AC3073-9884-4DB2-9BE1-6DB753E6524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01E7C47-2DE3-382A-7608-594C728ECAD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91ABA997-86BD-D37C-D785-7F34563F6C6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EBF9C1F-35D9-7126-16DB-86235314945A}"/>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CC0EA0AB-0BF0-8E5C-C544-106F5988C670}"/>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FA77F780-0384-2A3E-54D1-F85A7F03720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3D962B4-1291-8863-A076-46D26AF36B44}"/>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AA268B6-684A-F22B-A5D6-106608AA2A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2EF6313-2873-C09E-F33C-1A0AB886323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CE91A00-3161-A5DD-89F9-6220B2202ED6}"/>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92733637-2A56-A84D-F7C3-A038BFDEE35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AF0E5E1-9653-4203-E794-FCACCD39AEE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63B4ECC6-F527-0E18-9D3B-0E9256BE494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935E9-0DE8-4E43-6A8D-F7D046765E33}"/>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7587D531-3160-C3F9-84BB-0FE3A3C65045}"/>
              </a:ext>
            </a:extLst>
          </p:cNvPr>
          <p:cNvSpPr>
            <a:spLocks noGrp="1"/>
          </p:cNvSpPr>
          <p:nvPr>
            <p:ph type="body" sz="quarter" idx="17"/>
          </p:nvPr>
        </p:nvSpPr>
        <p:spPr/>
        <p:txBody>
          <a:bodyPr/>
          <a:lstStyle/>
          <a:p>
            <a:r>
              <a:rPr kumimoji="1" lang="en-GB"/>
              <a:t>2-2. </a:t>
            </a:r>
            <a:r>
              <a:rPr kumimoji="1" lang="ja-JP" altLang="en-US"/>
              <a:t>経営戦略における補助事業の位置づけ</a:t>
            </a:r>
            <a:endParaRPr kumimoji="1" lang="en-GB"/>
          </a:p>
        </p:txBody>
      </p:sp>
      <p:sp>
        <p:nvSpPr>
          <p:cNvPr id="36" name="正方形/長方形 35">
            <a:extLst>
              <a:ext uri="{FF2B5EF4-FFF2-40B4-BE49-F238E27FC236}">
                <a16:creationId xmlns:a16="http://schemas.microsoft.com/office/drawing/2014/main" id="{78327292-B504-D386-9B46-3EC7BDAC02CD}"/>
              </a:ext>
            </a:extLst>
          </p:cNvPr>
          <p:cNvSpPr/>
          <p:nvPr/>
        </p:nvSpPr>
        <p:spPr>
          <a:xfrm>
            <a:off x="510776"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37" name="テキスト プレースホルダー 2">
            <a:extLst>
              <a:ext uri="{FF2B5EF4-FFF2-40B4-BE49-F238E27FC236}">
                <a16:creationId xmlns:a16="http://schemas.microsoft.com/office/drawing/2014/main" id="{2D9DC3F9-172F-5411-21C8-28F757CC57F0}"/>
              </a:ext>
            </a:extLst>
          </p:cNvPr>
          <p:cNvSpPr txBox="1">
            <a:spLocks/>
          </p:cNvSpPr>
          <p:nvPr/>
        </p:nvSpPr>
        <p:spPr>
          <a:xfrm>
            <a:off x="512291" y="1845690"/>
            <a:ext cx="8891587" cy="60407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46" name="テキスト プレースホルダー 1">
            <a:extLst>
              <a:ext uri="{FF2B5EF4-FFF2-40B4-BE49-F238E27FC236}">
                <a16:creationId xmlns:a16="http://schemas.microsoft.com/office/drawing/2014/main" id="{DF97F1BA-624E-076E-286C-FAF86F92D207}"/>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grpSp>
        <p:nvGrpSpPr>
          <p:cNvPr id="40" name="グループ化 39">
            <a:extLst>
              <a:ext uri="{FF2B5EF4-FFF2-40B4-BE49-F238E27FC236}">
                <a16:creationId xmlns:a16="http://schemas.microsoft.com/office/drawing/2014/main" id="{2CCCBD24-E037-8FE4-771D-90533CC20D62}"/>
              </a:ext>
            </a:extLst>
          </p:cNvPr>
          <p:cNvGrpSpPr/>
          <p:nvPr/>
        </p:nvGrpSpPr>
        <p:grpSpPr>
          <a:xfrm>
            <a:off x="5039044" y="1946575"/>
            <a:ext cx="4338721" cy="324000"/>
            <a:chOff x="521913" y="3008555"/>
            <a:chExt cx="1865978" cy="324000"/>
          </a:xfrm>
        </p:grpSpPr>
        <p:sp>
          <p:nvSpPr>
            <p:cNvPr id="47" name="TextBox 11">
              <a:extLst>
                <a:ext uri="{FF2B5EF4-FFF2-40B4-BE49-F238E27FC236}">
                  <a16:creationId xmlns:a16="http://schemas.microsoft.com/office/drawing/2014/main" id="{C2214545-3C95-0183-67B0-9E1708160FF7}"/>
                </a:ext>
              </a:extLst>
            </p:cNvPr>
            <p:cNvSpPr txBox="1"/>
            <p:nvPr/>
          </p:nvSpPr>
          <p:spPr>
            <a:xfrm>
              <a:off x="521913" y="3008555"/>
              <a:ext cx="1865978" cy="32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chemeClr val="tx2"/>
                  </a:solidFill>
                  <a:latin typeface="Meiryo UI" panose="020B0604030504040204" pitchFamily="50" charset="-128"/>
                  <a:ea typeface="Meiryo UI" panose="020B0604030504040204" pitchFamily="50" charset="-128"/>
                </a:rPr>
                <a:t>商業化時点での想定事業ポートフォリオ（商業化想定：</a:t>
              </a:r>
              <a:r>
                <a:rPr kumimoji="1" lang="en-US" altLang="ja-JP" sz="1200">
                  <a:solidFill>
                    <a:schemeClr val="tx2"/>
                  </a:solidFill>
                  <a:latin typeface="Meiryo UI" panose="020B0604030504040204" pitchFamily="50" charset="-128"/>
                  <a:ea typeface="Meiryo UI" panose="020B0604030504040204" pitchFamily="50" charset="-128"/>
                </a:rPr>
                <a:t>XXXX</a:t>
              </a:r>
              <a:r>
                <a:rPr kumimoji="1" lang="ja-JP" altLang="en-US" sz="1200">
                  <a:solidFill>
                    <a:schemeClr val="tx2"/>
                  </a:solidFill>
                  <a:latin typeface="Meiryo UI" panose="020B0604030504040204" pitchFamily="50" charset="-128"/>
                  <a:ea typeface="Meiryo UI" panose="020B0604030504040204" pitchFamily="50" charset="-128"/>
                </a:rPr>
                <a:t>年）</a:t>
              </a:r>
              <a:endParaRPr kumimoji="1" lang="en-US" altLang="ja-JP" sz="1200">
                <a:solidFill>
                  <a:schemeClr val="tx2"/>
                </a:solidFill>
                <a:latin typeface="Meiryo UI" panose="020B0604030504040204" pitchFamily="50" charset="-128"/>
                <a:ea typeface="Meiryo UI" panose="020B0604030504040204" pitchFamily="50" charset="-128"/>
              </a:endParaRPr>
            </a:p>
          </p:txBody>
        </p:sp>
        <p:cxnSp>
          <p:nvCxnSpPr>
            <p:cNvPr id="48" name="Straight Connector 10">
              <a:extLst>
                <a:ext uri="{FF2B5EF4-FFF2-40B4-BE49-F238E27FC236}">
                  <a16:creationId xmlns:a16="http://schemas.microsoft.com/office/drawing/2014/main" id="{907A582B-7CD8-085F-50EE-7D921057BA77}"/>
                </a:ext>
              </a:extLst>
            </p:cNvPr>
            <p:cNvCxnSpPr>
              <a:cxnSpLocks/>
            </p:cNvCxnSpPr>
            <p:nvPr/>
          </p:nvCxnSpPr>
          <p:spPr>
            <a:xfrm>
              <a:off x="521913" y="3313683"/>
              <a:ext cx="176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5EA35D6E-1277-EE91-EE2A-368115321807}"/>
              </a:ext>
            </a:extLst>
          </p:cNvPr>
          <p:cNvGrpSpPr/>
          <p:nvPr/>
        </p:nvGrpSpPr>
        <p:grpSpPr>
          <a:xfrm>
            <a:off x="5026322" y="2306319"/>
            <a:ext cx="4358354" cy="3878175"/>
            <a:chOff x="5026322" y="3196820"/>
            <a:chExt cx="4358354" cy="3525661"/>
          </a:xfrm>
        </p:grpSpPr>
        <p:grpSp>
          <p:nvGrpSpPr>
            <p:cNvPr id="51" name="グループ化 50">
              <a:extLst>
                <a:ext uri="{FF2B5EF4-FFF2-40B4-BE49-F238E27FC236}">
                  <a16:creationId xmlns:a16="http://schemas.microsoft.com/office/drawing/2014/main" id="{CCBDE7AF-94F5-026D-33E4-6F46EBE750E1}"/>
                </a:ext>
              </a:extLst>
            </p:cNvPr>
            <p:cNvGrpSpPr/>
            <p:nvPr/>
          </p:nvGrpSpPr>
          <p:grpSpPr>
            <a:xfrm>
              <a:off x="5026327" y="3196820"/>
              <a:ext cx="4358349" cy="3525661"/>
              <a:chOff x="827101" y="3324351"/>
              <a:chExt cx="3520118" cy="3151937"/>
            </a:xfrm>
          </p:grpSpPr>
          <p:sp>
            <p:nvSpPr>
              <p:cNvPr id="57" name="正方形/長方形 56">
                <a:extLst>
                  <a:ext uri="{FF2B5EF4-FFF2-40B4-BE49-F238E27FC236}">
                    <a16:creationId xmlns:a16="http://schemas.microsoft.com/office/drawing/2014/main" id="{0DA5ED83-D470-9880-82C3-A0E06FFF1D09}"/>
                  </a:ext>
                </a:extLst>
              </p:cNvPr>
              <p:cNvSpPr/>
              <p:nvPr/>
            </p:nvSpPr>
            <p:spPr>
              <a:xfrm>
                <a:off x="1294575" y="3878646"/>
                <a:ext cx="1158983" cy="1062922"/>
              </a:xfrm>
              <a:prstGeom prst="rect">
                <a:avLst/>
              </a:prstGeom>
              <a:solidFill>
                <a:schemeClr val="accent4">
                  <a:lumMod val="60000"/>
                  <a:lumOff val="4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050" b="1">
                    <a:solidFill>
                      <a:schemeClr val="tx2"/>
                    </a:solidFill>
                    <a:latin typeface="Meiryo UI" panose="020B0604030504040204" pitchFamily="50" charset="-128"/>
                    <a:ea typeface="Meiryo UI" panose="020B0604030504040204" pitchFamily="50" charset="-128"/>
                  </a:rPr>
                  <a:t>補助事業</a:t>
                </a:r>
              </a:p>
            </p:txBody>
          </p:sp>
          <p:sp>
            <p:nvSpPr>
              <p:cNvPr id="58" name="Rectangle 135">
                <a:extLst>
                  <a:ext uri="{FF2B5EF4-FFF2-40B4-BE49-F238E27FC236}">
                    <a16:creationId xmlns:a16="http://schemas.microsoft.com/office/drawing/2014/main" id="{13FDB5F6-CA91-FB6D-B2CC-D51BB37A889A}"/>
                  </a:ext>
                </a:extLst>
              </p:cNvPr>
              <p:cNvSpPr/>
              <p:nvPr/>
            </p:nvSpPr>
            <p:spPr>
              <a:xfrm>
                <a:off x="2814585" y="5061101"/>
                <a:ext cx="673217" cy="22442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t" anchorCtr="0" forceAA="0" compatLnSpc="1">
                <a:prstTxWarp prst="textNoShape">
                  <a:avLst/>
                </a:prstTxWarp>
                <a:noAutofit/>
              </a:bodyPr>
              <a:lstStyle/>
              <a:p>
                <a:r>
                  <a:rPr kumimoji="1" lang="ja-JP" altLang="en-US" sz="1050" b="1">
                    <a:solidFill>
                      <a:schemeClr val="tx2"/>
                    </a:solidFill>
                    <a:latin typeface="Meiryo UI" panose="020B0604030504040204" pitchFamily="50" charset="-128"/>
                    <a:ea typeface="Meiryo UI" panose="020B0604030504040204" pitchFamily="50" charset="-128"/>
                  </a:rPr>
                  <a:t>主要事業</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Straight Connector 138">
                <a:extLst>
                  <a:ext uri="{FF2B5EF4-FFF2-40B4-BE49-F238E27FC236}">
                    <a16:creationId xmlns:a16="http://schemas.microsoft.com/office/drawing/2014/main" id="{456AB9F6-7849-019A-0CF3-3D015538E6B9}"/>
                  </a:ext>
                </a:extLst>
              </p:cNvPr>
              <p:cNvCxnSpPr>
                <a:cxnSpLocks/>
              </p:cNvCxnSpPr>
              <p:nvPr/>
            </p:nvCxnSpPr>
            <p:spPr>
              <a:xfrm>
                <a:off x="1035219" y="6261513"/>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140" descr="ｔ">
                <a:extLst>
                  <a:ext uri="{FF2B5EF4-FFF2-40B4-BE49-F238E27FC236}">
                    <a16:creationId xmlns:a16="http://schemas.microsoft.com/office/drawing/2014/main" id="{9294C727-6DD4-BDF6-15E1-C76F52486B96}"/>
                  </a:ext>
                </a:extLst>
              </p:cNvPr>
              <p:cNvSpPr txBox="1"/>
              <p:nvPr/>
            </p:nvSpPr>
            <p:spPr>
              <a:xfrm>
                <a:off x="827101" y="4547781"/>
                <a:ext cx="203533" cy="9023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市場の成長見込み</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1" name="TextBox 141">
                <a:extLst>
                  <a:ext uri="{FF2B5EF4-FFF2-40B4-BE49-F238E27FC236}">
                    <a16:creationId xmlns:a16="http://schemas.microsoft.com/office/drawing/2014/main" id="{744D734A-BAF2-6D7D-2EB2-F393186E236F}"/>
                  </a:ext>
                </a:extLst>
              </p:cNvPr>
              <p:cNvSpPr txBox="1"/>
              <p:nvPr/>
            </p:nvSpPr>
            <p:spPr>
              <a:xfrm>
                <a:off x="2231243" y="6271478"/>
                <a:ext cx="919950" cy="2048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当該市場におけるプレゼンス</a:t>
                </a:r>
                <a:endParaRPr kumimoji="1" lang="en-US" sz="1000">
                  <a:solidFill>
                    <a:schemeClr val="tx2"/>
                  </a:solidFill>
                  <a:latin typeface="Meiryo UI" panose="020B0604030504040204" pitchFamily="50" charset="-128"/>
                  <a:ea typeface="Meiryo UI" panose="020B0604030504040204" pitchFamily="50" charset="-128"/>
                </a:endParaRPr>
              </a:p>
            </p:txBody>
          </p:sp>
          <p:sp>
            <p:nvSpPr>
              <p:cNvPr id="62" name="TextBox 153">
                <a:extLst>
                  <a:ext uri="{FF2B5EF4-FFF2-40B4-BE49-F238E27FC236}">
                    <a16:creationId xmlns:a16="http://schemas.microsoft.com/office/drawing/2014/main" id="{656105AE-8D64-0265-DDAC-FCEAB5E0F11C}"/>
                  </a:ext>
                </a:extLst>
              </p:cNvPr>
              <p:cNvSpPr txBox="1"/>
              <p:nvPr/>
            </p:nvSpPr>
            <p:spPr>
              <a:xfrm>
                <a:off x="2761992" y="3923180"/>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B</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3" name="TextBox 160">
                <a:extLst>
                  <a:ext uri="{FF2B5EF4-FFF2-40B4-BE49-F238E27FC236}">
                    <a16:creationId xmlns:a16="http://schemas.microsoft.com/office/drawing/2014/main" id="{FB51271F-0B57-111C-BBA9-80826744CF61}"/>
                  </a:ext>
                </a:extLst>
              </p:cNvPr>
              <p:cNvSpPr txBox="1"/>
              <p:nvPr/>
            </p:nvSpPr>
            <p:spPr>
              <a:xfrm>
                <a:off x="3645665" y="4313507"/>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C</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cxnSp>
            <p:nvCxnSpPr>
              <p:cNvPr id="64" name="Straight Connector 57">
                <a:extLst>
                  <a:ext uri="{FF2B5EF4-FFF2-40B4-BE49-F238E27FC236}">
                    <a16:creationId xmlns:a16="http://schemas.microsoft.com/office/drawing/2014/main" id="{1C1968AA-2114-7AEB-C72D-F174580D9755}"/>
                  </a:ext>
                </a:extLst>
              </p:cNvPr>
              <p:cNvCxnSpPr>
                <a:cxnSpLocks/>
              </p:cNvCxnSpPr>
              <p:nvPr/>
            </p:nvCxnSpPr>
            <p:spPr>
              <a:xfrm flipV="1">
                <a:off x="1035219" y="3741996"/>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Connector 59">
                <a:extLst>
                  <a:ext uri="{FF2B5EF4-FFF2-40B4-BE49-F238E27FC236}">
                    <a16:creationId xmlns:a16="http://schemas.microsoft.com/office/drawing/2014/main" id="{278AB998-500B-F738-77B6-FDA61287C4D2}"/>
                  </a:ext>
                </a:extLst>
              </p:cNvPr>
              <p:cNvCxnSpPr>
                <a:cxnSpLocks/>
              </p:cNvCxnSpPr>
              <p:nvPr/>
            </p:nvCxnSpPr>
            <p:spPr>
              <a:xfrm flipV="1">
                <a:off x="2691219" y="3741996"/>
                <a:ext cx="0" cy="2520005"/>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0">
                <a:extLst>
                  <a:ext uri="{FF2B5EF4-FFF2-40B4-BE49-F238E27FC236}">
                    <a16:creationId xmlns:a16="http://schemas.microsoft.com/office/drawing/2014/main" id="{A2DDC5F2-FE70-6574-BD6F-52E85059D99F}"/>
                  </a:ext>
                </a:extLst>
              </p:cNvPr>
              <p:cNvCxnSpPr>
                <a:cxnSpLocks/>
              </p:cNvCxnSpPr>
              <p:nvPr/>
            </p:nvCxnSpPr>
            <p:spPr>
              <a:xfrm>
                <a:off x="1035219" y="5001995"/>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157">
                <a:extLst>
                  <a:ext uri="{FF2B5EF4-FFF2-40B4-BE49-F238E27FC236}">
                    <a16:creationId xmlns:a16="http://schemas.microsoft.com/office/drawing/2014/main" id="{B43640BA-432D-DD13-CFAC-14DDF95ADACB}"/>
                  </a:ext>
                </a:extLst>
              </p:cNvPr>
              <p:cNvSpPr txBox="1"/>
              <p:nvPr/>
            </p:nvSpPr>
            <p:spPr>
              <a:xfrm>
                <a:off x="3151192" y="5197682"/>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A</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8" name="TextBox 66">
                <a:extLst>
                  <a:ext uri="{FF2B5EF4-FFF2-40B4-BE49-F238E27FC236}">
                    <a16:creationId xmlns:a16="http://schemas.microsoft.com/office/drawing/2014/main" id="{50A93B1D-7F0A-6A06-AAF9-77DEFFE73FC6}"/>
                  </a:ext>
                </a:extLst>
              </p:cNvPr>
              <p:cNvSpPr txBox="1"/>
              <p:nvPr/>
            </p:nvSpPr>
            <p:spPr>
              <a:xfrm>
                <a:off x="1359827" y="5398526"/>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D</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9" name="TextBox 155">
                <a:extLst>
                  <a:ext uri="{FF2B5EF4-FFF2-40B4-BE49-F238E27FC236}">
                    <a16:creationId xmlns:a16="http://schemas.microsoft.com/office/drawing/2014/main" id="{6C25A847-D5C5-F835-B1FE-2E0FF2EDB240}"/>
                  </a:ext>
                </a:extLst>
              </p:cNvPr>
              <p:cNvSpPr txBox="1"/>
              <p:nvPr/>
            </p:nvSpPr>
            <p:spPr>
              <a:xfrm>
                <a:off x="1487067" y="4126958"/>
                <a:ext cx="767612" cy="772425"/>
              </a:xfrm>
              <a:prstGeom prst="ellipse">
                <a:avLst/>
              </a:prstGeom>
              <a:solidFill>
                <a:srgbClr val="33CC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E</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70" name="TextBox 153">
                <a:extLst>
                  <a:ext uri="{FF2B5EF4-FFF2-40B4-BE49-F238E27FC236}">
                    <a16:creationId xmlns:a16="http://schemas.microsoft.com/office/drawing/2014/main" id="{F75F45CD-787D-6354-3E91-677E372836D6}"/>
                  </a:ext>
                </a:extLst>
              </p:cNvPr>
              <p:cNvSpPr txBox="1"/>
              <p:nvPr/>
            </p:nvSpPr>
            <p:spPr>
              <a:xfrm>
                <a:off x="3452266" y="3383635"/>
                <a:ext cx="834487" cy="530675"/>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2"/>
                    </a:solidFill>
                    <a:latin typeface="Meiryo UI" panose="020B0604030504040204" pitchFamily="50" charset="-128"/>
                    <a:ea typeface="Meiryo UI" panose="020B0604030504040204" pitchFamily="50" charset="-128"/>
                  </a:rPr>
                  <a:t>事業名</a:t>
                </a:r>
                <a:endParaRPr kumimoji="1" lang="en-US" altLang="ja-JP" sz="700">
                  <a:solidFill>
                    <a:schemeClr val="tx2"/>
                  </a:solidFill>
                  <a:latin typeface="Meiryo UI" panose="020B0604030504040204" pitchFamily="50" charset="-128"/>
                  <a:ea typeface="Meiryo UI" panose="020B0604030504040204" pitchFamily="50" charset="-128"/>
                </a:endParaRPr>
              </a:p>
              <a:p>
                <a:pPr algn="ctr"/>
                <a:r>
                  <a:rPr kumimoji="1" lang="ja-JP" altLang="en-US" sz="700">
                    <a:solidFill>
                      <a:schemeClr val="tx2"/>
                    </a:solidFill>
                    <a:latin typeface="Meiryo UI" panose="020B0604030504040204" pitchFamily="50" charset="-128"/>
                    <a:ea typeface="Meiryo UI" panose="020B0604030504040204" pitchFamily="50" charset="-128"/>
                  </a:rPr>
                  <a:t>売上高</a:t>
                </a:r>
                <a:r>
                  <a:rPr kumimoji="1" lang="en-US" altLang="ja-JP" sz="700">
                    <a:solidFill>
                      <a:schemeClr val="tx2"/>
                    </a:solidFill>
                    <a:latin typeface="Meiryo UI" panose="020B0604030504040204" pitchFamily="50" charset="-128"/>
                    <a:ea typeface="Meiryo UI" panose="020B0604030504040204" pitchFamily="50" charset="-128"/>
                  </a:rPr>
                  <a:t>(</a:t>
                </a:r>
                <a:r>
                  <a:rPr kumimoji="1" lang="ja-JP" altLang="en-US" sz="700">
                    <a:solidFill>
                      <a:schemeClr val="tx2"/>
                    </a:solidFill>
                    <a:latin typeface="Meiryo UI" panose="020B0604030504040204" pitchFamily="50" charset="-128"/>
                    <a:ea typeface="Meiryo UI" panose="020B0604030504040204" pitchFamily="50" charset="-128"/>
                  </a:rPr>
                  <a:t>百万円</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部門売上構成比</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営業利益率</a:t>
                </a:r>
                <a:r>
                  <a:rPr kumimoji="1" lang="en-US" altLang="ja-JP" sz="700">
                    <a:solidFill>
                      <a:schemeClr val="tx2"/>
                    </a:solidFill>
                    <a:latin typeface="Meiryo UI" panose="020B0604030504040204" pitchFamily="50" charset="-128"/>
                    <a:ea typeface="Meiryo UI" panose="020B0604030504040204" pitchFamily="50" charset="-128"/>
                  </a:rPr>
                  <a:t>(%)</a:t>
                </a:r>
              </a:p>
            </p:txBody>
          </p:sp>
          <p:sp>
            <p:nvSpPr>
              <p:cNvPr id="71" name="TextBox 141">
                <a:extLst>
                  <a:ext uri="{FF2B5EF4-FFF2-40B4-BE49-F238E27FC236}">
                    <a16:creationId xmlns:a16="http://schemas.microsoft.com/office/drawing/2014/main" id="{F4CEB421-23FA-9507-0B9C-774EB49EA6FA}"/>
                  </a:ext>
                </a:extLst>
              </p:cNvPr>
              <p:cNvSpPr txBox="1"/>
              <p:nvPr/>
            </p:nvSpPr>
            <p:spPr>
              <a:xfrm>
                <a:off x="3066413" y="3324351"/>
                <a:ext cx="51649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凡例</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en-US" sz="1000">
                  <a:solidFill>
                    <a:schemeClr val="tx2"/>
                  </a:solidFill>
                  <a:latin typeface="Meiryo UI" panose="020B0604030504040204" pitchFamily="50" charset="-128"/>
                  <a:ea typeface="Meiryo UI" panose="020B0604030504040204" pitchFamily="50" charset="-128"/>
                </a:endParaRPr>
              </a:p>
            </p:txBody>
          </p:sp>
        </p:grpSp>
        <p:sp>
          <p:nvSpPr>
            <p:cNvPr id="53" name="テキスト ボックス 52">
              <a:extLst>
                <a:ext uri="{FF2B5EF4-FFF2-40B4-BE49-F238E27FC236}">
                  <a16:creationId xmlns:a16="http://schemas.microsoft.com/office/drawing/2014/main" id="{C0A8F6E5-12F9-28C8-7148-52A2062E8D5E}"/>
                </a:ext>
              </a:extLst>
            </p:cNvPr>
            <p:cNvSpPr txBox="1"/>
            <p:nvPr/>
          </p:nvSpPr>
          <p:spPr>
            <a:xfrm>
              <a:off x="9100564"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4" name="テキスト ボックス 53">
              <a:extLst>
                <a:ext uri="{FF2B5EF4-FFF2-40B4-BE49-F238E27FC236}">
                  <a16:creationId xmlns:a16="http://schemas.microsoft.com/office/drawing/2014/main" id="{11D9E12D-1D2B-9EBB-888A-8D6E4880A08D}"/>
                </a:ext>
              </a:extLst>
            </p:cNvPr>
            <p:cNvSpPr txBox="1"/>
            <p:nvPr/>
          </p:nvSpPr>
          <p:spPr>
            <a:xfrm>
              <a:off x="5278321"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sp>
          <p:nvSpPr>
            <p:cNvPr id="55" name="テキスト ボックス 54">
              <a:extLst>
                <a:ext uri="{FF2B5EF4-FFF2-40B4-BE49-F238E27FC236}">
                  <a16:creationId xmlns:a16="http://schemas.microsoft.com/office/drawing/2014/main" id="{D95D2B6C-0FEE-91B9-8535-487D033B646B}"/>
                </a:ext>
              </a:extLst>
            </p:cNvPr>
            <p:cNvSpPr txBox="1"/>
            <p:nvPr/>
          </p:nvSpPr>
          <p:spPr>
            <a:xfrm>
              <a:off x="5026322" y="3738751"/>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6" name="テキスト ボックス 55">
              <a:extLst>
                <a:ext uri="{FF2B5EF4-FFF2-40B4-BE49-F238E27FC236}">
                  <a16:creationId xmlns:a16="http://schemas.microsoft.com/office/drawing/2014/main" id="{1FE09608-1516-35A2-422C-904A78AB0012}"/>
                </a:ext>
              </a:extLst>
            </p:cNvPr>
            <p:cNvSpPr txBox="1"/>
            <p:nvPr/>
          </p:nvSpPr>
          <p:spPr>
            <a:xfrm>
              <a:off x="5026322" y="6227850"/>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grpSp>
      <p:grpSp>
        <p:nvGrpSpPr>
          <p:cNvPr id="38" name="グループ化 37">
            <a:extLst>
              <a:ext uri="{FF2B5EF4-FFF2-40B4-BE49-F238E27FC236}">
                <a16:creationId xmlns:a16="http://schemas.microsoft.com/office/drawing/2014/main" id="{033DFC86-2403-2266-5AC8-8F11771B2C5A}"/>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4EEB6A06-6936-5BCD-964E-3CE69C6D6EE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D3269D91-D584-774C-607B-0E6AC013759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DF4B1DAA-F4F3-8514-5544-3DAF640E9BE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C899750-072A-B9E6-30F7-41A1A784625E}"/>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5F9BF10-43D5-38E9-7859-623842AA6037}"/>
                </a:ext>
              </a:extLst>
            </p:cNvPr>
            <p:cNvSpPr/>
            <p:nvPr/>
          </p:nvSpPr>
          <p:spPr>
            <a:xfrm>
              <a:off x="2113455"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D946FC4C-A0CD-CED8-C7E3-90429F064778}"/>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1D2E69F-4B8C-87AC-C2BF-ACC7D031A423}"/>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45610039-4668-B221-4220-5564283B41B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E0AB70A-E28C-8118-808E-034818BD93F7}"/>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C37AA336-0AF9-762B-FB02-B52E18CB6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96985A31-5136-D99D-F026-7BDE23C8F9D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56E74E6D-E41E-8632-B085-D6959C966F8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AD0B5095-198D-C84A-48E0-55C8F2EBA30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BE37FD9D-C47F-6277-8F31-085A9EA522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706EA95A-E609-3F8A-A78B-E49DD897B39D}"/>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1C9A4D77-824B-8093-478E-5DCBCBE55FD0}"/>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969ACB11-16C4-92B0-9D98-EEE80E76C4B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383457BA-46A8-6AF9-6AA2-A90B70D61DD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FA36F677-B994-24FA-5780-8BCA1FF00EF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597474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37393459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205805E-48A1-4885-A127-1A9E3051C39E}">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2.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3.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TotalTime>
  <Words>3141</Words>
  <Application>Microsoft Office PowerPoint</Application>
  <PresentationFormat>A4 210 x 297 mm</PresentationFormat>
  <Paragraphs>1026</Paragraphs>
  <Slides>33</Slides>
  <Notes>11</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33</vt:i4>
      </vt:variant>
      <vt:variant>
        <vt:lpstr>目的別スライド ショー</vt:lpstr>
      </vt:variant>
      <vt:variant>
        <vt:i4>1</vt:i4>
      </vt:variant>
    </vt:vector>
  </HeadingPairs>
  <TitlesOfParts>
    <vt:vector size="41" baseType="lpstr">
      <vt:lpstr>Meiryo UI</vt:lpstr>
      <vt:lpstr>ＭＳ ゴシック</vt:lpstr>
      <vt:lpstr>Arial</vt:lpstr>
      <vt:lpstr>Trebuchet MS</vt:lpstr>
      <vt:lpstr>Wingdings</vt:lpstr>
      <vt:lpstr>1_１</vt:lpstr>
      <vt:lpstr>think-cell スライド</vt:lpstr>
      <vt:lpstr>様式2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事業計画書</dc:title>
  <dcterms:created xsi:type="dcterms:W3CDTF">2024-01-26T05:17:31Z</dcterms:created>
  <dcterms:modified xsi:type="dcterms:W3CDTF">2025-05-15T06:34:17Z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