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autoCompressPictures="0">
  <p:sldMasterIdLst>
    <p:sldMasterId id="2147485120" r:id="rId1"/>
  </p:sldMasterIdLst>
  <p:notesMasterIdLst>
    <p:notesMasterId r:id="rId40"/>
  </p:notesMasterIdLst>
  <p:handoutMasterIdLst>
    <p:handoutMasterId r:id="rId41"/>
  </p:handoutMasterIdLst>
  <p:sldIdLst>
    <p:sldId id="2147483315" r:id="rId2"/>
    <p:sldId id="2147483300" r:id="rId3"/>
    <p:sldId id="2147483247" r:id="rId4"/>
    <p:sldId id="2147483158" r:id="rId5"/>
    <p:sldId id="2147483459" r:id="rId6"/>
    <p:sldId id="2147483302" r:id="rId7"/>
    <p:sldId id="2147483175" r:id="rId8"/>
    <p:sldId id="2147483291" r:id="rId9"/>
    <p:sldId id="2147483472" r:id="rId10"/>
    <p:sldId id="2147483303" r:id="rId11"/>
    <p:sldId id="2147483304" r:id="rId12"/>
    <p:sldId id="2147483305" r:id="rId13"/>
    <p:sldId id="2147483329" r:id="rId14"/>
    <p:sldId id="2147483330" r:id="rId15"/>
    <p:sldId id="2147483308" r:id="rId16"/>
    <p:sldId id="2147483264" r:id="rId17"/>
    <p:sldId id="2147483214" r:id="rId18"/>
    <p:sldId id="2147483220" r:id="rId19"/>
    <p:sldId id="2147483260" r:id="rId20"/>
    <p:sldId id="2147483331" r:id="rId21"/>
    <p:sldId id="2147483325" r:id="rId22"/>
    <p:sldId id="2147483328" r:id="rId23"/>
    <p:sldId id="2147483333" r:id="rId24"/>
    <p:sldId id="2147483326" r:id="rId25"/>
    <p:sldId id="2147483327" r:id="rId26"/>
    <p:sldId id="2147483312" r:id="rId27"/>
    <p:sldId id="2147483284" r:id="rId28"/>
    <p:sldId id="2147483266" r:id="rId29"/>
    <p:sldId id="2147483265" r:id="rId30"/>
    <p:sldId id="2147483257" r:id="rId31"/>
    <p:sldId id="2147483267" r:id="rId32"/>
    <p:sldId id="2147483255" r:id="rId33"/>
    <p:sldId id="2147483162" r:id="rId34"/>
    <p:sldId id="2147483188" r:id="rId35"/>
    <p:sldId id="2147483206" r:id="rId36"/>
    <p:sldId id="2147483285" r:id="rId37"/>
    <p:sldId id="2147483313" r:id="rId38"/>
    <p:sldId id="2147483318" r:id="rId39"/>
  </p:sldIdLst>
  <p:sldSz cx="9906000" cy="6858000" type="A4"/>
  <p:notesSz cx="6735763" cy="9866313"/>
  <p:custShowLst>
    <p:custShow name="Format Guide Workshop" id="0">
      <p:sldLst/>
    </p:custShow>
  </p:custShowLst>
  <p:custDataLst>
    <p:tags r:id="rId42"/>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表紙等" id="{1FEC251B-ADC6-4D31-9D6D-72D6C2C14C54}">
          <p14:sldIdLst>
            <p14:sldId id="2147483315"/>
            <p14:sldId id="2147483300"/>
            <p14:sldId id="2147483247"/>
          </p14:sldIdLst>
        </p14:section>
        <p14:section name="１. 事業計画書概要" id="{F3783569-040E-4655-A2E8-2952BF0871D6}">
          <p14:sldIdLst>
            <p14:sldId id="2147483158"/>
            <p14:sldId id="2147483459"/>
          </p14:sldIdLst>
        </p14:section>
        <p14:section name="２. 経営戦略及び補助事業の位置づけ" id="{682E8A17-3397-49D9-8F8E-9B800B8511FB}">
          <p14:sldIdLst>
            <p14:sldId id="2147483302"/>
            <p14:sldId id="2147483175"/>
            <p14:sldId id="2147483291"/>
            <p14:sldId id="2147483472"/>
          </p14:sldIdLst>
        </p14:section>
        <p14:section name="３. 補助事業の内容" id="{66C772AE-2F5F-47D8-8F5E-DBB744A421A2}">
          <p14:sldIdLst>
            <p14:sldId id="2147483303"/>
            <p14:sldId id="2147483304"/>
            <p14:sldId id="2147483305"/>
            <p14:sldId id="2147483329"/>
            <p14:sldId id="2147483330"/>
            <p14:sldId id="2147483308"/>
            <p14:sldId id="2147483264"/>
            <p14:sldId id="2147483214"/>
            <p14:sldId id="2147483220"/>
            <p14:sldId id="2147483260"/>
            <p14:sldId id="2147483331"/>
            <p14:sldId id="2147483325"/>
            <p14:sldId id="2147483328"/>
            <p14:sldId id="2147483333"/>
            <p14:sldId id="2147483326"/>
            <p14:sldId id="2147483327"/>
            <p14:sldId id="2147483312"/>
          </p14:sldIdLst>
        </p14:section>
        <p14:section name="４. 想定成果及び商業化計画" id="{B1A73815-C12C-4B05-BEF6-AF85AB9B4163}">
          <p14:sldIdLst>
            <p14:sldId id="2147483284"/>
            <p14:sldId id="2147483266"/>
            <p14:sldId id="2147483265"/>
            <p14:sldId id="2147483257"/>
            <p14:sldId id="2147483267"/>
            <p14:sldId id="2147483255"/>
          </p14:sldIdLst>
        </p14:section>
        <p14:section name="５. 自由記載・その他" id="{4F5DEB56-7721-4EA3-9894-06881678C421}">
          <p14:sldIdLst>
            <p14:sldId id="2147483162"/>
            <p14:sldId id="2147483188"/>
            <p14:sldId id="2147483206"/>
          </p14:sldIdLst>
        </p14:section>
        <p14:section name="６. 申請者概要" id="{33795688-1A3E-4CAD-9CA9-28A7CBB9D22A}">
          <p14:sldIdLst>
            <p14:sldId id="2147483285"/>
            <p14:sldId id="2147483313"/>
            <p14:sldId id="2147483318"/>
          </p14:sldIdLst>
        </p14:section>
      </p14:sectionLst>
    </p:ext>
    <p:ext uri="{EFAFB233-063F-42B5-8137-9DF3F51BA10A}">
      <p15:sldGuideLst xmlns:p15="http://schemas.microsoft.com/office/powerpoint/2012/main">
        <p15:guide id="1" orient="horz" pos="3407" userDrawn="1">
          <p15:clr>
            <a:srgbClr val="A4A3A4"/>
          </p15:clr>
        </p15:guide>
        <p15:guide id="2" pos="2213"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4C4CD"/>
    <a:srgbClr val="575757"/>
    <a:srgbClr val="FF6699"/>
    <a:srgbClr val="1493D2"/>
    <a:srgbClr val="33CCFF"/>
    <a:srgbClr val="747480"/>
    <a:srgbClr val="FFC000"/>
    <a:srgbClr val="EAEAEE"/>
    <a:srgbClr val="F1EAED"/>
    <a:srgbClr val="F1EAE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C782733D-B9D9-4A85-AC9C-3566104BF395}" v="7" dt="2025-12-24T01:12:23.840"/>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434" autoAdjust="0"/>
    <p:restoredTop sz="94660"/>
  </p:normalViewPr>
  <p:slideViewPr>
    <p:cSldViewPr snapToGrid="0">
      <p:cViewPr varScale="1">
        <p:scale>
          <a:sx n="95" d="100"/>
          <a:sy n="95" d="100"/>
        </p:scale>
        <p:origin x="778" y="72"/>
      </p:cViewPr>
      <p:guideLst>
        <p:guide orient="horz" pos="3407"/>
        <p:guide pos="2213"/>
      </p:guideLst>
    </p:cSldViewPr>
  </p:slideViewPr>
  <p:notesTextViewPr>
    <p:cViewPr>
      <p:scale>
        <a:sx n="1" d="1"/>
        <a:sy n="1" d="1"/>
      </p:scale>
      <p:origin x="0" y="0"/>
    </p:cViewPr>
  </p:notesText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gs" Target="tags/tag1.xml"/><Relationship Id="rId47"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notesMaster" Target="notesMasters/notesMaster1.xml"/><Relationship Id="rId45"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microsoft.com/office/2018/10/relationships/authors" Target="author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commentAuthors" Target="commentAuthors.xml"/><Relationship Id="rId48" Type="http://schemas.microsoft.com/office/2015/10/relationships/revisionInfo" Target="revisionInfo.xml"/><Relationship Id="rId8" Type="http://schemas.openxmlformats.org/officeDocument/2006/relationships/slide" Target="slides/slide7.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1/15/2026</a:t>
            </a:fld>
            <a:endParaRPr lang="en-US" sz="80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extLst>
    <p:ext uri="{56416CCD-93CA-4268-BC5B-53C4BB910035}">
      <p15:sldGuideLst xmlns:p15="http://schemas.microsoft.com/office/powerpoint/2012/main">
        <p15:guide id="1" orient="horz" pos="3107" userDrawn="1">
          <p15:clr>
            <a:srgbClr val="F26B43"/>
          </p15:clr>
        </p15:guide>
        <p15:guide id="2" pos="2121" userDrawn="1">
          <p15:clr>
            <a:srgbClr val="F26B43"/>
          </p15:clr>
        </p15:guide>
      </p15:sldGuideLst>
    </p:ext>
  </p:extLst>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a:p>
        </p:txBody>
      </p:sp>
      <p:sp>
        <p:nvSpPr>
          <p:cNvPr id="4" name="Slide Image Placeholder 3"/>
          <p:cNvSpPr>
            <a:spLocks noGrp="1" noRot="1" noChangeAspect="1"/>
          </p:cNvSpPr>
          <p:nvPr>
            <p:ph type="sldImg" idx="2"/>
          </p:nvPr>
        </p:nvSpPr>
        <p:spPr>
          <a:xfrm>
            <a:off x="485775" y="614363"/>
            <a:ext cx="5746750" cy="3978275"/>
          </a:xfrm>
          <a:prstGeom prst="rect">
            <a:avLst/>
          </a:prstGeom>
          <a:noFill/>
          <a:ln w="9525">
            <a:solidFill>
              <a:schemeClr val="bg2"/>
            </a:solidFill>
          </a:ln>
        </p:spPr>
        <p:txBody>
          <a:bodyPr vert="horz" lIns="91697" tIns="45848" rIns="91697" bIns="45848" rtlCol="0" anchor="ctr"/>
          <a:lstStyle/>
          <a:p>
            <a:endParaRPr lang="en-US"/>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a:t>Notes view: </a:t>
            </a:r>
            <a:fld id="{128CEAFE-FA94-43E5-B0FF-D47E1CCDD1B4}" type="slidenum">
              <a:rPr lang="en-US" smtClean="0"/>
              <a:pPr/>
              <a:t>‹#›</a:t>
            </a:fld>
            <a:endParaRPr lang="en-US"/>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1/15/2026</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1D107A8-E06A-C71E-AFF5-D8AE21D0549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2B4BF337-7D48-DDA3-C991-2D6A3592C918}"/>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63CB5C0-59E6-1BCD-EDE3-0B046B3022E8}"/>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01217A6F-0CC0-7E71-EAFF-2644ED3809BD}"/>
              </a:ext>
            </a:extLst>
          </p:cNvPr>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5</a:t>
            </a:fld>
            <a:endParaRPr kumimoji="0" lang="en-US" sz="1400" b="0" i="0" u="none" strike="noStrike" kern="1200" cap="none" spc="0" normalizeH="0" baseline="0" noProof="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14154229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28</a:t>
            </a:fld>
            <a:endParaRPr lang="en-US"/>
          </a:p>
        </p:txBody>
      </p:sp>
    </p:spTree>
    <p:extLst>
      <p:ext uri="{BB962C8B-B14F-4D97-AF65-F5344CB8AC3E}">
        <p14:creationId xmlns:p14="http://schemas.microsoft.com/office/powerpoint/2010/main" val="277610762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29</a:t>
            </a:fld>
            <a:endParaRPr lang="en-US"/>
          </a:p>
        </p:txBody>
      </p:sp>
    </p:spTree>
    <p:extLst>
      <p:ext uri="{BB962C8B-B14F-4D97-AF65-F5344CB8AC3E}">
        <p14:creationId xmlns:p14="http://schemas.microsoft.com/office/powerpoint/2010/main" val="51121491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63EB2FD-F14E-317C-B1E3-0CE6180BDB8C}"/>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EA1A69A-8EDE-ABBF-F61D-94AA0807910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ED70FD95-C33B-B85A-44CA-984BC3FECC21}"/>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C4F226D0-0767-873B-9EE1-E0AFC72BED9E}"/>
              </a:ext>
            </a:extLst>
          </p:cNvPr>
          <p:cNvSpPr>
            <a:spLocks noGrp="1"/>
          </p:cNvSpPr>
          <p:nvPr>
            <p:ph type="sldNum" sz="quarter" idx="5"/>
          </p:nvPr>
        </p:nvSpPr>
        <p:spPr/>
        <p:txBody>
          <a:bodyPr/>
          <a:lstStyle/>
          <a:p>
            <a:r>
              <a:rPr lang="en-US"/>
              <a:t>Notes view: </a:t>
            </a:r>
            <a:fld id="{128CEAFE-FA94-43E5-B0FF-D47E1CCDD1B4}" type="slidenum">
              <a:rPr lang="en-US" smtClean="0"/>
              <a:pPr/>
              <a:t>30</a:t>
            </a:fld>
            <a:endParaRPr lang="en-US"/>
          </a:p>
        </p:txBody>
      </p:sp>
    </p:spTree>
    <p:extLst>
      <p:ext uri="{BB962C8B-B14F-4D97-AF65-F5344CB8AC3E}">
        <p14:creationId xmlns:p14="http://schemas.microsoft.com/office/powerpoint/2010/main" val="10267348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31</a:t>
            </a:fld>
            <a:endParaRPr lang="en-US"/>
          </a:p>
        </p:txBody>
      </p:sp>
    </p:spTree>
    <p:extLst>
      <p:ext uri="{BB962C8B-B14F-4D97-AF65-F5344CB8AC3E}">
        <p14:creationId xmlns:p14="http://schemas.microsoft.com/office/powerpoint/2010/main" val="185588597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683AE6-2A45-DCDC-6141-BF3268B8128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554E6711-8978-4120-02B2-BC70CE91A6E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266FE659-3ADF-840D-DFEA-1B7FC14DFBE7}"/>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F134BFE1-52E2-F714-996A-45FEF10C6C9A}"/>
              </a:ext>
            </a:extLst>
          </p:cNvPr>
          <p:cNvSpPr>
            <a:spLocks noGrp="1"/>
          </p:cNvSpPr>
          <p:nvPr>
            <p:ph type="sldNum" sz="quarter" idx="5"/>
          </p:nvPr>
        </p:nvSpPr>
        <p:spPr/>
        <p:txBody>
          <a:bodyPr/>
          <a:lstStyle/>
          <a:p>
            <a:r>
              <a:rPr lang="en-US"/>
              <a:t>Notes view: </a:t>
            </a:r>
            <a:fld id="{128CEAFE-FA94-43E5-B0FF-D47E1CCDD1B4}" type="slidenum">
              <a:rPr lang="en-US" smtClean="0"/>
              <a:pPr/>
              <a:t>8</a:t>
            </a:fld>
            <a:endParaRPr lang="en-US"/>
          </a:p>
        </p:txBody>
      </p:sp>
    </p:spTree>
    <p:extLst>
      <p:ext uri="{BB962C8B-B14F-4D97-AF65-F5344CB8AC3E}">
        <p14:creationId xmlns:p14="http://schemas.microsoft.com/office/powerpoint/2010/main" val="63766800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88B403D-445E-982F-A403-EB74E5E3B34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8780C895-63C3-1C11-2E01-20B868E67736}"/>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61525B8-9366-F07D-3827-CED3FF4A90F8}"/>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609FF1DB-29AF-3103-0D21-DFACC666401C}"/>
              </a:ext>
            </a:extLst>
          </p:cNvPr>
          <p:cNvSpPr>
            <a:spLocks noGrp="1"/>
          </p:cNvSpPr>
          <p:nvPr>
            <p:ph type="sldNum" sz="quarter" idx="5"/>
          </p:nvPr>
        </p:nvSpPr>
        <p:spPr/>
        <p:txBody>
          <a:bodyPr/>
          <a:lstStyle/>
          <a:p>
            <a:r>
              <a:rPr lang="en-US"/>
              <a:t>Notes view: </a:t>
            </a:r>
            <a:fld id="{128CEAFE-FA94-43E5-B0FF-D47E1CCDD1B4}" type="slidenum">
              <a:rPr lang="en-US" smtClean="0"/>
              <a:pPr/>
              <a:t>9</a:t>
            </a:fld>
            <a:endParaRPr lang="en-US"/>
          </a:p>
        </p:txBody>
      </p:sp>
    </p:spTree>
    <p:extLst>
      <p:ext uri="{BB962C8B-B14F-4D97-AF65-F5344CB8AC3E}">
        <p14:creationId xmlns:p14="http://schemas.microsoft.com/office/powerpoint/2010/main" val="98887397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11</a:t>
            </a:fld>
            <a:endParaRPr lang="en-US"/>
          </a:p>
        </p:txBody>
      </p:sp>
    </p:spTree>
    <p:extLst>
      <p:ext uri="{BB962C8B-B14F-4D97-AF65-F5344CB8AC3E}">
        <p14:creationId xmlns:p14="http://schemas.microsoft.com/office/powerpoint/2010/main" val="198865373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0F266F-2D19-5140-D1E2-6185B2F064C5}"/>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0694492-EC5E-0373-5D9A-1E0E8F39F6F4}"/>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943FDB6B-6781-F0E5-0CAF-1D4552A4D95F}"/>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A851E8D0-5939-755E-48D1-11EF70498CF7}"/>
              </a:ext>
            </a:extLst>
          </p:cNvPr>
          <p:cNvSpPr>
            <a:spLocks noGrp="1"/>
          </p:cNvSpPr>
          <p:nvPr>
            <p:ph type="sldNum" sz="quarter" idx="5"/>
          </p:nvPr>
        </p:nvSpPr>
        <p:spPr/>
        <p:txBody>
          <a:bodyPr/>
          <a:lstStyle/>
          <a:p>
            <a:r>
              <a:rPr lang="en-US"/>
              <a:t>Notes view: </a:t>
            </a:r>
            <a:fld id="{128CEAFE-FA94-43E5-B0FF-D47E1CCDD1B4}" type="slidenum">
              <a:rPr lang="en-US" smtClean="0"/>
              <a:pPr/>
              <a:t>12</a:t>
            </a:fld>
            <a:endParaRPr lang="en-US"/>
          </a:p>
        </p:txBody>
      </p:sp>
    </p:spTree>
    <p:extLst>
      <p:ext uri="{BB962C8B-B14F-4D97-AF65-F5344CB8AC3E}">
        <p14:creationId xmlns:p14="http://schemas.microsoft.com/office/powerpoint/2010/main" val="184675738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13</a:t>
            </a:fld>
            <a:endParaRPr lang="en-US"/>
          </a:p>
        </p:txBody>
      </p:sp>
    </p:spTree>
    <p:extLst>
      <p:ext uri="{BB962C8B-B14F-4D97-AF65-F5344CB8AC3E}">
        <p14:creationId xmlns:p14="http://schemas.microsoft.com/office/powerpoint/2010/main" val="172057499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E99D793-4260-73A4-6E01-B17286248395}"/>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EE9710F9-3E6A-701F-1B82-E20D6E331832}"/>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A92E8F69-55D8-ECAA-3B7B-D9A9590C57D8}"/>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5911235E-3368-8FF9-E445-16D7ED4D3A65}"/>
              </a:ext>
            </a:extLst>
          </p:cNvPr>
          <p:cNvSpPr>
            <a:spLocks noGrp="1"/>
          </p:cNvSpPr>
          <p:nvPr>
            <p:ph type="sldNum" sz="quarter" idx="5"/>
          </p:nvPr>
        </p:nvSpPr>
        <p:spPr/>
        <p:txBody>
          <a:bodyPr/>
          <a:lstStyle/>
          <a:p>
            <a:r>
              <a:rPr lang="en-US"/>
              <a:t>Notes view: </a:t>
            </a:r>
            <a:fld id="{128CEAFE-FA94-43E5-B0FF-D47E1CCDD1B4}" type="slidenum">
              <a:rPr lang="en-US" smtClean="0"/>
              <a:pPr/>
              <a:t>14</a:t>
            </a:fld>
            <a:endParaRPr lang="en-US"/>
          </a:p>
        </p:txBody>
      </p:sp>
    </p:spTree>
    <p:extLst>
      <p:ext uri="{BB962C8B-B14F-4D97-AF65-F5344CB8AC3E}">
        <p14:creationId xmlns:p14="http://schemas.microsoft.com/office/powerpoint/2010/main" val="119347585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D757750-36FD-ABA6-B6E7-C9851913B7F6}"/>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1D7207DE-DDC8-61DD-0508-448534C72CBD}"/>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1FAD93E-EAF6-CE6D-3DA6-93E448450814}"/>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4EA1D3BF-CE38-4F52-70B7-93BD62CB4629}"/>
              </a:ext>
            </a:extLst>
          </p:cNvPr>
          <p:cNvSpPr>
            <a:spLocks noGrp="1"/>
          </p:cNvSpPr>
          <p:nvPr>
            <p:ph type="sldNum" sz="quarter" idx="5"/>
          </p:nvPr>
        </p:nvSpPr>
        <p:spPr/>
        <p:txBody>
          <a:bodyPr/>
          <a:lstStyle/>
          <a:p>
            <a:r>
              <a:rPr lang="en-US"/>
              <a:t>Notes view: </a:t>
            </a:r>
            <a:fld id="{128CEAFE-FA94-43E5-B0FF-D47E1CCDD1B4}" type="slidenum">
              <a:rPr lang="en-US" smtClean="0"/>
              <a:pPr/>
              <a:t>19</a:t>
            </a:fld>
            <a:endParaRPr lang="en-US"/>
          </a:p>
        </p:txBody>
      </p:sp>
    </p:spTree>
    <p:extLst>
      <p:ext uri="{BB962C8B-B14F-4D97-AF65-F5344CB8AC3E}">
        <p14:creationId xmlns:p14="http://schemas.microsoft.com/office/powerpoint/2010/main" val="119892100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26</a:t>
            </a:fld>
            <a:endParaRPr lang="en-US"/>
          </a:p>
        </p:txBody>
      </p:sp>
    </p:spTree>
    <p:extLst>
      <p:ext uri="{BB962C8B-B14F-4D97-AF65-F5344CB8AC3E}">
        <p14:creationId xmlns:p14="http://schemas.microsoft.com/office/powerpoint/2010/main" val="1658781018"/>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1.xml"/><Relationship Id="rId1" Type="http://schemas.openxmlformats.org/officeDocument/2006/relationships/tags" Target="../tags/tag3.xml"/><Relationship Id="rId4" Type="http://schemas.openxmlformats.org/officeDocument/2006/relationships/image" Target="../media/image1.emf"/></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4.xml"/><Relationship Id="rId4" Type="http://schemas.openxmlformats.org/officeDocument/2006/relationships/image" Target="../media/image1.emf"/></Relationships>
</file>

<file path=ppt/slideLayouts/_rels/slideLayout4.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5.xml"/><Relationship Id="rId4" Type="http://schemas.openxmlformats.org/officeDocument/2006/relationships/image" Target="../media/image1.emf"/></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777567250"/>
      </p:ext>
    </p:extLst>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1287722584"/>
      </p:ext>
    </p:extLst>
  </p:cSld>
  <p:clrMapOvr>
    <a:masterClrMapping/>
  </p:clrMapOvr>
  <p:extLst>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1614778305"/>
      </p:ext>
    </p:extLst>
  </p:cSld>
  <p:clrMapOvr>
    <a:masterClrMapping/>
  </p:clrMapOvr>
  <p:extLst>
    <p:ext uri="{DCECCB84-F9BA-43D5-87BE-67443E8EF086}">
      <p15:sldGuideLst xmlns:p15="http://schemas.microsoft.com/office/powerpoint/2012/main"/>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1_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1007845451"/>
      </p:ext>
    </p:extLst>
  </p:cSld>
  <p:clrMapOvr>
    <a:masterClrMapping/>
  </p:clrMapOvr>
  <p:extLst>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ags" Target="../tags/tag2.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6"/>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7" imgW="395" imgH="396" progId="TCLayout.ActiveDocument.1">
                  <p:embed/>
                </p:oleObj>
              </mc:Choice>
              <mc:Fallback>
                <p:oleObj name="think-cell スライド" r:id="rId7"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8"/>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852922683"/>
      </p:ext>
    </p:extLst>
  </p:cSld>
  <p:clrMap bg1="lt1" tx1="dk1" bg2="lt2" tx2="dk2" accent1="accent1" accent2="accent2" accent3="accent3" accent4="accent4" accent5="accent5" accent6="accent6" hlink="hlink" folHlink="folHlink"/>
  <p:sldLayoutIdLst>
    <p:sldLayoutId id="2147485121" r:id="rId1"/>
    <p:sldLayoutId id="2147485127" r:id="rId2"/>
    <p:sldLayoutId id="2147485123" r:id="rId3"/>
    <p:sldLayoutId id="2147485128" r:id="rId4"/>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userDrawn="1">
          <p15:clr>
            <a:srgbClr val="F26B43"/>
          </p15:clr>
        </p15:guide>
        <p15:guide id="2" pos="321" userDrawn="1">
          <p15:clr>
            <a:srgbClr val="F26B43"/>
          </p15:clr>
        </p15:guide>
        <p15:guide id="3" pos="5918" userDrawn="1">
          <p15:clr>
            <a:srgbClr val="F26B43"/>
          </p15:clr>
        </p15:guide>
        <p15:guide id="4" orient="horz" pos="4088" userDrawn="1">
          <p15:clr>
            <a:srgbClr val="F26B43"/>
          </p15:clr>
        </p15:guide>
        <p15:guide id="5" pos="3120" userDrawn="1">
          <p15:clr>
            <a:srgbClr val="F26B43"/>
          </p15:clr>
        </p15:guide>
        <p15:guide id="6" orient="horz" pos="319" userDrawn="1">
          <p15:clr>
            <a:srgbClr val="F26B43"/>
          </p15:clr>
        </p15:guide>
        <p15:guide id="7" orient="horz" pos="935"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4FD3E40-6726-979E-484B-A82EDE5624E5}"/>
            </a:ext>
          </a:extLst>
        </p:cNvPr>
        <p:cNvGrpSpPr/>
        <p:nvPr/>
      </p:nvGrpSpPr>
      <p:grpSpPr>
        <a:xfrm>
          <a:off x="0" y="0"/>
          <a:ext cx="0" cy="0"/>
          <a:chOff x="0" y="0"/>
          <a:chExt cx="0" cy="0"/>
        </a:xfrm>
      </p:grpSpPr>
      <p:sp>
        <p:nvSpPr>
          <p:cNvPr id="2" name="タイトル 1">
            <a:extLst>
              <a:ext uri="{FF2B5EF4-FFF2-40B4-BE49-F238E27FC236}">
                <a16:creationId xmlns:a16="http://schemas.microsoft.com/office/drawing/2014/main" id="{1160E558-DB52-AAF0-F2BE-B89CE2383B4F}"/>
              </a:ext>
            </a:extLst>
          </p:cNvPr>
          <p:cNvSpPr>
            <a:spLocks noGrp="1"/>
          </p:cNvSpPr>
          <p:nvPr>
            <p:ph type="title"/>
          </p:nvPr>
        </p:nvSpPr>
        <p:spPr>
          <a:xfrm>
            <a:off x="511875" y="2851842"/>
            <a:ext cx="6171954" cy="778597"/>
          </a:xfrm>
        </p:spPr>
        <p:txBody>
          <a:bodyPr/>
          <a:lstStyle/>
          <a:p>
            <a:r>
              <a:rPr kumimoji="1" lang="ja-JP" altLang="en-US" sz="3600"/>
              <a:t>様式</a:t>
            </a:r>
            <a:r>
              <a:rPr kumimoji="1" lang="en-US" altLang="ja-JP" sz="3600"/>
              <a:t>2</a:t>
            </a:r>
            <a:r>
              <a:rPr kumimoji="1" lang="ja-JP" altLang="en-US" sz="3600"/>
              <a:t>　事業計画書</a:t>
            </a:r>
            <a:endParaRPr kumimoji="1" lang="en-GB" sz="3600"/>
          </a:p>
        </p:txBody>
      </p:sp>
      <p:sp>
        <p:nvSpPr>
          <p:cNvPr id="3" name="テキスト プレースホルダー 2">
            <a:extLst>
              <a:ext uri="{FF2B5EF4-FFF2-40B4-BE49-F238E27FC236}">
                <a16:creationId xmlns:a16="http://schemas.microsoft.com/office/drawing/2014/main" id="{A58CA959-BDD9-A0B7-425C-7BA8876A5C7F}"/>
              </a:ext>
            </a:extLst>
          </p:cNvPr>
          <p:cNvSpPr>
            <a:spLocks noGrp="1"/>
          </p:cNvSpPr>
          <p:nvPr>
            <p:ph type="body" sz="quarter" idx="11"/>
          </p:nvPr>
        </p:nvSpPr>
        <p:spPr>
          <a:xfrm>
            <a:off x="511875" y="3836946"/>
            <a:ext cx="8886150" cy="914400"/>
          </a:xfrm>
        </p:spPr>
        <p:txBody>
          <a:bodyPr/>
          <a:lstStyle/>
          <a:p>
            <a:r>
              <a:rPr kumimoji="1" lang="ja-JP" altLang="en-US" sz="1800" dirty="0"/>
              <a:t>事業形態：</a:t>
            </a:r>
            <a:r>
              <a:rPr kumimoji="1" lang="en-US" altLang="ja-JP" sz="1800" dirty="0"/>
              <a:t>FS</a:t>
            </a:r>
            <a:r>
              <a:rPr kumimoji="1" lang="ja-JP" altLang="en-US" sz="1800" dirty="0"/>
              <a:t>実証事業</a:t>
            </a:r>
            <a:endParaRPr kumimoji="1" lang="en-US" altLang="ja-JP" sz="1800" dirty="0"/>
          </a:p>
          <a:p>
            <a:r>
              <a:rPr kumimoji="1" lang="ja-JP" altLang="en-US" sz="1800" dirty="0"/>
              <a:t>事業名：</a:t>
            </a:r>
            <a:r>
              <a:rPr kumimoji="1" lang="ja-JP" altLang="ja-JP" sz="1800" kern="1200" dirty="0">
                <a:effectLst/>
                <a:latin typeface="+mn-lt"/>
                <a:ea typeface="+mn-ea"/>
                <a:cs typeface="+mn-cs"/>
              </a:rPr>
              <a:t>○○○国／□□□事</a:t>
            </a:r>
            <a:r>
              <a:rPr kumimoji="1" lang="ja-JP" altLang="en-US" sz="1800" kern="1200" dirty="0">
                <a:effectLst/>
                <a:latin typeface="+mn-lt"/>
                <a:ea typeface="+mn-ea"/>
                <a:cs typeface="+mn-cs"/>
              </a:rPr>
              <a:t>業</a:t>
            </a:r>
            <a:endParaRPr kumimoji="1" lang="ja-JP" altLang="ja-JP" sz="1800" kern="1200" dirty="0">
              <a:effectLst/>
              <a:latin typeface="+mn-lt"/>
              <a:ea typeface="+mn-ea"/>
              <a:cs typeface="+mn-cs"/>
            </a:endParaRPr>
          </a:p>
          <a:p>
            <a:endParaRPr kumimoji="1" lang="en-US" altLang="ja-JP" sz="1800" dirty="0"/>
          </a:p>
        </p:txBody>
      </p:sp>
      <p:sp>
        <p:nvSpPr>
          <p:cNvPr id="5" name="テキスト ボックス 4">
            <a:extLst>
              <a:ext uri="{FF2B5EF4-FFF2-40B4-BE49-F238E27FC236}">
                <a16:creationId xmlns:a16="http://schemas.microsoft.com/office/drawing/2014/main" id="{13E9C715-CE6B-0C47-E5AC-EF8834BD983B}"/>
              </a:ext>
            </a:extLst>
          </p:cNvPr>
          <p:cNvSpPr txBox="1"/>
          <p:nvPr/>
        </p:nvSpPr>
        <p:spPr>
          <a:xfrm>
            <a:off x="402772" y="1945235"/>
            <a:ext cx="8153400" cy="738664"/>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gn="l"/>
            <a:endParaRPr lang="ja-JP" altLang="en-US" sz="1400" b="0" i="0" u="none" strike="noStrike" baseline="0" dirty="0">
              <a:solidFill>
                <a:schemeClr val="tx2"/>
              </a:solidFill>
              <a:latin typeface="ＭＳ ゴシック" panose="020B0609070205080204" pitchFamily="49" charset="-128"/>
              <a:ea typeface="ＭＳ ゴシック" panose="020B0609070205080204" pitchFamily="49" charset="-128"/>
            </a:endParaRPr>
          </a:p>
          <a:p>
            <a:r>
              <a:rPr lang="ja-JP" altLang="en-US" sz="1400" b="0" i="0" u="none" strike="noStrike" baseline="0" dirty="0">
                <a:solidFill>
                  <a:schemeClr val="tx2"/>
                </a:solidFill>
                <a:latin typeface="ＭＳ ゴシック" panose="020B0609070205080204" pitchFamily="49" charset="-128"/>
                <a:ea typeface="ＭＳ ゴシック" panose="020B0609070205080204" pitchFamily="49" charset="-128"/>
              </a:rPr>
              <a:t> </a:t>
            </a:r>
            <a:r>
              <a:rPr lang="ja-JP" altLang="en-US" sz="1400" b="0" i="0" u="none" strike="noStrike" baseline="0" dirty="0">
                <a:solidFill>
                  <a:schemeClr val="tx2"/>
                </a:solidFill>
                <a:latin typeface="+mn-ea"/>
              </a:rPr>
              <a:t>令和</a:t>
            </a:r>
            <a:r>
              <a:rPr lang="en-US" altLang="ja-JP" sz="1400" b="0" i="0" u="none" strike="noStrike" baseline="0" dirty="0">
                <a:solidFill>
                  <a:schemeClr val="tx2"/>
                </a:solidFill>
                <a:latin typeface="+mn-ea"/>
              </a:rPr>
              <a:t>6</a:t>
            </a:r>
            <a:r>
              <a:rPr lang="ja-JP" altLang="en-US" sz="1400" b="0" i="0" u="none" strike="noStrike" baseline="0" dirty="0">
                <a:solidFill>
                  <a:schemeClr val="tx2"/>
                </a:solidFill>
                <a:latin typeface="+mn-ea"/>
              </a:rPr>
              <a:t>年度補正グローバルサウス未来志向型共創等事業費補助金 </a:t>
            </a:r>
          </a:p>
          <a:p>
            <a:r>
              <a:rPr lang="ja-JP" altLang="en-US" sz="1400" b="0" i="0" u="none" strike="noStrike" baseline="0" dirty="0">
                <a:solidFill>
                  <a:schemeClr val="tx2"/>
                </a:solidFill>
                <a:latin typeface="+mn-ea"/>
              </a:rPr>
              <a:t>（ウクライナ復興支援・中東欧諸国等連携強化：二次公募） </a:t>
            </a:r>
            <a:endParaRPr lang="ja-JP" altLang="en-US" sz="1400" dirty="0">
              <a:solidFill>
                <a:schemeClr val="tx2"/>
              </a:solidFill>
              <a:latin typeface="+mn-ea"/>
            </a:endParaRPr>
          </a:p>
        </p:txBody>
      </p:sp>
      <p:sp>
        <p:nvSpPr>
          <p:cNvPr id="6" name="吹き出し: 四角形 5">
            <a:extLst>
              <a:ext uri="{FF2B5EF4-FFF2-40B4-BE49-F238E27FC236}">
                <a16:creationId xmlns:a16="http://schemas.microsoft.com/office/drawing/2014/main" id="{0183450B-4F88-24B3-027A-3123758C5022}"/>
              </a:ext>
            </a:extLst>
          </p:cNvPr>
          <p:cNvSpPr/>
          <p:nvPr/>
        </p:nvSpPr>
        <p:spPr>
          <a:xfrm>
            <a:off x="291523" y="4781788"/>
            <a:ext cx="3781713" cy="344394"/>
          </a:xfrm>
          <a:prstGeom prst="wedgeRectCallout">
            <a:avLst>
              <a:gd name="adj1" fmla="val -6286"/>
              <a:gd name="adj2" fmla="val -9069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複数国で事業を実施する場合、全ての国名を記載してください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7" name="吹き出し: 四角形 6">
            <a:extLst>
              <a:ext uri="{FF2B5EF4-FFF2-40B4-BE49-F238E27FC236}">
                <a16:creationId xmlns:a16="http://schemas.microsoft.com/office/drawing/2014/main" id="{67C11F83-7D1A-FE9B-4E37-D497DD74D3A6}"/>
              </a:ext>
            </a:extLst>
          </p:cNvPr>
          <p:cNvSpPr/>
          <p:nvPr/>
        </p:nvSpPr>
        <p:spPr>
          <a:xfrm>
            <a:off x="5982484" y="1095375"/>
            <a:ext cx="3631994" cy="3423603"/>
          </a:xfrm>
          <a:prstGeom prst="wedgeRectCallout">
            <a:avLst>
              <a:gd name="adj1" fmla="val 3335"/>
              <a:gd name="adj2" fmla="val 626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「企業・団体名 </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代表者役職・氏名 </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所在地」を以下の例に沿って記載してください（なお、押印は省略して構いません）</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例）単独の申請</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申請者：</a:t>
            </a: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社</a:t>
            </a: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代表者役職・氏名：役職 ○○○○ 氏名□□□□</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ja-JP" altLang="en-US" sz="1000">
                <a:solidFill>
                  <a:schemeClr val="tx2"/>
                </a:solidFill>
                <a:latin typeface="Meiryo UI" panose="020B0604030504040204" pitchFamily="50" charset="-128"/>
                <a:ea typeface="Meiryo UI" panose="020B0604030504040204" pitchFamily="50" charset="-128"/>
              </a:rPr>
              <a:t>所在地：△△△△ </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また、共同申請の場合は、以下の例に沿って記載してください</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例）共同申請</a:t>
            </a:r>
            <a:br>
              <a:rPr kumimoji="1" lang="ja-JP" altLang="en-US"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社：幹事法人、</a:t>
            </a:r>
            <a:r>
              <a:rPr kumimoji="1" lang="en-US" altLang="ja-JP" sz="1000">
                <a:solidFill>
                  <a:schemeClr val="tx2"/>
                </a:solidFill>
                <a:latin typeface="Meiryo UI" panose="020B0604030504040204" pitchFamily="50" charset="-128"/>
                <a:ea typeface="Meiryo UI" panose="020B0604030504040204" pitchFamily="50" charset="-128"/>
              </a:rPr>
              <a:t>B</a:t>
            </a:r>
            <a:r>
              <a:rPr kumimoji="1" lang="ja-JP" altLang="en-US" sz="1000">
                <a:solidFill>
                  <a:schemeClr val="tx2"/>
                </a:solidFill>
                <a:latin typeface="Meiryo UI" panose="020B0604030504040204" pitchFamily="50" charset="-128"/>
                <a:ea typeface="Meiryo UI" panose="020B0604030504040204" pitchFamily="50" charset="-128"/>
              </a:rPr>
              <a:t>社：共同申請者</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申請者：</a:t>
            </a: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社</a:t>
            </a: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代表者役職・氏名：役職 ○○○○ 氏名□□□□</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ja-JP" altLang="en-US" sz="1000">
                <a:solidFill>
                  <a:schemeClr val="tx2"/>
                </a:solidFill>
                <a:latin typeface="Meiryo UI" panose="020B0604030504040204" pitchFamily="50" charset="-128"/>
                <a:ea typeface="Meiryo UI" panose="020B0604030504040204" pitchFamily="50" charset="-128"/>
              </a:rPr>
              <a:t>所在地：△△△△</a:t>
            </a:r>
            <a:endParaRPr kumimoji="1" lang="en-US" altLang="ja-JP" sz="1000">
              <a:solidFill>
                <a:schemeClr val="tx2"/>
              </a:solidFill>
              <a:latin typeface="Meiryo UI" panose="020B0604030504040204" pitchFamily="50" charset="-128"/>
              <a:ea typeface="Meiryo UI" panose="020B0604030504040204" pitchFamily="50" charset="-128"/>
            </a:endParaRPr>
          </a:p>
          <a:p>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共同申請者・団体名：</a:t>
            </a:r>
            <a:r>
              <a:rPr kumimoji="1" lang="en-US" altLang="ja-JP" sz="1000">
                <a:solidFill>
                  <a:schemeClr val="tx2"/>
                </a:solidFill>
                <a:latin typeface="Meiryo UI" panose="020B0604030504040204" pitchFamily="50" charset="-128"/>
                <a:ea typeface="Meiryo UI" panose="020B0604030504040204" pitchFamily="50" charset="-128"/>
              </a:rPr>
              <a:t>B</a:t>
            </a:r>
            <a:r>
              <a:rPr kumimoji="1" lang="ja-JP" altLang="en-US" sz="1000">
                <a:solidFill>
                  <a:schemeClr val="tx2"/>
                </a:solidFill>
                <a:latin typeface="Meiryo UI" panose="020B0604030504040204" pitchFamily="50" charset="-128"/>
                <a:ea typeface="Meiryo UI" panose="020B0604030504040204" pitchFamily="50" charset="-128"/>
              </a:rPr>
              <a:t>社</a:t>
            </a: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代表者役職・氏名：役職 ○○○○ 氏名□□□□</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ja-JP" altLang="en-US" sz="1000">
                <a:solidFill>
                  <a:schemeClr val="tx2"/>
                </a:solidFill>
                <a:latin typeface="Meiryo UI" panose="020B0604030504040204" pitchFamily="50" charset="-128"/>
                <a:ea typeface="Meiryo UI" panose="020B0604030504040204" pitchFamily="50" charset="-128"/>
              </a:rPr>
              <a:t>所在地：△△△△ </a:t>
            </a:r>
          </a:p>
        </p:txBody>
      </p:sp>
      <p:sp>
        <p:nvSpPr>
          <p:cNvPr id="8" name="テキスト プレースホルダー 11">
            <a:extLst>
              <a:ext uri="{FF2B5EF4-FFF2-40B4-BE49-F238E27FC236}">
                <a16:creationId xmlns:a16="http://schemas.microsoft.com/office/drawing/2014/main" id="{AE06888D-0A31-2E0A-9700-D4A0CEB91508}"/>
              </a:ext>
            </a:extLst>
          </p:cNvPr>
          <p:cNvSpPr txBox="1">
            <a:spLocks/>
          </p:cNvSpPr>
          <p:nvPr/>
        </p:nvSpPr>
        <p:spPr>
          <a:xfrm>
            <a:off x="5067301" y="4914208"/>
            <a:ext cx="4547177" cy="777095"/>
          </a:xfrm>
          <a:prstGeom prst="rect">
            <a:avLst/>
          </a:prstGeom>
        </p:spPr>
        <p:txBody>
          <a:bodyPr/>
          <a:lstStyle>
            <a:lvl1pPr marL="0" indent="0" algn="r"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l"/>
            <a:r>
              <a:rPr kumimoji="1" lang="ja-JP" altLang="en-US" sz="1600"/>
              <a:t>申請者</a:t>
            </a:r>
            <a:r>
              <a:rPr kumimoji="1" lang="zh-TW" altLang="en-US" sz="1600"/>
              <a:t>：</a:t>
            </a:r>
            <a:r>
              <a:rPr kumimoji="1" lang="en-US" altLang="zh-TW" sz="1600"/>
              <a:t>xxx</a:t>
            </a:r>
          </a:p>
          <a:p>
            <a:pPr algn="l"/>
            <a:r>
              <a:rPr kumimoji="1" lang="zh-TW" altLang="en-US" sz="1600"/>
              <a:t>代表者</a:t>
            </a:r>
            <a:r>
              <a:rPr kumimoji="1" lang="ja-JP" altLang="en-US" sz="1600"/>
              <a:t>役職・氏名</a:t>
            </a:r>
            <a:r>
              <a:rPr kumimoji="1" lang="zh-TW" altLang="en-US" sz="1600"/>
              <a:t>：</a:t>
            </a:r>
            <a:r>
              <a:rPr kumimoji="1" lang="en-US" altLang="zh-TW" sz="1600"/>
              <a:t>xxx </a:t>
            </a:r>
            <a:r>
              <a:rPr kumimoji="1" lang="en-US" altLang="zh-TW" sz="1600" err="1"/>
              <a:t>xxxx</a:t>
            </a:r>
            <a:endParaRPr kumimoji="1" lang="en-US" altLang="zh-TW" sz="1600"/>
          </a:p>
          <a:p>
            <a:pPr algn="l"/>
            <a:r>
              <a:rPr kumimoji="1" lang="ja-JP" altLang="en-US" sz="1600"/>
              <a:t>所在地：</a:t>
            </a:r>
            <a:r>
              <a:rPr kumimoji="1" lang="en-US" altLang="ja-JP" sz="1600"/>
              <a:t>xxx</a:t>
            </a:r>
            <a:endParaRPr kumimoji="1" lang="zh-TW" altLang="en-US" sz="1600"/>
          </a:p>
          <a:p>
            <a:pPr algn="l">
              <a:buNone/>
            </a:pPr>
            <a:endParaRPr lang="zh-TW" altLang="en-US" sz="1600"/>
          </a:p>
        </p:txBody>
      </p:sp>
      <p:sp>
        <p:nvSpPr>
          <p:cNvPr id="4" name="正方形/長方形 3">
            <a:extLst>
              <a:ext uri="{FF2B5EF4-FFF2-40B4-BE49-F238E27FC236}">
                <a16:creationId xmlns:a16="http://schemas.microsoft.com/office/drawing/2014/main" id="{88E316DA-27A5-9DD1-7EB2-955017DF7C8B}"/>
              </a:ext>
            </a:extLst>
          </p:cNvPr>
          <p:cNvSpPr/>
          <p:nvPr/>
        </p:nvSpPr>
        <p:spPr>
          <a:xfrm>
            <a:off x="291524" y="293424"/>
            <a:ext cx="9322954" cy="595444"/>
          </a:xfrm>
          <a:prstGeom prst="rect">
            <a:avLst/>
          </a:prstGeom>
          <a:solidFill>
            <a:srgbClr val="FFFF00"/>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rgbClr val="FF0000"/>
                </a:solidFill>
                <a:latin typeface="Meiryo UI" panose="020B0604030504040204" pitchFamily="50" charset="-128"/>
                <a:ea typeface="Meiryo UI" panose="020B0604030504040204" pitchFamily="50" charset="-128"/>
              </a:rPr>
              <a:t>FS</a:t>
            </a:r>
            <a:r>
              <a:rPr kumimoji="1" lang="ja-JP" altLang="en-US" sz="1200" b="1">
                <a:solidFill>
                  <a:srgbClr val="FF0000"/>
                </a:solidFill>
                <a:latin typeface="Meiryo UI" panose="020B0604030504040204" pitchFamily="50" charset="-128"/>
                <a:ea typeface="Meiryo UI" panose="020B0604030504040204" pitchFamily="50" charset="-128"/>
              </a:rPr>
              <a:t>実証事業者向けの入力ガイド</a:t>
            </a:r>
            <a:r>
              <a:rPr kumimoji="1" lang="ja-JP" altLang="en-US" sz="1200" b="1">
                <a:solidFill>
                  <a:schemeClr val="tx1"/>
                </a:solidFill>
                <a:latin typeface="Meiryo UI" panose="020B0604030504040204" pitchFamily="50" charset="-128"/>
                <a:ea typeface="Meiryo UI" panose="020B0604030504040204" pitchFamily="50" charset="-128"/>
              </a:rPr>
              <a:t>となります。</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作成時は、</a:t>
            </a:r>
            <a:r>
              <a:rPr kumimoji="1" lang="en-US" altLang="ja-JP" sz="1200" b="1">
                <a:solidFill>
                  <a:schemeClr val="tx1"/>
                </a:solidFill>
                <a:latin typeface="Meiryo UI" panose="020B0604030504040204" pitchFamily="50" charset="-128"/>
                <a:ea typeface="Meiryo UI" panose="020B0604030504040204" pitchFamily="50" charset="-128"/>
              </a:rPr>
              <a:t>PowerPoint</a:t>
            </a:r>
            <a:r>
              <a:rPr kumimoji="1" lang="ja-JP" altLang="en-US" sz="1200" b="1">
                <a:solidFill>
                  <a:schemeClr val="tx1"/>
                </a:solidFill>
                <a:latin typeface="Meiryo UI" panose="020B0604030504040204" pitchFamily="50" charset="-128"/>
                <a:ea typeface="Meiryo UI" panose="020B0604030504040204" pitchFamily="50" charset="-128"/>
              </a:rPr>
              <a:t>ファイル </a:t>
            </a:r>
            <a:r>
              <a:rPr kumimoji="1" lang="ja-JP" altLang="en-US" sz="1200" b="1">
                <a:solidFill>
                  <a:srgbClr val="FF0000"/>
                </a:solidFill>
                <a:latin typeface="Meiryo UI" panose="020B0604030504040204" pitchFamily="50" charset="-128"/>
                <a:ea typeface="Meiryo UI" panose="020B0604030504040204" pitchFamily="50" charset="-128"/>
              </a:rPr>
              <a:t>“</a:t>
            </a:r>
            <a:r>
              <a:rPr kumimoji="1" lang="zh-TW" altLang="en-US" sz="1200" b="1">
                <a:solidFill>
                  <a:srgbClr val="FF0000"/>
                </a:solidFill>
                <a:latin typeface="Meiryo UI" panose="020B0604030504040204" pitchFamily="50" charset="-128"/>
                <a:ea typeface="Meiryo UI" panose="020B0604030504040204" pitchFamily="50" charset="-128"/>
              </a:rPr>
              <a:t>様式</a:t>
            </a:r>
            <a:r>
              <a:rPr kumimoji="1" lang="en-US" altLang="zh-TW" sz="1200" b="1">
                <a:solidFill>
                  <a:srgbClr val="FF0000"/>
                </a:solidFill>
                <a:latin typeface="Meiryo UI" panose="020B0604030504040204" pitchFamily="50" charset="-128"/>
                <a:ea typeface="Meiryo UI" panose="020B0604030504040204" pitchFamily="50" charset="-128"/>
              </a:rPr>
              <a:t>2 </a:t>
            </a:r>
            <a:r>
              <a:rPr kumimoji="1" lang="zh-TW" altLang="en-US" sz="1200" b="1">
                <a:solidFill>
                  <a:srgbClr val="FF0000"/>
                </a:solidFill>
                <a:latin typeface="Meiryo UI" panose="020B0604030504040204" pitchFamily="50" charset="-128"/>
                <a:ea typeface="Meiryo UI" panose="020B0604030504040204" pitchFamily="50" charset="-128"/>
              </a:rPr>
              <a:t>事業計画書（</a:t>
            </a:r>
            <a:r>
              <a:rPr kumimoji="1" lang="en-US" altLang="zh-TW" sz="1200" b="1">
                <a:solidFill>
                  <a:srgbClr val="FF0000"/>
                </a:solidFill>
                <a:latin typeface="Meiryo UI" panose="020B0604030504040204" pitchFamily="50" charset="-128"/>
                <a:ea typeface="Meiryo UI" panose="020B0604030504040204" pitchFamily="50" charset="-128"/>
              </a:rPr>
              <a:t>FS</a:t>
            </a:r>
            <a:r>
              <a:rPr kumimoji="1" lang="zh-TW" altLang="en-US" sz="1200" b="1">
                <a:solidFill>
                  <a:srgbClr val="FF0000"/>
                </a:solidFill>
                <a:latin typeface="Meiryo UI" panose="020B0604030504040204" pitchFamily="50" charset="-128"/>
                <a:ea typeface="Meiryo UI" panose="020B0604030504040204" pitchFamily="50" charset="-128"/>
              </a:rPr>
              <a:t>実証事業）</a:t>
            </a:r>
            <a:r>
              <a:rPr kumimoji="1" lang="ja-JP" altLang="en-US" sz="1200" b="1">
                <a:solidFill>
                  <a:srgbClr val="FF0000"/>
                </a:solidFill>
                <a:latin typeface="Meiryo UI" panose="020B0604030504040204" pitchFamily="50" charset="-128"/>
                <a:ea typeface="Meiryo UI" panose="020B0604030504040204" pitchFamily="50" charset="-128"/>
              </a:rPr>
              <a:t>”へ入力</a:t>
            </a:r>
            <a:r>
              <a:rPr kumimoji="1" lang="ja-JP" altLang="en-US" sz="1200" b="1">
                <a:solidFill>
                  <a:schemeClr val="tx1"/>
                </a:solidFill>
                <a:latin typeface="Meiryo UI" panose="020B0604030504040204" pitchFamily="50" charset="-128"/>
                <a:ea typeface="Meiryo UI" panose="020B0604030504040204" pitchFamily="50" charset="-128"/>
              </a:rPr>
              <a:t>いただきますよう、ご注意ください。</a:t>
            </a:r>
          </a:p>
        </p:txBody>
      </p:sp>
    </p:spTree>
    <p:extLst>
      <p:ext uri="{BB962C8B-B14F-4D97-AF65-F5344CB8AC3E}">
        <p14:creationId xmlns:p14="http://schemas.microsoft.com/office/powerpoint/2010/main" val="10175269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0CEDE-98AE-FBCC-C382-E89FF860B5F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1E28B6D-4021-4A2E-AC9D-4CA1DEA3B512}"/>
              </a:ext>
            </a:extLst>
          </p:cNvPr>
          <p:cNvSpPr>
            <a:spLocks noGrp="1"/>
          </p:cNvSpPr>
          <p:nvPr>
            <p:ph type="body" sz="quarter" idx="13"/>
          </p:nvPr>
        </p:nvSpPr>
        <p:spPr/>
        <p:txBody>
          <a:bodyPr/>
          <a:lstStyle/>
          <a:p>
            <a:r>
              <a:rPr kumimoji="1" lang="ja-JP" altLang="en-US"/>
              <a:t>３</a:t>
            </a:r>
            <a:r>
              <a:rPr kumimoji="1" lang="en-US" altLang="ja-JP"/>
              <a:t>. </a:t>
            </a:r>
            <a:r>
              <a:rPr kumimoji="1" lang="ja-JP" altLang="en-US"/>
              <a:t>補助事業の内容</a:t>
            </a:r>
            <a:endParaRPr kumimoji="1" lang="en-US" altLang="ja-JP"/>
          </a:p>
        </p:txBody>
      </p:sp>
    </p:spTree>
    <p:extLst>
      <p:ext uri="{BB962C8B-B14F-4D97-AF65-F5344CB8AC3E}">
        <p14:creationId xmlns:p14="http://schemas.microsoft.com/office/powerpoint/2010/main" val="37393459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B7984409-EE8A-542F-050D-516F702D09D1}"/>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83EB0803-2D16-B0B9-FB02-4F8B9D1B72C7}"/>
              </a:ext>
            </a:extLst>
          </p:cNvPr>
          <p:cNvSpPr>
            <a:spLocks noGrp="1"/>
          </p:cNvSpPr>
          <p:nvPr>
            <p:ph type="body" sz="quarter" idx="17"/>
          </p:nvPr>
        </p:nvSpPr>
        <p:spPr/>
        <p:txBody>
          <a:bodyPr/>
          <a:lstStyle/>
          <a:p>
            <a:r>
              <a:rPr kumimoji="1" lang="en-GB"/>
              <a:t>3-1. </a:t>
            </a:r>
            <a:r>
              <a:rPr kumimoji="1" lang="en-US"/>
              <a:t>FS</a:t>
            </a:r>
            <a:r>
              <a:rPr kumimoji="1" lang="ja-JP" altLang="en-US"/>
              <a:t>事業・実証事業のねらい </a:t>
            </a:r>
            <a:r>
              <a:rPr kumimoji="1" lang="en-US" altLang="ja-JP"/>
              <a:t>1/2</a:t>
            </a:r>
            <a:endParaRPr kumimoji="1" lang="en-GB"/>
          </a:p>
        </p:txBody>
      </p:sp>
      <p:graphicFrame>
        <p:nvGraphicFramePr>
          <p:cNvPr id="5" name="表 4">
            <a:extLst>
              <a:ext uri="{FF2B5EF4-FFF2-40B4-BE49-F238E27FC236}">
                <a16:creationId xmlns:a16="http://schemas.microsoft.com/office/drawing/2014/main" id="{41AA0EF0-F885-FCFB-5F04-EEA7B602BBE8}"/>
              </a:ext>
            </a:extLst>
          </p:cNvPr>
          <p:cNvGraphicFramePr>
            <a:graphicFrameLocks noGrp="1"/>
          </p:cNvGraphicFramePr>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FS</a:t>
                      </a: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0" indent="0">
                        <a:buFont typeface="Arial" panose="020B0604020202020204" pitchFamily="34" charset="0"/>
                        <a:buNone/>
                      </a:pPr>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ウクライナでの電力供給可能地域が特定され、地域ごとの電力使用統計や市場規模が把握されている</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ウクライナでの発電所候補地の測量や定点観測から、発電量の推定と建設コスト試算が実施されている</a:t>
                      </a:r>
                      <a:endParaRPr kumimoji="1" lang="en-US" altLang="ja-JP" sz="1050" dirty="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DF4C2DCD-7B1F-05F3-0CBB-85F3191D9BD4}"/>
              </a:ext>
            </a:extLst>
          </p:cNvPr>
          <p:cNvGraphicFramePr>
            <a:graphicFrameLocks noGrp="1"/>
          </p:cNvGraphicFramePr>
          <p:nvPr>
            <p:extLst>
              <p:ext uri="{D42A27DB-BD31-4B8C-83A1-F6EECF244321}">
                <p14:modId xmlns:p14="http://schemas.microsoft.com/office/powerpoint/2010/main" val="2343102205"/>
              </p:ext>
            </p:extLst>
          </p:nvPr>
        </p:nvGraphicFramePr>
        <p:xfrm>
          <a:off x="567981" y="3315759"/>
          <a:ext cx="4270560" cy="1152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ウクライナ国内の</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地域と</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地域では電力インフラの復旧が必要</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FE2B7016-2C2C-6AA5-EF10-0218511AC205}"/>
              </a:ext>
            </a:extLst>
          </p:cNvPr>
          <p:cNvGraphicFramePr>
            <a:graphicFrameLocks noGrp="1"/>
          </p:cNvGraphicFramePr>
          <p:nvPr>
            <p:extLst>
              <p:ext uri="{D42A27DB-BD31-4B8C-83A1-F6EECF244321}">
                <p14:modId xmlns:p14="http://schemas.microsoft.com/office/powerpoint/2010/main" val="786969523"/>
              </p:ext>
            </p:extLst>
          </p:nvPr>
        </p:nvGraphicFramePr>
        <p:xfrm>
          <a:off x="566483" y="4576553"/>
          <a:ext cx="4270560" cy="1908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地域と</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地域において、電力インフラ（発電所・送電線等の設備）のニーズが高いとの仮説を検証</a:t>
                      </a: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地域と</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地域で電力インフラの復旧状況を調査し、人口や産業から概算した推定電力使用量に対して、供給ケイパビリティが</a:t>
                      </a:r>
                      <a:r>
                        <a:rPr kumimoji="1" lang="en-US" altLang="ja-JP" sz="1050" b="0" i="0" u="none" strike="noStrike" kern="1200" cap="none" spc="0" normalizeH="0" baseline="0" noProof="0" dirty="0" err="1">
                          <a:ln>
                            <a:noFill/>
                          </a:ln>
                          <a:solidFill>
                            <a:schemeClr val="tx2"/>
                          </a:solidFill>
                          <a:effectLst/>
                          <a:uLnTx/>
                          <a:uFillTx/>
                          <a:latin typeface="Meiryo UI" panose="020B0604030504040204" pitchFamily="50" charset="-128"/>
                          <a:ea typeface="Meiryo UI" panose="020B0604030504040204" pitchFamily="50" charset="-128"/>
                          <a:cs typeface="+mn-cs"/>
                        </a:rPr>
                        <a:t>XXkWh</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以上不足していると調査できた場合、仮説検証は成功</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2" name="二等辺三角形 11">
            <a:extLst>
              <a:ext uri="{FF2B5EF4-FFF2-40B4-BE49-F238E27FC236}">
                <a16:creationId xmlns:a16="http://schemas.microsoft.com/office/drawing/2014/main" id="{00FBD25F-7325-5208-5BC0-573D8FB02F6E}"/>
              </a:ext>
            </a:extLst>
          </p:cNvPr>
          <p:cNvSpPr/>
          <p:nvPr/>
        </p:nvSpPr>
        <p:spPr>
          <a:xfrm flipV="1">
            <a:off x="1958152"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29" name="二等辺三角形 28">
            <a:extLst>
              <a:ext uri="{FF2B5EF4-FFF2-40B4-BE49-F238E27FC236}">
                <a16:creationId xmlns:a16="http://schemas.microsoft.com/office/drawing/2014/main" id="{AB04EAE1-9F41-E128-57B5-7C3F7F68A2EA}"/>
              </a:ext>
            </a:extLst>
          </p:cNvPr>
          <p:cNvSpPr/>
          <p:nvPr/>
        </p:nvSpPr>
        <p:spPr>
          <a:xfrm flipV="1">
            <a:off x="6396027"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19" name="テキスト プレースホルダー 2">
            <a:extLst>
              <a:ext uri="{FF2B5EF4-FFF2-40B4-BE49-F238E27FC236}">
                <a16:creationId xmlns:a16="http://schemas.microsoft.com/office/drawing/2014/main" id="{B77A654D-2360-DD92-3CD4-E67535496186}"/>
              </a:ext>
            </a:extLst>
          </p:cNvPr>
          <p:cNvSpPr txBox="1">
            <a:spLocks/>
          </p:cNvSpPr>
          <p:nvPr/>
        </p:nvSpPr>
        <p:spPr>
          <a:xfrm>
            <a:off x="510380" y="2954965"/>
            <a:ext cx="4443545"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例：対象国・顧客ニーズに関する仮説検証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D8565F4B-F86D-C7E3-D2B8-3F40C30372DC}"/>
              </a:ext>
            </a:extLst>
          </p:cNvPr>
          <p:cNvSpPr txBox="1">
            <a:spLocks/>
          </p:cNvSpPr>
          <p:nvPr/>
        </p:nvSpPr>
        <p:spPr>
          <a:xfrm>
            <a:off x="4948255" y="2954965"/>
            <a:ext cx="4443545"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例：製品・サービスの適合性に関する仮説検証</a:t>
            </a:r>
            <a:r>
              <a:rPr kumimoji="1" lang="en-US" altLang="ja-JP" sz="1200" b="1"/>
              <a:t>】</a:t>
            </a:r>
          </a:p>
        </p:txBody>
      </p:sp>
      <p:graphicFrame>
        <p:nvGraphicFramePr>
          <p:cNvPr id="45" name="表 44">
            <a:extLst>
              <a:ext uri="{FF2B5EF4-FFF2-40B4-BE49-F238E27FC236}">
                <a16:creationId xmlns:a16="http://schemas.microsoft.com/office/drawing/2014/main" id="{11C90F70-0DDA-8DD8-375A-9B5650C3B253}"/>
              </a:ext>
            </a:extLst>
          </p:cNvPr>
          <p:cNvGraphicFramePr>
            <a:graphicFrameLocks noGrp="1"/>
          </p:cNvGraphicFramePr>
          <p:nvPr>
            <p:extLst>
              <p:ext uri="{D42A27DB-BD31-4B8C-83A1-F6EECF244321}">
                <p14:modId xmlns:p14="http://schemas.microsoft.com/office/powerpoint/2010/main" val="1666751017"/>
              </p:ext>
            </p:extLst>
          </p:nvPr>
        </p:nvGraphicFramePr>
        <p:xfrm>
          <a:off x="5063640" y="3315759"/>
          <a:ext cx="4270560" cy="1152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日本では風力発電機</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1</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基につき平均して年間</a:t>
                      </a:r>
                      <a:r>
                        <a:rPr kumimoji="1" lang="en-US" altLang="ja-JP" sz="1050" b="0" i="0" u="none" strike="noStrike" kern="1200" cap="none" spc="0" normalizeH="0" baseline="0" noProof="0" dirty="0" err="1">
                          <a:ln>
                            <a:noFill/>
                          </a:ln>
                          <a:solidFill>
                            <a:schemeClr val="tx2"/>
                          </a:solidFill>
                          <a:effectLst/>
                          <a:uLnTx/>
                          <a:uFillTx/>
                          <a:latin typeface="Meiryo UI" panose="020B0604030504040204" pitchFamily="50" charset="-128"/>
                          <a:ea typeface="Meiryo UI" panose="020B0604030504040204" pitchFamily="50" charset="-128"/>
                          <a:cs typeface="+mn-cs"/>
                        </a:rPr>
                        <a:t>XXkWh</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の発電が可能</a:t>
                      </a: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ウクライナに導入予定の規模の風力発電所は約</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億円で建設可能</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EAC83463-2516-3B4D-FF11-99CA740169AD}"/>
              </a:ext>
            </a:extLst>
          </p:cNvPr>
          <p:cNvGraphicFramePr>
            <a:graphicFrameLocks noGrp="1"/>
          </p:cNvGraphicFramePr>
          <p:nvPr>
            <p:extLst>
              <p:ext uri="{D42A27DB-BD31-4B8C-83A1-F6EECF244321}">
                <p14:modId xmlns:p14="http://schemas.microsoft.com/office/powerpoint/2010/main" val="1690828125"/>
              </p:ext>
            </p:extLst>
          </p:nvPr>
        </p:nvGraphicFramePr>
        <p:xfrm>
          <a:off x="5063640" y="4576553"/>
          <a:ext cx="4270560" cy="1908000"/>
        </p:xfrm>
        <a:graphic>
          <a:graphicData uri="http://schemas.openxmlformats.org/drawingml/2006/table">
            <a:tbl>
              <a:tblPr firstRow="1" bandRow="1">
                <a:tableStyleId>{69012ECD-51FC-41F1-AA8D-1B2483CD663E}</a:tableStyleId>
              </a:tblPr>
              <a:tblGrid>
                <a:gridCol w="427056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建設候補地</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では設備の総建設費に対し多くの発電量が見込め、採算性が高いとの仮説を検証</a:t>
                      </a: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建設候補地</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で風力を定点観測し、</a:t>
                      </a:r>
                      <a:r>
                        <a:rPr kumimoji="1" lang="en-US" altLang="ja-JP" sz="1050" b="0" i="0" u="none" strike="noStrike" kern="1200" cap="none" spc="0" normalizeH="0" baseline="0" noProof="0" dirty="0" err="1">
                          <a:ln>
                            <a:noFill/>
                          </a:ln>
                          <a:solidFill>
                            <a:schemeClr val="tx2"/>
                          </a:solidFill>
                          <a:effectLst/>
                          <a:uLnTx/>
                          <a:uFillTx/>
                          <a:latin typeface="Meiryo UI" panose="020B0604030504040204" pitchFamily="50" charset="-128"/>
                          <a:ea typeface="Meiryo UI" panose="020B0604030504040204" pitchFamily="50" charset="-128"/>
                          <a:cs typeface="+mn-cs"/>
                        </a:rPr>
                        <a:t>XXkWh</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の発電が可能と試算され、かつ候補地の測量や発電所の基本設計を実施し、ステークホルダーへのヒアリングや市場調査を踏まえ</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億円以内で風力発電所を建設可能と見積もることができた場合、仮説検証は成功</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8" name="吹き出し: 四角形 7">
            <a:extLst>
              <a:ext uri="{FF2B5EF4-FFF2-40B4-BE49-F238E27FC236}">
                <a16:creationId xmlns:a16="http://schemas.microsoft.com/office/drawing/2014/main" id="{B65B7343-5867-23B8-F0CB-B172BD8576B1}"/>
              </a:ext>
            </a:extLst>
          </p:cNvPr>
          <p:cNvSpPr/>
          <p:nvPr/>
        </p:nvSpPr>
        <p:spPr>
          <a:xfrm>
            <a:off x="2544298" y="4865846"/>
            <a:ext cx="2257427" cy="408595"/>
          </a:xfrm>
          <a:prstGeom prst="wedgeRectCallout">
            <a:avLst>
              <a:gd name="adj1" fmla="val -55444"/>
              <a:gd name="adj2" fmla="val -4661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FS</a:t>
            </a:r>
            <a:r>
              <a:rPr kumimoji="1" lang="ja-JP" altLang="en-US" sz="1000">
                <a:solidFill>
                  <a:schemeClr val="tx2"/>
                </a:solidFill>
              </a:rPr>
              <a:t>を通じて確認したい仮説と、仮説検証のためのベンチマーク案を記載してください</a:t>
            </a:r>
            <a:endParaRPr kumimoji="1" lang="en-US" altLang="ja-JP" sz="1000">
              <a:solidFill>
                <a:schemeClr val="tx2"/>
              </a:solidFill>
            </a:endParaRPr>
          </a:p>
        </p:txBody>
      </p:sp>
      <p:sp>
        <p:nvSpPr>
          <p:cNvPr id="61" name="吹き出し: 四角形 60">
            <a:extLst>
              <a:ext uri="{FF2B5EF4-FFF2-40B4-BE49-F238E27FC236}">
                <a16:creationId xmlns:a16="http://schemas.microsoft.com/office/drawing/2014/main" id="{13553872-C09D-2343-F4D2-BEA68CD3BC61}"/>
              </a:ext>
            </a:extLst>
          </p:cNvPr>
          <p:cNvSpPr/>
          <p:nvPr/>
        </p:nvSpPr>
        <p:spPr>
          <a:xfrm>
            <a:off x="3279228" y="3358297"/>
            <a:ext cx="5637878" cy="618103"/>
          </a:xfrm>
          <a:prstGeom prst="wedgeRectCallout">
            <a:avLst>
              <a:gd name="adj1" fmla="val 11026"/>
              <a:gd name="adj2" fmla="val -727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rPr>
              <a:t>必ずしも「対象国・顧客ニーズ」「製品・サービスの適合性」の分類を用いる必要はありませんので、実施したい</a:t>
            </a:r>
            <a:r>
              <a:rPr kumimoji="1" lang="en-US" altLang="ja-JP" sz="1000">
                <a:solidFill>
                  <a:schemeClr val="tx2"/>
                </a:solidFill>
              </a:rPr>
              <a:t>FS</a:t>
            </a:r>
            <a:r>
              <a:rPr kumimoji="1" lang="ja-JP" altLang="en-US" sz="1000">
                <a:solidFill>
                  <a:schemeClr val="tx2"/>
                </a:solidFill>
              </a:rPr>
              <a:t>の性質に応じて柔軟に分類を設定し、優先的に検証すべき仮説を</a:t>
            </a:r>
            <a:r>
              <a:rPr kumimoji="1" lang="ja-JP" altLang="en-US" sz="1000" b="1" u="sng">
                <a:solidFill>
                  <a:schemeClr val="tx2"/>
                </a:solidFill>
              </a:rPr>
              <a:t>最大３種類</a:t>
            </a:r>
            <a:r>
              <a:rPr kumimoji="1" lang="ja-JP" altLang="en-US" sz="1000">
                <a:solidFill>
                  <a:schemeClr val="tx2"/>
                </a:solidFill>
              </a:rPr>
              <a:t>記載してください</a:t>
            </a:r>
            <a:endParaRPr kumimoji="1" lang="en-US" altLang="ja-JP" sz="1000">
              <a:solidFill>
                <a:schemeClr val="tx2"/>
              </a:solidFill>
            </a:endParaRPr>
          </a:p>
          <a:p>
            <a:pPr marL="171450" indent="-171450">
              <a:spcAft>
                <a:spcPts val="300"/>
              </a:spcAft>
              <a:buFont typeface="Arial" panose="020B0604020202020204" pitchFamily="34" charset="0"/>
              <a:buChar char="•"/>
            </a:pPr>
            <a:r>
              <a:rPr kumimoji="1" lang="ja-JP" altLang="en-US" sz="1000">
                <a:solidFill>
                  <a:schemeClr val="tx2"/>
                </a:solidFill>
              </a:rPr>
              <a:t>例えば、次のような分類を設定することも可能です：消費者ニーズ、セキュリティ・プライバシー</a:t>
            </a:r>
            <a:endParaRPr kumimoji="1" lang="en-US" altLang="ja-JP" sz="1000">
              <a:solidFill>
                <a:schemeClr val="tx2"/>
              </a:solidFill>
            </a:endParaRPr>
          </a:p>
        </p:txBody>
      </p:sp>
      <p:grpSp>
        <p:nvGrpSpPr>
          <p:cNvPr id="37" name="グループ化 36">
            <a:extLst>
              <a:ext uri="{FF2B5EF4-FFF2-40B4-BE49-F238E27FC236}">
                <a16:creationId xmlns:a16="http://schemas.microsoft.com/office/drawing/2014/main" id="{4BB4A956-888F-6EED-D5EC-325CAA7464A2}"/>
              </a:ext>
            </a:extLst>
          </p:cNvPr>
          <p:cNvGrpSpPr/>
          <p:nvPr/>
        </p:nvGrpSpPr>
        <p:grpSpPr>
          <a:xfrm>
            <a:off x="512779" y="5949"/>
            <a:ext cx="6320145" cy="216000"/>
            <a:chOff x="512779" y="5949"/>
            <a:chExt cx="6320145" cy="216000"/>
          </a:xfrm>
        </p:grpSpPr>
        <p:sp>
          <p:nvSpPr>
            <p:cNvPr id="38" name="正方形/長方形 37">
              <a:extLst>
                <a:ext uri="{FF2B5EF4-FFF2-40B4-BE49-F238E27FC236}">
                  <a16:creationId xmlns:a16="http://schemas.microsoft.com/office/drawing/2014/main" id="{21E53467-4C34-F7DD-2748-FF94476886B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39" name="正方形/長方形 38">
              <a:extLst>
                <a:ext uri="{FF2B5EF4-FFF2-40B4-BE49-F238E27FC236}">
                  <a16:creationId xmlns:a16="http://schemas.microsoft.com/office/drawing/2014/main" id="{092B0A0C-D247-4AF1-346E-ED98B07E4E27}"/>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0" name="正方形/長方形 39">
              <a:extLst>
                <a:ext uri="{FF2B5EF4-FFF2-40B4-BE49-F238E27FC236}">
                  <a16:creationId xmlns:a16="http://schemas.microsoft.com/office/drawing/2014/main" id="{79B3294A-66BA-1D5A-6AB9-D2E12F4A98ED}"/>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4CCC00B8-19B6-57F2-3C93-54447D1C7A01}"/>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2" name="正方形/長方形 41">
              <a:extLst>
                <a:ext uri="{FF2B5EF4-FFF2-40B4-BE49-F238E27FC236}">
                  <a16:creationId xmlns:a16="http://schemas.microsoft.com/office/drawing/2014/main" id="{490CF791-9473-33A8-E44A-9CE3360688E9}"/>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72E6C827-D0FB-1BAB-31AA-D5616BCCF33A}"/>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E0CA4AE3-32A6-430D-E9F7-74D398A9AB9A}"/>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58F7563F-88AC-AEE8-6736-063E17512AFA}"/>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586A067F-661A-BEB3-699A-870EC32329E2}"/>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65FBF6E0-F45A-264C-3D97-AA21581B3385}"/>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6EAAF2D6-FC0E-6D03-BD5E-E1AD0D64114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BFB78B57-1215-7592-845B-48C33A3868A2}"/>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0B79166F-4ABD-50C7-AC80-2DBD390D7500}"/>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C08E5892-3563-7DBB-9C52-1CE79AE811E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3283F59A-5CF3-EBD7-3A83-7EDA658BA8D1}"/>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2D9D0B60-642E-ADD8-DA21-8D3FB5FC0EE3}"/>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F2E809DC-6E50-8326-7744-64EE6248809C}"/>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F2D83363-2940-FC9E-61FC-ED77C47B75F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353DEE3A-A7CE-24E5-7166-B31C782885F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6" name="吹き出し: 四角形 5">
            <a:extLst>
              <a:ext uri="{FF2B5EF4-FFF2-40B4-BE49-F238E27FC236}">
                <a16:creationId xmlns:a16="http://schemas.microsoft.com/office/drawing/2014/main" id="{B83552F5-37A2-B8D0-19E6-620A561EA28B}"/>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FS</a:t>
            </a:r>
            <a:r>
              <a:rPr kumimoji="1" lang="ja-JP" altLang="en-US" sz="1000">
                <a:solidFill>
                  <a:schemeClr val="tx2"/>
                </a:solidFill>
                <a:latin typeface="Meiryo UI" panose="020B0604030504040204" pitchFamily="50" charset="-128"/>
                <a:ea typeface="Meiryo UI" panose="020B0604030504040204" pitchFamily="50" charset="-128"/>
              </a:rPr>
              <a:t>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を目標とする。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という現状を踏まえ、</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の仮説を検証し、</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を成功判断の基準とする</a:t>
            </a:r>
            <a:endParaRPr kumimoji="1" lang="ja-JP" altLang="en-US" sz="1000">
              <a:solidFill>
                <a:schemeClr val="tx2"/>
              </a:solidFill>
            </a:endParaRPr>
          </a:p>
        </p:txBody>
      </p:sp>
      <p:sp>
        <p:nvSpPr>
          <p:cNvPr id="10" name="吹き出し: 四角形 9">
            <a:extLst>
              <a:ext uri="{FF2B5EF4-FFF2-40B4-BE49-F238E27FC236}">
                <a16:creationId xmlns:a16="http://schemas.microsoft.com/office/drawing/2014/main" id="{0C1623D3-F317-C25C-0460-BA7CE71F6585}"/>
              </a:ext>
            </a:extLst>
          </p:cNvPr>
          <p:cNvSpPr/>
          <p:nvPr/>
        </p:nvSpPr>
        <p:spPr>
          <a:xfrm>
            <a:off x="5403274" y="1252227"/>
            <a:ext cx="4017571" cy="284342"/>
          </a:xfrm>
          <a:prstGeom prst="wedgeRectCallout">
            <a:avLst>
              <a:gd name="adj1" fmla="val 2879"/>
              <a:gd name="adj2" fmla="val 965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en-US" altLang="ja-JP" sz="1000">
                <a:solidFill>
                  <a:schemeClr val="tx2"/>
                </a:solidFill>
              </a:rPr>
              <a:t>FS</a:t>
            </a:r>
            <a:r>
              <a:rPr kumimoji="1" lang="ja-JP" altLang="en-US" sz="1000">
                <a:solidFill>
                  <a:schemeClr val="tx2"/>
                </a:solidFill>
              </a:rPr>
              <a:t>終了時点で目指す状態（何が明らかになっているか）を記載してください</a:t>
            </a:r>
            <a:endParaRPr kumimoji="1" lang="en-US" altLang="ja-JP" sz="1000">
              <a:solidFill>
                <a:schemeClr val="tx2"/>
              </a:solidFill>
            </a:endParaRPr>
          </a:p>
        </p:txBody>
      </p:sp>
    </p:spTree>
    <p:extLst>
      <p:ext uri="{BB962C8B-B14F-4D97-AF65-F5344CB8AC3E}">
        <p14:creationId xmlns:p14="http://schemas.microsoft.com/office/powerpoint/2010/main" val="161873383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14181-C499-FE7D-EC67-B4E20EF0453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27B3D29-90A2-C55E-2DDC-1F2D642CA8B7}"/>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graphicFrame>
        <p:nvGraphicFramePr>
          <p:cNvPr id="5" name="表 4">
            <a:extLst>
              <a:ext uri="{FF2B5EF4-FFF2-40B4-BE49-F238E27FC236}">
                <a16:creationId xmlns:a16="http://schemas.microsoft.com/office/drawing/2014/main" id="{94582E61-9548-4213-C40D-0F94A0A8417E}"/>
              </a:ext>
            </a:extLst>
          </p:cNvPr>
          <p:cNvGraphicFramePr>
            <a:graphicFrameLocks noGrp="1"/>
          </p:cNvGraphicFramePr>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0" indent="0">
                        <a:buFont typeface="Arial" panose="020B0604020202020204" pitchFamily="34" charset="0"/>
                        <a:buNone/>
                      </a:pPr>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ウクライナの環境に適した風力発電技術が特定され、発電施設の建設が完了している</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送電コストを抑える技術のスケーリングが完了し、実際の送電経路に実装されている</a:t>
                      </a:r>
                      <a:endParaRPr kumimoji="1" lang="en-US" altLang="ja-JP" sz="1050" dirty="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98236F54-2739-B4D5-EAD4-B071E32AFBAA}"/>
              </a:ext>
            </a:extLst>
          </p:cNvPr>
          <p:cNvGraphicFramePr>
            <a:graphicFrameLocks noGrp="1"/>
          </p:cNvGraphicFramePr>
          <p:nvPr/>
        </p:nvGraphicFramePr>
        <p:xfrm>
          <a:off x="567981" y="3315759"/>
          <a:ext cx="2844000" cy="1152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日本国内で実施した実証実験では、自社発電機は従来の発電機より</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％の発電効率アップを実現</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26FF2313-1820-C249-A820-881F1ABFB3B7}"/>
              </a:ext>
            </a:extLst>
          </p:cNvPr>
          <p:cNvGraphicFramePr>
            <a:graphicFrameLocks noGrp="1"/>
          </p:cNvGraphicFramePr>
          <p:nvPr/>
        </p:nvGraphicFramePr>
        <p:xfrm>
          <a:off x="566483" y="4576553"/>
          <a:ext cx="2844000" cy="190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ウクライナの環境においても技術・製品が問題なく稼働し、</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％の発電効率アップできるとの仮説を検証</a:t>
                      </a: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実地で</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を試験運用し、</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6</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ヶ月で</a:t>
                      </a:r>
                      <a:r>
                        <a:rPr kumimoji="1" lang="en-US" altLang="ja-JP" sz="1050" b="0" i="0" u="none" strike="noStrike" kern="1200" cap="none" spc="0" normalizeH="0" baseline="0" noProof="0" dirty="0" err="1">
                          <a:ln>
                            <a:noFill/>
                          </a:ln>
                          <a:solidFill>
                            <a:schemeClr val="tx2"/>
                          </a:solidFill>
                          <a:effectLst/>
                          <a:uLnTx/>
                          <a:uFillTx/>
                          <a:latin typeface="Meiryo UI" panose="020B0604030504040204" pitchFamily="50" charset="-128"/>
                          <a:ea typeface="Meiryo UI" panose="020B0604030504040204" pitchFamily="50" charset="-128"/>
                          <a:cs typeface="+mn-cs"/>
                        </a:rPr>
                        <a:t>XXkWh</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の発電実績が得られた場合、仮説検証は成功</a:t>
                      </a: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2" name="二等辺三角形 11">
            <a:extLst>
              <a:ext uri="{FF2B5EF4-FFF2-40B4-BE49-F238E27FC236}">
                <a16:creationId xmlns:a16="http://schemas.microsoft.com/office/drawing/2014/main" id="{2D15B168-B239-1837-CC77-9E3FFB1386D4}"/>
              </a:ext>
            </a:extLst>
          </p:cNvPr>
          <p:cNvSpPr/>
          <p:nvPr/>
        </p:nvSpPr>
        <p:spPr>
          <a:xfrm flipV="1">
            <a:off x="1215981"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24" name="二等辺三角形 23">
            <a:extLst>
              <a:ext uri="{FF2B5EF4-FFF2-40B4-BE49-F238E27FC236}">
                <a16:creationId xmlns:a16="http://schemas.microsoft.com/office/drawing/2014/main" id="{CDA8D7FB-06F4-2102-3AB7-9F2CB6C2CEF8}"/>
              </a:ext>
            </a:extLst>
          </p:cNvPr>
          <p:cNvSpPr/>
          <p:nvPr/>
        </p:nvSpPr>
        <p:spPr>
          <a:xfrm flipV="1">
            <a:off x="4177090"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29" name="二等辺三角形 28">
            <a:extLst>
              <a:ext uri="{FF2B5EF4-FFF2-40B4-BE49-F238E27FC236}">
                <a16:creationId xmlns:a16="http://schemas.microsoft.com/office/drawing/2014/main" id="{28A98DE8-B836-18F8-1B47-FC918DF1A7E6}"/>
              </a:ext>
            </a:extLst>
          </p:cNvPr>
          <p:cNvSpPr/>
          <p:nvPr/>
        </p:nvSpPr>
        <p:spPr>
          <a:xfrm flipV="1">
            <a:off x="7138200" y="2638281"/>
            <a:ext cx="1548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chemeClr val="tx2"/>
              </a:solidFill>
              <a:latin typeface="Meiryo UI" panose="020B0604030504040204" pitchFamily="50" charset="-128"/>
              <a:ea typeface="Meiryo UI" panose="020B0604030504040204" pitchFamily="50" charset="-128"/>
            </a:endParaRPr>
          </a:p>
        </p:txBody>
      </p:sp>
      <p:sp>
        <p:nvSpPr>
          <p:cNvPr id="19" name="テキスト プレースホルダー 2">
            <a:extLst>
              <a:ext uri="{FF2B5EF4-FFF2-40B4-BE49-F238E27FC236}">
                <a16:creationId xmlns:a16="http://schemas.microsoft.com/office/drawing/2014/main" id="{1CCFE3D0-7A0B-6502-A3B0-C79A69391BBF}"/>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例：技術有効性に関する仮説検証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E5B78970-9F15-E1CB-8EB1-433A0D9C30FC}"/>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例：商業性に関する仮説検証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1F780388-1692-CE04-688B-8D8B290703E5}"/>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例：社会適合性に関する仮説検証</a:t>
            </a:r>
            <a:r>
              <a:rPr kumimoji="1" lang="en-US" altLang="ja-JP" sz="1200" b="1"/>
              <a:t>】</a:t>
            </a:r>
          </a:p>
        </p:txBody>
      </p:sp>
      <p:graphicFrame>
        <p:nvGraphicFramePr>
          <p:cNvPr id="39" name="表 38">
            <a:extLst>
              <a:ext uri="{FF2B5EF4-FFF2-40B4-BE49-F238E27FC236}">
                <a16:creationId xmlns:a16="http://schemas.microsoft.com/office/drawing/2014/main" id="{B90D3854-8AFC-3679-6BAD-E6377ED01408}"/>
              </a:ext>
            </a:extLst>
          </p:cNvPr>
          <p:cNvGraphicFramePr>
            <a:graphicFrameLocks noGrp="1"/>
          </p:cNvGraphicFramePr>
          <p:nvPr/>
        </p:nvGraphicFramePr>
        <p:xfrm>
          <a:off x="3529090" y="3315759"/>
          <a:ext cx="2844000" cy="1152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短距離・小規模の送電試験では、送電時の損失を抑える技術により</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のロス削減を実現</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0F7ACAC3-6E82-F1C2-BEF1-9AC79B807093}"/>
              </a:ext>
            </a:extLst>
          </p:cNvPr>
          <p:cNvGraphicFramePr>
            <a:graphicFrameLocks noGrp="1"/>
          </p:cNvGraphicFramePr>
          <p:nvPr/>
        </p:nvGraphicFramePr>
        <p:xfrm>
          <a:off x="6490200" y="3315759"/>
          <a:ext cx="2844000" cy="1152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828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ウクライナは鉱工業が発達しており、年間</a:t>
                      </a:r>
                      <a:r>
                        <a:rPr kumimoji="1" lang="en-US" altLang="ja-JP" sz="1050" b="0" i="0" u="none" strike="noStrike" kern="1200" cap="none" spc="0" normalizeH="0" baseline="0" noProof="0" dirty="0" err="1">
                          <a:ln>
                            <a:noFill/>
                          </a:ln>
                          <a:solidFill>
                            <a:schemeClr val="tx2"/>
                          </a:solidFill>
                          <a:effectLst/>
                          <a:uLnTx/>
                          <a:uFillTx/>
                          <a:latin typeface="Meiryo UI" panose="020B0604030504040204" pitchFamily="50" charset="-128"/>
                          <a:ea typeface="Meiryo UI" panose="020B0604030504040204" pitchFamily="50" charset="-128"/>
                          <a:cs typeface="+mn-cs"/>
                        </a:rPr>
                        <a:t>XXkWh</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の電力を消費している</a:t>
                      </a: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1D68E3B7-A7CE-E069-EE39-D7DB9BFE066E}"/>
              </a:ext>
            </a:extLst>
          </p:cNvPr>
          <p:cNvGraphicFramePr>
            <a:graphicFrameLocks noGrp="1"/>
          </p:cNvGraphicFramePr>
          <p:nvPr/>
        </p:nvGraphicFramePr>
        <p:xfrm>
          <a:off x="3529090" y="4576553"/>
          <a:ext cx="2844000" cy="190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endParaRPr kumimoji="1" lang="en-US" altLang="ja-JP" sz="1050" dirty="0">
                        <a:solidFill>
                          <a:schemeClr val="tx2"/>
                        </a:solidFill>
                      </a:endParaRPr>
                    </a:p>
                    <a:p>
                      <a:pPr marL="171450" indent="-171450">
                        <a:buFont typeface="Arial" panose="020B0604020202020204" pitchFamily="34" charset="0"/>
                        <a:buChar char="•"/>
                      </a:pPr>
                      <a:r>
                        <a:rPr kumimoji="1" lang="ja-JP" altLang="en-US" sz="1050" dirty="0">
                          <a:solidFill>
                            <a:schemeClr val="tx2"/>
                          </a:solidFill>
                        </a:rPr>
                        <a:t>ウクライナの</a:t>
                      </a:r>
                      <a:r>
                        <a:rPr kumimoji="1" lang="en-US" altLang="ja-JP" sz="1050" dirty="0">
                          <a:solidFill>
                            <a:schemeClr val="tx2"/>
                          </a:solidFill>
                        </a:rPr>
                        <a:t>A</a:t>
                      </a:r>
                      <a:r>
                        <a:rPr kumimoji="1" lang="ja-JP" altLang="en-US" sz="1050" dirty="0">
                          <a:solidFill>
                            <a:schemeClr val="tx2"/>
                          </a:solidFill>
                        </a:rPr>
                        <a:t>地点（発電所候補地）から</a:t>
                      </a:r>
                      <a:r>
                        <a:rPr kumimoji="1" lang="en-US" altLang="ja-JP" sz="1050" dirty="0">
                          <a:solidFill>
                            <a:schemeClr val="tx2"/>
                          </a:solidFill>
                        </a:rPr>
                        <a:t>XX</a:t>
                      </a:r>
                      <a:r>
                        <a:rPr kumimoji="1" lang="ja-JP" altLang="en-US" sz="1050" dirty="0">
                          <a:solidFill>
                            <a:schemeClr val="tx2"/>
                          </a:solidFill>
                        </a:rPr>
                        <a:t>地域への長距離・大規模送電に際し、自社開発の送電線を使用すれば</a:t>
                      </a:r>
                      <a:r>
                        <a:rPr kumimoji="1" lang="en-US" altLang="ja-JP" sz="1050" dirty="0">
                          <a:solidFill>
                            <a:schemeClr val="tx2"/>
                          </a:solidFill>
                        </a:rPr>
                        <a:t>XX</a:t>
                      </a:r>
                      <a:r>
                        <a:rPr kumimoji="1" lang="ja-JP" altLang="en-US" sz="1050" dirty="0">
                          <a:solidFill>
                            <a:schemeClr val="tx2"/>
                          </a:solidFill>
                        </a:rPr>
                        <a:t>％のロス削減が可能との仮説を検証</a:t>
                      </a:r>
                      <a:endParaRPr kumimoji="1" lang="en-US" altLang="ja-JP" sz="1050" dirty="0">
                        <a:solidFill>
                          <a:schemeClr val="tx2"/>
                        </a:solidFill>
                      </a:endParaRPr>
                    </a:p>
                    <a:p>
                      <a:pPr marL="171450" indent="-171450">
                        <a:buFont typeface="Arial" panose="020B0604020202020204" pitchFamily="34" charset="0"/>
                        <a:buChar char="•"/>
                      </a:pPr>
                      <a:r>
                        <a:rPr kumimoji="1" lang="ja-JP" altLang="en-US" sz="1050" dirty="0">
                          <a:solidFill>
                            <a:schemeClr val="tx2"/>
                          </a:solidFill>
                        </a:rPr>
                        <a:t>実地にて長距離・大規模送電に係る調達費用や運用費用が</a:t>
                      </a:r>
                      <a:r>
                        <a:rPr kumimoji="1" lang="en-US" altLang="ja-JP" sz="1050" dirty="0">
                          <a:solidFill>
                            <a:schemeClr val="tx2"/>
                          </a:solidFill>
                        </a:rPr>
                        <a:t>XX</a:t>
                      </a:r>
                      <a:r>
                        <a:rPr kumimoji="1" lang="ja-JP" altLang="en-US" sz="1050" dirty="0">
                          <a:solidFill>
                            <a:schemeClr val="tx2"/>
                          </a:solidFill>
                        </a:rPr>
                        <a:t>円以内、かつ</a:t>
                      </a:r>
                      <a:r>
                        <a:rPr kumimoji="1" lang="en-US" altLang="ja-JP" sz="1050" dirty="0">
                          <a:solidFill>
                            <a:schemeClr val="tx2"/>
                          </a:solidFill>
                        </a:rPr>
                        <a:t>XX%</a:t>
                      </a:r>
                      <a:r>
                        <a:rPr kumimoji="1" lang="ja-JP" altLang="en-US" sz="1050" dirty="0">
                          <a:solidFill>
                            <a:schemeClr val="tx2"/>
                          </a:solidFill>
                        </a:rPr>
                        <a:t>の送電効率を実現した場合、仮説検証は成功</a:t>
                      </a:r>
                      <a:endParaRPr kumimoji="1" lang="en-US" altLang="ja-JP" sz="1050" dirty="0">
                        <a:solidFill>
                          <a:schemeClr val="tx2"/>
                        </a:solidFill>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71F835DB-3E84-B1EA-68A6-2645B5E3181F}"/>
              </a:ext>
            </a:extLst>
          </p:cNvPr>
          <p:cNvGraphicFramePr>
            <a:graphicFrameLocks noGrp="1"/>
          </p:cNvGraphicFramePr>
          <p:nvPr/>
        </p:nvGraphicFramePr>
        <p:xfrm>
          <a:off x="6490200" y="4576553"/>
          <a:ext cx="2844000" cy="190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検証すべき仮説・成功判断の基準</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584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鉱工業が盛んで電力総使用量の多い</a:t>
                      </a: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地域において、電力インフラの復旧が必要で自社設備を導入可能な施設が多数あり、参入障壁も少ないとの仮説を検証</a:t>
                      </a: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地域に毎月少なくとも</a:t>
                      </a:r>
                      <a:r>
                        <a:rPr kumimoji="1" lang="en-US" altLang="ja-JP" sz="1050" b="0" i="0" u="none" strike="noStrike" kern="1200" cap="none" spc="0" normalizeH="0" baseline="0" noProof="0" dirty="0" err="1">
                          <a:ln>
                            <a:noFill/>
                          </a:ln>
                          <a:solidFill>
                            <a:schemeClr val="tx2"/>
                          </a:solidFill>
                          <a:effectLst/>
                          <a:uLnTx/>
                          <a:uFillTx/>
                          <a:latin typeface="Meiryo UI" panose="020B0604030504040204" pitchFamily="50" charset="-128"/>
                          <a:ea typeface="Meiryo UI" panose="020B0604030504040204" pitchFamily="50" charset="-128"/>
                          <a:cs typeface="+mn-cs"/>
                        </a:rPr>
                        <a:t>XXkWh</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の電力を安定的に供給でき、実地調査により自社設備を導入可能な施設の電力使用量が</a:t>
                      </a:r>
                      <a:r>
                        <a:rPr kumimoji="1" lang="en-US" altLang="ja-JP" sz="1050" b="0" i="0" u="none" strike="noStrike" kern="1200" cap="none" spc="0" normalizeH="0" baseline="0" noProof="0" dirty="0" err="1">
                          <a:ln>
                            <a:noFill/>
                          </a:ln>
                          <a:solidFill>
                            <a:schemeClr val="tx2"/>
                          </a:solidFill>
                          <a:effectLst/>
                          <a:uLnTx/>
                          <a:uFillTx/>
                          <a:latin typeface="Meiryo UI" panose="020B0604030504040204" pitchFamily="50" charset="-128"/>
                          <a:ea typeface="Meiryo UI" panose="020B0604030504040204" pitchFamily="50" charset="-128"/>
                          <a:cs typeface="+mn-cs"/>
                        </a:rPr>
                        <a:t>XXkWh</a:t>
                      </a:r>
                      <a:r>
                        <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に達することが試算された場合、仮説検証は成功</a:t>
                      </a:r>
                      <a:endPar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8" name="吹き出し: 四角形 7">
            <a:extLst>
              <a:ext uri="{FF2B5EF4-FFF2-40B4-BE49-F238E27FC236}">
                <a16:creationId xmlns:a16="http://schemas.microsoft.com/office/drawing/2014/main" id="{1EEFDFE1-681F-D8E2-4969-49290BF75389}"/>
              </a:ext>
            </a:extLst>
          </p:cNvPr>
          <p:cNvSpPr/>
          <p:nvPr/>
        </p:nvSpPr>
        <p:spPr>
          <a:xfrm>
            <a:off x="1487352" y="4865846"/>
            <a:ext cx="1981686" cy="504000"/>
          </a:xfrm>
          <a:prstGeom prst="wedgeRectCallout">
            <a:avLst>
              <a:gd name="adj1" fmla="val -52650"/>
              <a:gd name="adj2" fmla="val -5102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補助事業を通じて実証したい仮説と、仮説検証のためのベンチマーク案を記載してください</a:t>
            </a:r>
            <a:endParaRPr kumimoji="1" lang="en-US" altLang="ja-JP" sz="1000">
              <a:solidFill>
                <a:schemeClr val="tx2"/>
              </a:solidFill>
            </a:endParaRPr>
          </a:p>
        </p:txBody>
      </p:sp>
      <p:sp>
        <p:nvSpPr>
          <p:cNvPr id="17" name="テキスト プレースホルダー 16">
            <a:extLst>
              <a:ext uri="{FF2B5EF4-FFF2-40B4-BE49-F238E27FC236}">
                <a16:creationId xmlns:a16="http://schemas.microsoft.com/office/drawing/2014/main" id="{CA79C11F-0A28-3787-1AB7-A20FC2CA0CF1}"/>
              </a:ext>
            </a:extLst>
          </p:cNvPr>
          <p:cNvSpPr>
            <a:spLocks noGrp="1"/>
          </p:cNvSpPr>
          <p:nvPr>
            <p:ph type="body" sz="quarter" idx="17"/>
          </p:nvPr>
        </p:nvSpPr>
        <p:spPr/>
        <p:txBody>
          <a:bodyPr/>
          <a:lstStyle/>
          <a:p>
            <a:r>
              <a:rPr kumimoji="1" lang="en-GB" altLang="ja-JP"/>
              <a:t>3-1. </a:t>
            </a:r>
            <a:r>
              <a:rPr kumimoji="1" lang="en-US" altLang="ja-JP"/>
              <a:t>FS</a:t>
            </a:r>
            <a:r>
              <a:rPr kumimoji="1" lang="ja-JP" altLang="en-US"/>
              <a:t>事業・実証事業のねらい </a:t>
            </a:r>
            <a:r>
              <a:rPr kumimoji="1" lang="en-US" altLang="ja-JP"/>
              <a:t>2/2</a:t>
            </a:r>
            <a:endParaRPr kumimoji="1" lang="en-GB" altLang="ja-JP"/>
          </a:p>
        </p:txBody>
      </p:sp>
      <p:sp>
        <p:nvSpPr>
          <p:cNvPr id="9" name="吹き出し: 四角形 8">
            <a:extLst>
              <a:ext uri="{FF2B5EF4-FFF2-40B4-BE49-F238E27FC236}">
                <a16:creationId xmlns:a16="http://schemas.microsoft.com/office/drawing/2014/main" id="{597A4A02-ABAF-02E7-D0CE-BD606006C8D6}"/>
              </a:ext>
            </a:extLst>
          </p:cNvPr>
          <p:cNvSpPr/>
          <p:nvPr/>
        </p:nvSpPr>
        <p:spPr>
          <a:xfrm>
            <a:off x="3469038" y="3358297"/>
            <a:ext cx="5637878" cy="619200"/>
          </a:xfrm>
          <a:prstGeom prst="wedgeRectCallout">
            <a:avLst>
              <a:gd name="adj1" fmla="val 17204"/>
              <a:gd name="adj2" fmla="val -7187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rPr>
              <a:t>必ずしも「技術有効性」「商業性」「社会適合性」の分類を用いる必要はありませんので、実施したい事業の性質に応じて柔軟に分類を設定し、優先的に検証すべき仮説を</a:t>
            </a:r>
            <a:r>
              <a:rPr kumimoji="1" lang="ja-JP" altLang="en-US" sz="1000" b="1" u="sng">
                <a:solidFill>
                  <a:schemeClr val="tx2"/>
                </a:solidFill>
              </a:rPr>
              <a:t>最大３種類</a:t>
            </a:r>
            <a:r>
              <a:rPr kumimoji="1" lang="ja-JP" altLang="en-US" sz="1000">
                <a:solidFill>
                  <a:schemeClr val="tx2"/>
                </a:solidFill>
              </a:rPr>
              <a:t>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例えば、次のような分類を設定することも可能です：ニーズ、セキュリティ・プライバシー</a:t>
            </a:r>
            <a:endParaRPr kumimoji="1" lang="en-US" altLang="ja-JP" sz="1000">
              <a:solidFill>
                <a:schemeClr val="tx2"/>
              </a:solidFill>
            </a:endParaRPr>
          </a:p>
        </p:txBody>
      </p:sp>
      <p:sp>
        <p:nvSpPr>
          <p:cNvPr id="13" name="吹き出し: 四角形 12">
            <a:extLst>
              <a:ext uri="{FF2B5EF4-FFF2-40B4-BE49-F238E27FC236}">
                <a16:creationId xmlns:a16="http://schemas.microsoft.com/office/drawing/2014/main" id="{A45FA92A-4CD1-074B-BBB7-554D76812755}"/>
              </a:ext>
            </a:extLst>
          </p:cNvPr>
          <p:cNvSpPr/>
          <p:nvPr/>
        </p:nvSpPr>
        <p:spPr>
          <a:xfrm>
            <a:off x="5403274" y="1252227"/>
            <a:ext cx="4017571" cy="284342"/>
          </a:xfrm>
          <a:prstGeom prst="wedgeRectCallout">
            <a:avLst>
              <a:gd name="adj1" fmla="val 2879"/>
              <a:gd name="adj2" fmla="val 965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実証終了時点で目指す状態（何が明らかになっているか）を記載してください</a:t>
            </a:r>
            <a:endParaRPr kumimoji="1" lang="en-US" altLang="ja-JP" sz="1000">
              <a:solidFill>
                <a:schemeClr val="tx2"/>
              </a:solidFill>
            </a:endParaRPr>
          </a:p>
        </p:txBody>
      </p:sp>
      <p:grpSp>
        <p:nvGrpSpPr>
          <p:cNvPr id="41" name="グループ化 40">
            <a:extLst>
              <a:ext uri="{FF2B5EF4-FFF2-40B4-BE49-F238E27FC236}">
                <a16:creationId xmlns:a16="http://schemas.microsoft.com/office/drawing/2014/main" id="{EAB65946-0400-06C4-8925-5363A1F9C845}"/>
              </a:ext>
            </a:extLst>
          </p:cNvPr>
          <p:cNvGrpSpPr/>
          <p:nvPr/>
        </p:nvGrpSpPr>
        <p:grpSpPr>
          <a:xfrm>
            <a:off x="512779" y="5949"/>
            <a:ext cx="6320145" cy="216000"/>
            <a:chOff x="512779" y="5949"/>
            <a:chExt cx="6320145" cy="216000"/>
          </a:xfrm>
        </p:grpSpPr>
        <p:sp>
          <p:nvSpPr>
            <p:cNvPr id="42" name="正方形/長方形 41">
              <a:extLst>
                <a:ext uri="{FF2B5EF4-FFF2-40B4-BE49-F238E27FC236}">
                  <a16:creationId xmlns:a16="http://schemas.microsoft.com/office/drawing/2014/main" id="{BCFC96F3-68EA-114D-FB2F-D0A04E580D6C}"/>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43" name="正方形/長方形 42">
              <a:extLst>
                <a:ext uri="{FF2B5EF4-FFF2-40B4-BE49-F238E27FC236}">
                  <a16:creationId xmlns:a16="http://schemas.microsoft.com/office/drawing/2014/main" id="{E46773DD-1480-EDD2-E298-F48589D9EAF8}"/>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4" name="正方形/長方形 43">
              <a:extLst>
                <a:ext uri="{FF2B5EF4-FFF2-40B4-BE49-F238E27FC236}">
                  <a16:creationId xmlns:a16="http://schemas.microsoft.com/office/drawing/2014/main" id="{7FBFBCFA-B735-E502-EC03-744B800F818A}"/>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991A037A-200D-BCD8-A4B4-1AFB1A3A1BF6}"/>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2BDDA74A-415E-9A62-7853-902B6BFFE031}"/>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86DFDDC6-7ECE-35E4-20DA-FFE7BF1B3DFF}"/>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A9D714AA-C709-C538-7579-6895027CA46E}"/>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FD11D0DD-E39D-17AC-E584-BAA828CAC088}"/>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32B13162-5B11-6A5F-9DA9-4882C69F80F0}"/>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50E1EAE1-4781-E00D-17D1-CD9488A8F7E0}"/>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22521048-6415-580D-1F71-DCE37B23B6AA}"/>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CC9DBB67-5F1F-F2DD-E923-977B574CF559}"/>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D62999A2-8B78-A0E6-ABE7-50BED848BCF9}"/>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61776EAD-C6AD-1E65-96AE-8DB2C33A7715}"/>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40E79BC4-6293-BFAA-F0B3-AF6112D8EAEC}"/>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D11C02F0-D628-DD7F-7622-567F22542CA8}"/>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5CA11243-C875-9DD6-EC09-728E2E9305FF}"/>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DCEABE3B-84B0-1A7A-A5C2-7A792210B6BB}"/>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D8A0DCE2-E81D-23C3-2265-D91247A5DB2D}"/>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11" name="吹き出し: 四角形 10">
            <a:extLst>
              <a:ext uri="{FF2B5EF4-FFF2-40B4-BE49-F238E27FC236}">
                <a16:creationId xmlns:a16="http://schemas.microsoft.com/office/drawing/2014/main" id="{6DA029FE-3513-3F4B-3F47-C53C030266A8}"/>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を目標とする。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という現状を踏まえ、</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の仮説を検証し、</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を成功判断の基準とする</a:t>
            </a:r>
            <a:endParaRPr kumimoji="1" lang="ja-JP" altLang="en-US" sz="1000">
              <a:solidFill>
                <a:schemeClr val="tx2"/>
              </a:solidFill>
            </a:endParaRPr>
          </a:p>
        </p:txBody>
      </p:sp>
    </p:spTree>
    <p:extLst>
      <p:ext uri="{BB962C8B-B14F-4D97-AF65-F5344CB8AC3E}">
        <p14:creationId xmlns:p14="http://schemas.microsoft.com/office/powerpoint/2010/main" val="371713777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CBCC687-163B-0D02-11E1-8FE198E46CB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A6CE0CA-C5AD-4F64-3304-BE3ECBEA39AF}"/>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1E536A27-53A8-A5BA-861F-97A09738C2C9}"/>
              </a:ext>
            </a:extLst>
          </p:cNvPr>
          <p:cNvSpPr>
            <a:spLocks noGrp="1"/>
          </p:cNvSpPr>
          <p:nvPr>
            <p:ph type="body" sz="quarter" idx="17"/>
          </p:nvPr>
        </p:nvSpPr>
        <p:spPr/>
        <p:txBody>
          <a:bodyPr/>
          <a:lstStyle/>
          <a:p>
            <a:r>
              <a:rPr kumimoji="1" lang="en-GB"/>
              <a:t>3-2. </a:t>
            </a:r>
            <a:r>
              <a:rPr kumimoji="1" lang="ja-JP" altLang="en-US"/>
              <a:t>実施内容 </a:t>
            </a:r>
            <a:r>
              <a:rPr kumimoji="1" lang="en-US" altLang="ja-JP"/>
              <a:t>1/2</a:t>
            </a:r>
            <a:endParaRPr kumimoji="1" lang="en-GB"/>
          </a:p>
        </p:txBody>
      </p:sp>
      <p:sp>
        <p:nvSpPr>
          <p:cNvPr id="3" name="正方形/長方形 2">
            <a:extLst>
              <a:ext uri="{FF2B5EF4-FFF2-40B4-BE49-F238E27FC236}">
                <a16:creationId xmlns:a16="http://schemas.microsoft.com/office/drawing/2014/main" id="{AEF0CB54-3F11-4560-404B-1637973474FC}"/>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9FA2744D-D113-C2E3-5F0B-2BED0B769B03}"/>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dirty="0">
                <a:solidFill>
                  <a:schemeClr val="tx2"/>
                </a:solidFill>
                <a:latin typeface="Meiryo UI" panose="020B0604030504040204" pitchFamily="50" charset="-128"/>
                <a:ea typeface="Meiryo UI" panose="020B0604030504040204" pitchFamily="50" charset="-128"/>
              </a:rPr>
              <a:t>FS</a:t>
            </a:r>
            <a:r>
              <a:rPr kumimoji="1" lang="ja-JP" altLang="en-US" sz="1200" b="1" dirty="0">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9B328B3F-9742-24C7-6281-5417F8DC696A}"/>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国、</a:t>
            </a:r>
            <a:r>
              <a:rPr kumimoji="1" lang="en-US" altLang="ja-JP" sz="1050"/>
              <a:t>XXX</a:t>
            </a:r>
            <a:r>
              <a:rPr kumimoji="1" lang="ja-JP" altLang="en-US" sz="1050"/>
              <a:t>国・・・</a:t>
            </a:r>
          </a:p>
        </p:txBody>
      </p:sp>
      <p:cxnSp>
        <p:nvCxnSpPr>
          <p:cNvPr id="7" name="直線コネクタ 6">
            <a:extLst>
              <a:ext uri="{FF2B5EF4-FFF2-40B4-BE49-F238E27FC236}">
                <a16:creationId xmlns:a16="http://schemas.microsoft.com/office/drawing/2014/main" id="{F453A869-71FF-939A-9BC0-D1AA90B87A83}"/>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5" name="グループ化 54">
            <a:extLst>
              <a:ext uri="{FF2B5EF4-FFF2-40B4-BE49-F238E27FC236}">
                <a16:creationId xmlns:a16="http://schemas.microsoft.com/office/drawing/2014/main" id="{6B352937-6E1D-E38D-5C6B-D8C3938C1CAA}"/>
              </a:ext>
            </a:extLst>
          </p:cNvPr>
          <p:cNvGrpSpPr/>
          <p:nvPr/>
        </p:nvGrpSpPr>
        <p:grpSpPr>
          <a:xfrm>
            <a:off x="512779" y="5949"/>
            <a:ext cx="6320145" cy="216000"/>
            <a:chOff x="512779" y="5949"/>
            <a:chExt cx="6320145" cy="216000"/>
          </a:xfrm>
        </p:grpSpPr>
        <p:sp>
          <p:nvSpPr>
            <p:cNvPr id="56" name="正方形/長方形 55">
              <a:extLst>
                <a:ext uri="{FF2B5EF4-FFF2-40B4-BE49-F238E27FC236}">
                  <a16:creationId xmlns:a16="http://schemas.microsoft.com/office/drawing/2014/main" id="{55C6FC2A-A8C4-D54D-981D-352FFCA224E6}"/>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57" name="正方形/長方形 56">
              <a:extLst>
                <a:ext uri="{FF2B5EF4-FFF2-40B4-BE49-F238E27FC236}">
                  <a16:creationId xmlns:a16="http://schemas.microsoft.com/office/drawing/2014/main" id="{C5D75752-24CD-AD94-4250-80651DED3234}"/>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58" name="正方形/長方形 57">
              <a:extLst>
                <a:ext uri="{FF2B5EF4-FFF2-40B4-BE49-F238E27FC236}">
                  <a16:creationId xmlns:a16="http://schemas.microsoft.com/office/drawing/2014/main" id="{BBE7F15A-2ECB-9791-3084-C6DCAE282FF0}"/>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3C1553B7-34E4-604B-F24B-C170C4458D7B}"/>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0EF6FA4E-8AF1-482F-F6EF-9A64A5B40A1E}"/>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BB3CD2F3-9119-46A9-0750-6A2D99C58CEE}"/>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296C4124-3457-F5A0-97BA-D75352EBF371}"/>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FA6A6E48-9795-317E-3174-483321108933}"/>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180B2CBB-481D-98CE-646A-C0D219B652CE}"/>
                </a:ext>
              </a:extLst>
            </p:cNvPr>
            <p:cNvSpPr/>
            <p:nvPr/>
          </p:nvSpPr>
          <p:spPr>
            <a:xfrm>
              <a:off x="3377531"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8</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6CD7F67A-3D02-2DCD-26F5-FE2D1661441F}"/>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6" name="正方形/長方形 65">
              <a:extLst>
                <a:ext uri="{FF2B5EF4-FFF2-40B4-BE49-F238E27FC236}">
                  <a16:creationId xmlns:a16="http://schemas.microsoft.com/office/drawing/2014/main" id="{EA6717DC-02E8-9248-3C89-9800B5E6A6DB}"/>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2432813E-CAC3-074F-9DAC-926F0A5FF6DE}"/>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92EE06FF-397A-7367-6300-7A0B573A38A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9" name="正方形/長方形 68">
              <a:extLst>
                <a:ext uri="{FF2B5EF4-FFF2-40B4-BE49-F238E27FC236}">
                  <a16:creationId xmlns:a16="http://schemas.microsoft.com/office/drawing/2014/main" id="{E6001054-0726-056A-C04E-A6B4C7DDCC08}"/>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0" name="正方形/長方形 69">
              <a:extLst>
                <a:ext uri="{FF2B5EF4-FFF2-40B4-BE49-F238E27FC236}">
                  <a16:creationId xmlns:a16="http://schemas.microsoft.com/office/drawing/2014/main" id="{90D1D4B9-1B1B-6722-B166-C5176AC674BE}"/>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1" name="正方形/長方形 70">
              <a:extLst>
                <a:ext uri="{FF2B5EF4-FFF2-40B4-BE49-F238E27FC236}">
                  <a16:creationId xmlns:a16="http://schemas.microsoft.com/office/drawing/2014/main" id="{01C0AA33-8E8C-D83B-F674-AB14CB549CD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7CF32EED-B52B-AE5E-13BE-A83B62CA2748}"/>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3" name="正方形/長方形 72">
              <a:extLst>
                <a:ext uri="{FF2B5EF4-FFF2-40B4-BE49-F238E27FC236}">
                  <a16:creationId xmlns:a16="http://schemas.microsoft.com/office/drawing/2014/main" id="{27B6BC51-B9CB-0F74-DFB9-41E7A96FF46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F11635EE-CEBD-9A79-4A55-14DAA072305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grpSp>
        <p:nvGrpSpPr>
          <p:cNvPr id="8" name="グループ化 7">
            <a:extLst>
              <a:ext uri="{FF2B5EF4-FFF2-40B4-BE49-F238E27FC236}">
                <a16:creationId xmlns:a16="http://schemas.microsoft.com/office/drawing/2014/main" id="{DB5E61EC-C497-65D8-4BED-168692B66F67}"/>
              </a:ext>
            </a:extLst>
          </p:cNvPr>
          <p:cNvGrpSpPr/>
          <p:nvPr/>
        </p:nvGrpSpPr>
        <p:grpSpPr>
          <a:xfrm>
            <a:off x="510778" y="2740921"/>
            <a:ext cx="8882930" cy="3766694"/>
            <a:chOff x="606722" y="2740921"/>
            <a:chExt cx="8786985" cy="3766694"/>
          </a:xfrm>
        </p:grpSpPr>
        <p:grpSp>
          <p:nvGrpSpPr>
            <p:cNvPr id="9" name="グループ化 8">
              <a:extLst>
                <a:ext uri="{FF2B5EF4-FFF2-40B4-BE49-F238E27FC236}">
                  <a16:creationId xmlns:a16="http://schemas.microsoft.com/office/drawing/2014/main" id="{7573FCFB-8CD4-9564-C3F9-0065C48DC0F0}"/>
                </a:ext>
              </a:extLst>
            </p:cNvPr>
            <p:cNvGrpSpPr/>
            <p:nvPr/>
          </p:nvGrpSpPr>
          <p:grpSpPr>
            <a:xfrm>
              <a:off x="986955" y="2740921"/>
              <a:ext cx="8406752" cy="225483"/>
              <a:chOff x="986955" y="2740921"/>
              <a:chExt cx="8406752" cy="225483"/>
            </a:xfrm>
          </p:grpSpPr>
          <p:sp>
            <p:nvSpPr>
              <p:cNvPr id="51" name="正方形/長方形 50">
                <a:extLst>
                  <a:ext uri="{FF2B5EF4-FFF2-40B4-BE49-F238E27FC236}">
                    <a16:creationId xmlns:a16="http://schemas.microsoft.com/office/drawing/2014/main" id="{29E5240A-2CEE-7800-9393-E1F6C93727D0}"/>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EF27B3A5-860A-B36B-D3C1-A11577850BEA}"/>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3C484714-8910-9B69-6270-355F58E87C5A}"/>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13" name="グループ化 12">
              <a:extLst>
                <a:ext uri="{FF2B5EF4-FFF2-40B4-BE49-F238E27FC236}">
                  <a16:creationId xmlns:a16="http://schemas.microsoft.com/office/drawing/2014/main" id="{C03E8048-58E2-DC2C-AF82-B4413C89496B}"/>
                </a:ext>
              </a:extLst>
            </p:cNvPr>
            <p:cNvGrpSpPr/>
            <p:nvPr/>
          </p:nvGrpSpPr>
          <p:grpSpPr>
            <a:xfrm>
              <a:off x="986955" y="3001206"/>
              <a:ext cx="8406752" cy="846000"/>
              <a:chOff x="986955" y="3005859"/>
              <a:chExt cx="8406752" cy="1134977"/>
            </a:xfrm>
          </p:grpSpPr>
          <p:sp>
            <p:nvSpPr>
              <p:cNvPr id="40" name="正方形/長方形 39">
                <a:extLst>
                  <a:ext uri="{FF2B5EF4-FFF2-40B4-BE49-F238E27FC236}">
                    <a16:creationId xmlns:a16="http://schemas.microsoft.com/office/drawing/2014/main" id="{EF71B00C-5DBA-767A-4586-F09C92E1DAF5}"/>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ja-JP" altLang="en-US" sz="1050" dirty="0">
                    <a:solidFill>
                      <a:schemeClr val="tx2"/>
                    </a:solidFill>
                    <a:latin typeface="Meiryo UI" panose="020B0604030504040204" pitchFamily="50" charset="-128"/>
                    <a:ea typeface="Meiryo UI" panose="020B0604030504040204" pitchFamily="50" charset="-128"/>
                  </a:rPr>
                  <a:t>風量の定点観測</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63760358-D24A-1F25-4A38-EB38CB5314CD}"/>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建設候補地</a:t>
                </a:r>
                <a:r>
                  <a:rPr kumimoji="1" lang="en-US" altLang="ja-JP" sz="1050" dirty="0">
                    <a:solidFill>
                      <a:schemeClr val="tx2"/>
                    </a:solidFill>
                    <a:latin typeface="Meiryo UI" panose="020B0604030504040204" pitchFamily="50" charset="-128"/>
                    <a:ea typeface="Meiryo UI" panose="020B0604030504040204" pitchFamily="50" charset="-128"/>
                  </a:rPr>
                  <a:t>X</a:t>
                </a:r>
                <a:r>
                  <a:rPr kumimoji="1" lang="ja-JP" altLang="en-US" sz="1050" dirty="0">
                    <a:solidFill>
                      <a:schemeClr val="tx2"/>
                    </a:solidFill>
                    <a:latin typeface="Meiryo UI" panose="020B0604030504040204" pitchFamily="50" charset="-128"/>
                    <a:ea typeface="Meiryo UI" panose="020B0604030504040204" pitchFamily="50" charset="-128"/>
                  </a:rPr>
                  <a:t>への資材・計測器具等を搬入</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6</a:t>
                </a:r>
                <a:r>
                  <a:rPr kumimoji="1" lang="ja-JP" altLang="en-US" sz="1050" dirty="0">
                    <a:solidFill>
                      <a:schemeClr val="tx2"/>
                    </a:solidFill>
                    <a:latin typeface="Meiryo UI" panose="020B0604030504040204" pitchFamily="50" charset="-128"/>
                    <a:ea typeface="Meiryo UI" panose="020B0604030504040204" pitchFamily="50" charset="-128"/>
                  </a:rPr>
                  <a:t>か月間にわたり、風力発電所の建設候補地</a:t>
                </a:r>
                <a:r>
                  <a:rPr kumimoji="1" lang="en-US" altLang="ja-JP" sz="1050" dirty="0">
                    <a:solidFill>
                      <a:schemeClr val="tx2"/>
                    </a:solidFill>
                    <a:latin typeface="Meiryo UI" panose="020B0604030504040204" pitchFamily="50" charset="-128"/>
                    <a:ea typeface="Meiryo UI" panose="020B0604030504040204" pitchFamily="50" charset="-128"/>
                  </a:rPr>
                  <a:t>A</a:t>
                </a:r>
                <a:r>
                  <a:rPr kumimoji="1" lang="ja-JP" altLang="en-US" sz="1050" dirty="0">
                    <a:solidFill>
                      <a:schemeClr val="tx2"/>
                    </a:solidFill>
                    <a:latin typeface="Meiryo UI" panose="020B0604030504040204" pitchFamily="50" charset="-128"/>
                    <a:ea typeface="Meiryo UI" panose="020B0604030504040204" pitchFamily="50" charset="-128"/>
                  </a:rPr>
                  <a:t>にて風量の定点観測を実施</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異常値・計測不良の際の対処法は</a:t>
                </a:r>
                <a:r>
                  <a:rPr kumimoji="1" lang="en-US" altLang="ja-JP" sz="1050" dirty="0">
                    <a:solidFill>
                      <a:schemeClr val="tx2"/>
                    </a:solidFill>
                    <a:latin typeface="Meiryo UI" panose="020B0604030504040204" pitchFamily="50" charset="-128"/>
                    <a:ea typeface="Meiryo UI" panose="020B0604030504040204" pitchFamily="50" charset="-128"/>
                  </a:rPr>
                  <a:t>XXX</a:t>
                </a:r>
              </a:p>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74D05132-9724-0323-1D78-21C753A7A53A}"/>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4" name="グループ化 13">
              <a:extLst>
                <a:ext uri="{FF2B5EF4-FFF2-40B4-BE49-F238E27FC236}">
                  <a16:creationId xmlns:a16="http://schemas.microsoft.com/office/drawing/2014/main" id="{48D9173A-6515-AC35-04FE-77BB44012D39}"/>
                </a:ext>
              </a:extLst>
            </p:cNvPr>
            <p:cNvGrpSpPr/>
            <p:nvPr/>
          </p:nvGrpSpPr>
          <p:grpSpPr>
            <a:xfrm>
              <a:off x="986955" y="3882008"/>
              <a:ext cx="8406752" cy="846000"/>
              <a:chOff x="986955" y="4188876"/>
              <a:chExt cx="8406752" cy="1134979"/>
            </a:xfrm>
          </p:grpSpPr>
          <p:sp>
            <p:nvSpPr>
              <p:cNvPr id="30" name="正方形/長方形 29">
                <a:extLst>
                  <a:ext uri="{FF2B5EF4-FFF2-40B4-BE49-F238E27FC236}">
                    <a16:creationId xmlns:a16="http://schemas.microsoft.com/office/drawing/2014/main" id="{AE1D0E1B-6466-27CB-AD4F-8E5C5979AD90}"/>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ja-JP" altLang="en-US" sz="1050" dirty="0">
                    <a:solidFill>
                      <a:schemeClr val="tx2"/>
                    </a:solidFill>
                    <a:latin typeface="Meiryo UI" panose="020B0604030504040204" pitchFamily="50" charset="-128"/>
                    <a:ea typeface="Meiryo UI" panose="020B0604030504040204" pitchFamily="50" charset="-128"/>
                  </a:rPr>
                  <a:t>建設候補地の測量・調査</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A25C9825-5527-25E3-3541-589002E0A350}"/>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建設候補地</a:t>
                </a:r>
                <a:r>
                  <a:rPr kumimoji="1" lang="en-US" altLang="ja-JP" sz="1050" dirty="0">
                    <a:solidFill>
                      <a:schemeClr val="tx2"/>
                    </a:solidFill>
                    <a:latin typeface="Meiryo UI" panose="020B0604030504040204" pitchFamily="50" charset="-128"/>
                    <a:ea typeface="Meiryo UI" panose="020B0604030504040204" pitchFamily="50" charset="-128"/>
                  </a:rPr>
                  <a:t>X</a:t>
                </a:r>
                <a:r>
                  <a:rPr kumimoji="1" lang="ja-JP" altLang="en-US" sz="1050" dirty="0">
                    <a:solidFill>
                      <a:schemeClr val="tx2"/>
                    </a:solidFill>
                    <a:latin typeface="Meiryo UI" panose="020B0604030504040204" pitchFamily="50" charset="-128"/>
                    <a:ea typeface="Meiryo UI" panose="020B0604030504040204" pitchFamily="50" charset="-128"/>
                  </a:rPr>
                  <a:t>への資材・計測器具等を搬入</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周辺地域・海域の測量を実施</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建設候補地の地質・地盤等に関するデータを収集</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7B693996-2BB1-0F8B-67E0-B574CA5DEB14}"/>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5" name="グループ化 14">
              <a:extLst>
                <a:ext uri="{FF2B5EF4-FFF2-40B4-BE49-F238E27FC236}">
                  <a16:creationId xmlns:a16="http://schemas.microsoft.com/office/drawing/2014/main" id="{DA3EB5FD-D017-93CE-C4A4-10B1D122BC89}"/>
                </a:ext>
              </a:extLst>
            </p:cNvPr>
            <p:cNvGrpSpPr/>
            <p:nvPr/>
          </p:nvGrpSpPr>
          <p:grpSpPr>
            <a:xfrm>
              <a:off x="986955" y="4762810"/>
              <a:ext cx="8406752" cy="846000"/>
              <a:chOff x="986955" y="3939863"/>
              <a:chExt cx="8406752" cy="1134977"/>
            </a:xfrm>
          </p:grpSpPr>
          <p:sp>
            <p:nvSpPr>
              <p:cNvPr id="27" name="正方形/長方形 26">
                <a:extLst>
                  <a:ext uri="{FF2B5EF4-FFF2-40B4-BE49-F238E27FC236}">
                    <a16:creationId xmlns:a16="http://schemas.microsoft.com/office/drawing/2014/main" id="{78267679-CD96-C4C5-47F9-241A9D03A73E}"/>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ja-JP" altLang="en-US" sz="1050" dirty="0">
                    <a:solidFill>
                      <a:schemeClr val="tx2"/>
                    </a:solidFill>
                    <a:latin typeface="Meiryo UI" panose="020B0604030504040204" pitchFamily="50" charset="-128"/>
                    <a:ea typeface="Meiryo UI" panose="020B0604030504040204" pitchFamily="50" charset="-128"/>
                  </a:rPr>
                  <a:t>発電所の基本設計</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D1F79A77-BF3B-6483-CDDD-F7EDF445401E}"/>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測量や地質調査の結果を取りまとめ</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発電所の基本設計を検討</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778BFACE-695B-EC65-9150-63C1BA241E69}"/>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6" name="グループ化 15">
              <a:extLst>
                <a:ext uri="{FF2B5EF4-FFF2-40B4-BE49-F238E27FC236}">
                  <a16:creationId xmlns:a16="http://schemas.microsoft.com/office/drawing/2014/main" id="{1C79C1DA-DF14-5C2C-CA2B-3FB372E8E786}"/>
                </a:ext>
              </a:extLst>
            </p:cNvPr>
            <p:cNvGrpSpPr/>
            <p:nvPr/>
          </p:nvGrpSpPr>
          <p:grpSpPr>
            <a:xfrm>
              <a:off x="986955" y="5643614"/>
              <a:ext cx="8406752" cy="846000"/>
              <a:chOff x="986955" y="3939863"/>
              <a:chExt cx="8406752" cy="1134977"/>
            </a:xfrm>
          </p:grpSpPr>
          <p:sp>
            <p:nvSpPr>
              <p:cNvPr id="24" name="正方形/長方形 23">
                <a:extLst>
                  <a:ext uri="{FF2B5EF4-FFF2-40B4-BE49-F238E27FC236}">
                    <a16:creationId xmlns:a16="http://schemas.microsoft.com/office/drawing/2014/main" id="{AF1AC04F-1CB9-0437-FE2E-802D01E95C8D}"/>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5" name="正方形/長方形 24">
                <a:extLst>
                  <a:ext uri="{FF2B5EF4-FFF2-40B4-BE49-F238E27FC236}">
                    <a16:creationId xmlns:a16="http://schemas.microsoft.com/office/drawing/2014/main" id="{6EF47DF0-4A4C-7342-33F8-A0B51716A8D7}"/>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3876B469-0924-548E-0C24-D68370EBE867}"/>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18" name="矢印: 五方向 17">
              <a:extLst>
                <a:ext uri="{FF2B5EF4-FFF2-40B4-BE49-F238E27FC236}">
                  <a16:creationId xmlns:a16="http://schemas.microsoft.com/office/drawing/2014/main" id="{3A7A9B6B-F408-0D15-0FEA-A30B01C11C3B}"/>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dirty="0">
                  <a:solidFill>
                    <a:schemeClr val="bg1"/>
                  </a:solidFill>
                  <a:latin typeface="Meiryo UI" panose="020B0604030504040204" pitchFamily="50" charset="-128"/>
                  <a:ea typeface="Meiryo UI" panose="020B0604030504040204" pitchFamily="50" charset="-128"/>
                </a:rPr>
                <a:t>①</a:t>
              </a:r>
              <a:endParaRPr kumimoji="1" lang="en-GB" sz="1200" dirty="0">
                <a:solidFill>
                  <a:schemeClr val="bg1"/>
                </a:solidFill>
                <a:latin typeface="Meiryo UI" panose="020B0604030504040204" pitchFamily="50" charset="-128"/>
                <a:ea typeface="Meiryo UI" panose="020B0604030504040204" pitchFamily="50" charset="-128"/>
              </a:endParaRPr>
            </a:p>
          </p:txBody>
        </p:sp>
        <p:sp>
          <p:nvSpPr>
            <p:cNvPr id="20" name="矢印: 山形 19">
              <a:extLst>
                <a:ext uri="{FF2B5EF4-FFF2-40B4-BE49-F238E27FC236}">
                  <a16:creationId xmlns:a16="http://schemas.microsoft.com/office/drawing/2014/main" id="{EB91C0C8-C448-77EB-1D65-73CA834D0039}"/>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②</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1" name="矢印: 山形 20">
              <a:extLst>
                <a:ext uri="{FF2B5EF4-FFF2-40B4-BE49-F238E27FC236}">
                  <a16:creationId xmlns:a16="http://schemas.microsoft.com/office/drawing/2014/main" id="{E34B49EC-5102-E3A5-F2A5-88390666A899}"/>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③</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3" name="矢印: 山形 22">
              <a:extLst>
                <a:ext uri="{FF2B5EF4-FFF2-40B4-BE49-F238E27FC236}">
                  <a16:creationId xmlns:a16="http://schemas.microsoft.com/office/drawing/2014/main" id="{7A61911B-54AA-4BE7-2F19-77BAE4B69FBB}"/>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④</a:t>
              </a:r>
              <a:endParaRPr kumimoji="1" lang="en-GB" sz="1200">
                <a:solidFill>
                  <a:schemeClr val="bg1"/>
                </a:solidFill>
                <a:latin typeface="Meiryo UI" panose="020B0604030504040204" pitchFamily="50" charset="-128"/>
                <a:ea typeface="Meiryo UI" panose="020B0604030504040204" pitchFamily="50" charset="-128"/>
              </a:endParaRPr>
            </a:p>
          </p:txBody>
        </p:sp>
      </p:grpSp>
      <p:sp>
        <p:nvSpPr>
          <p:cNvPr id="10" name="吹き出し: 四角形 9">
            <a:extLst>
              <a:ext uri="{FF2B5EF4-FFF2-40B4-BE49-F238E27FC236}">
                <a16:creationId xmlns:a16="http://schemas.microsoft.com/office/drawing/2014/main" id="{7686A4A8-B725-2EA8-5494-56285EE8CBB5}"/>
              </a:ext>
            </a:extLst>
          </p:cNvPr>
          <p:cNvSpPr/>
          <p:nvPr/>
        </p:nvSpPr>
        <p:spPr>
          <a:xfrm>
            <a:off x="2243782" y="1495322"/>
            <a:ext cx="5076000" cy="295660"/>
          </a:xfrm>
          <a:prstGeom prst="wedgeRectCallout">
            <a:avLst>
              <a:gd name="adj1" fmla="val -56288"/>
              <a:gd name="adj2" fmla="val 143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FS</a:t>
            </a:r>
            <a:r>
              <a:rPr kumimoji="1" lang="ja-JP" altLang="en-US" sz="1000">
                <a:solidFill>
                  <a:schemeClr val="tx2"/>
                </a:solidFill>
              </a:rPr>
              <a:t>を実施予定の全ての国名を記載してください（ビジネスモデルに一体性があれば複数国も可）</a:t>
            </a:r>
          </a:p>
        </p:txBody>
      </p:sp>
      <p:sp>
        <p:nvSpPr>
          <p:cNvPr id="11" name="吹き出し: 四角形 10">
            <a:extLst>
              <a:ext uri="{FF2B5EF4-FFF2-40B4-BE49-F238E27FC236}">
                <a16:creationId xmlns:a16="http://schemas.microsoft.com/office/drawing/2014/main" id="{905B40B2-25AC-8393-2AEF-B34004F4D0F4}"/>
              </a:ext>
            </a:extLst>
          </p:cNvPr>
          <p:cNvSpPr/>
          <p:nvPr/>
        </p:nvSpPr>
        <p:spPr>
          <a:xfrm>
            <a:off x="2243783" y="1937257"/>
            <a:ext cx="7149923" cy="731264"/>
          </a:xfrm>
          <a:prstGeom prst="wedgeRectCallout">
            <a:avLst>
              <a:gd name="adj1" fmla="val -54776"/>
              <a:gd name="adj2" fmla="val 260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実施内容は複数に細分化し、実施順序と対応するよう、それぞれに番号を振ってください（</a:t>
            </a:r>
            <a:r>
              <a:rPr kumimoji="1" lang="en-US" altLang="ja-JP" sz="1000">
                <a:solidFill>
                  <a:schemeClr val="tx2"/>
                </a:solidFill>
              </a:rPr>
              <a:t>3-3.</a:t>
            </a:r>
            <a:r>
              <a:rPr kumimoji="1" lang="ja-JP" altLang="en-US" sz="1000">
                <a:solidFill>
                  <a:schemeClr val="tx2"/>
                </a:solidFill>
              </a:rPr>
              <a:t>実施スケジュールと対応します）</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細分化したそれぞれにかかる概算補助対象経費（単位：百万円）を記載してください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実施内容・方法について、受注や事業化の可能性を高めるためにどのような工夫（競合先との差別化等）が必要となるかを明らかにする調査手法であることを念頭に記載してください</a:t>
            </a:r>
            <a:endParaRPr kumimoji="1" lang="en-US" altLang="ja-JP" sz="1000">
              <a:solidFill>
                <a:schemeClr val="tx2"/>
              </a:solidFill>
            </a:endParaRPr>
          </a:p>
        </p:txBody>
      </p:sp>
      <p:sp>
        <p:nvSpPr>
          <p:cNvPr id="12" name="吹き出し: 四角形 11">
            <a:extLst>
              <a:ext uri="{FF2B5EF4-FFF2-40B4-BE49-F238E27FC236}">
                <a16:creationId xmlns:a16="http://schemas.microsoft.com/office/drawing/2014/main" id="{5B372908-C38B-E55A-20C6-A41BB9B86CFA}"/>
              </a:ext>
            </a:extLst>
          </p:cNvPr>
          <p:cNvSpPr/>
          <p:nvPr/>
        </p:nvSpPr>
        <p:spPr>
          <a:xfrm>
            <a:off x="287959" y="924077"/>
            <a:ext cx="4016810" cy="361490"/>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本スライドについては、記載分量が多い場合、本スライドを複製し最大</a:t>
            </a:r>
            <a:r>
              <a:rPr kumimoji="1" lang="en-US" altLang="ja-JP" sz="1000" dirty="0">
                <a:solidFill>
                  <a:schemeClr val="tx2"/>
                </a:solidFill>
                <a:latin typeface="Meiryo UI" panose="020B0604030504040204" pitchFamily="50" charset="-128"/>
                <a:ea typeface="Meiryo UI" panose="020B0604030504040204" pitchFamily="50" charset="-128"/>
              </a:rPr>
              <a:t>2</a:t>
            </a:r>
            <a:r>
              <a:rPr kumimoji="1" lang="ja-JP" altLang="en-US" sz="1000" dirty="0">
                <a:solidFill>
                  <a:schemeClr val="tx2"/>
                </a:solidFill>
                <a:latin typeface="Meiryo UI" panose="020B0604030504040204" pitchFamily="50" charset="-128"/>
                <a:ea typeface="Meiryo UI" panose="020B0604030504040204" pitchFamily="50" charset="-128"/>
              </a:rPr>
              <a:t>ページで作成ください（</a:t>
            </a:r>
            <a:r>
              <a:rPr kumimoji="1" lang="en-US" altLang="ja-JP" sz="1000" dirty="0">
                <a:solidFill>
                  <a:schemeClr val="tx2"/>
                </a:solidFill>
                <a:latin typeface="Meiryo UI" panose="020B0604030504040204" pitchFamily="50" charset="-128"/>
                <a:ea typeface="Meiryo UI" panose="020B0604030504040204" pitchFamily="50" charset="-128"/>
              </a:rPr>
              <a:t>FS</a:t>
            </a:r>
            <a:r>
              <a:rPr kumimoji="1" lang="ja-JP" altLang="en-US" sz="1000" dirty="0">
                <a:solidFill>
                  <a:schemeClr val="tx2"/>
                </a:solidFill>
                <a:latin typeface="Meiryo UI" panose="020B0604030504040204" pitchFamily="50" charset="-128"/>
                <a:ea typeface="Meiryo UI" panose="020B0604030504040204" pitchFamily="50" charset="-128"/>
              </a:rPr>
              <a:t>・実証各</a:t>
            </a:r>
            <a:r>
              <a:rPr kumimoji="1" lang="en-US" altLang="ja-JP" sz="1000" dirty="0">
                <a:solidFill>
                  <a:schemeClr val="tx2"/>
                </a:solidFill>
                <a:latin typeface="Meiryo UI" panose="020B0604030504040204" pitchFamily="50" charset="-128"/>
                <a:ea typeface="Meiryo UI" panose="020B0604030504040204" pitchFamily="50" charset="-128"/>
              </a:rPr>
              <a:t>2</a:t>
            </a:r>
            <a:r>
              <a:rPr kumimoji="1" lang="ja-JP" altLang="en-US" sz="1000" dirty="0">
                <a:solidFill>
                  <a:schemeClr val="tx2"/>
                </a:solidFill>
                <a:latin typeface="Meiryo UI" panose="020B0604030504040204" pitchFamily="50" charset="-128"/>
                <a:ea typeface="Meiryo UI" panose="020B0604030504040204" pitchFamily="50" charset="-128"/>
              </a:rPr>
              <a:t>ページ、計</a:t>
            </a:r>
            <a:r>
              <a:rPr kumimoji="1" lang="en-US" altLang="ja-JP" sz="1000" dirty="0">
                <a:solidFill>
                  <a:schemeClr val="tx2"/>
                </a:solidFill>
                <a:latin typeface="Meiryo UI" panose="020B0604030504040204" pitchFamily="50" charset="-128"/>
                <a:ea typeface="Meiryo UI" panose="020B0604030504040204" pitchFamily="50" charset="-128"/>
              </a:rPr>
              <a:t>4</a:t>
            </a:r>
            <a:r>
              <a:rPr kumimoji="1" lang="ja-JP" altLang="en-US" sz="1000" dirty="0">
                <a:solidFill>
                  <a:schemeClr val="tx2"/>
                </a:solidFill>
                <a:latin typeface="Meiryo UI" panose="020B0604030504040204" pitchFamily="50" charset="-128"/>
                <a:ea typeface="Meiryo UI" panose="020B0604030504040204" pitchFamily="50" charset="-128"/>
              </a:rPr>
              <a:t>ページまで）</a:t>
            </a:r>
            <a:endParaRPr kumimoji="1" lang="ja-JP" altLang="en-US" sz="1000" dirty="0">
              <a:solidFill>
                <a:schemeClr val="tx2"/>
              </a:solidFill>
            </a:endParaRPr>
          </a:p>
        </p:txBody>
      </p:sp>
      <p:sp>
        <p:nvSpPr>
          <p:cNvPr id="17" name="吹き出し: 四角形 16">
            <a:extLst>
              <a:ext uri="{FF2B5EF4-FFF2-40B4-BE49-F238E27FC236}">
                <a16:creationId xmlns:a16="http://schemas.microsoft.com/office/drawing/2014/main" id="{1788D1ED-12B0-5F16-57F0-1E70CDC9DBFF}"/>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dirty="0">
                <a:solidFill>
                  <a:schemeClr val="tx2"/>
                </a:solidFill>
                <a:latin typeface="Meiryo UI" panose="020B0604030504040204" pitchFamily="50" charset="-128"/>
                <a:ea typeface="Meiryo UI" panose="020B0604030504040204" pitchFamily="50" charset="-128"/>
              </a:rPr>
              <a:t>1-2</a:t>
            </a:r>
            <a:r>
              <a:rPr kumimoji="1" lang="ja-JP" altLang="en-US" sz="1000" dirty="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dirty="0">
                <a:solidFill>
                  <a:schemeClr val="tx2"/>
                </a:solidFill>
                <a:latin typeface="Meiryo UI" panose="020B0604030504040204" pitchFamily="50" charset="-128"/>
                <a:ea typeface="Meiryo UI" panose="020B0604030504040204" pitchFamily="50" charset="-128"/>
              </a:rPr>
            </a:br>
            <a:r>
              <a:rPr kumimoji="1" lang="en-US" altLang="ja-JP" sz="1000" dirty="0">
                <a:solidFill>
                  <a:schemeClr val="tx2"/>
                </a:solidFill>
                <a:latin typeface="Meiryo UI" panose="020B0604030504040204" pitchFamily="50" charset="-128"/>
                <a:ea typeface="Meiryo UI" panose="020B0604030504040204" pitchFamily="50" charset="-128"/>
              </a:rPr>
              <a:t>【</a:t>
            </a:r>
            <a:r>
              <a:rPr kumimoji="1" lang="ja-JP" altLang="en-US" sz="1000" dirty="0">
                <a:solidFill>
                  <a:schemeClr val="tx2"/>
                </a:solidFill>
                <a:latin typeface="Meiryo UI" panose="020B0604030504040204" pitchFamily="50" charset="-128"/>
                <a:ea typeface="Meiryo UI" panose="020B0604030504040204" pitchFamily="50" charset="-128"/>
              </a:rPr>
              <a:t>例</a:t>
            </a:r>
            <a:r>
              <a:rPr kumimoji="1" lang="en-US" altLang="ja-JP" sz="1000" dirty="0">
                <a:solidFill>
                  <a:schemeClr val="tx2"/>
                </a:solidFill>
                <a:latin typeface="Meiryo UI" panose="020B0604030504040204" pitchFamily="50" charset="-128"/>
                <a:ea typeface="Meiryo UI" panose="020B0604030504040204" pitchFamily="50" charset="-128"/>
              </a:rPr>
              <a:t>】 XX</a:t>
            </a:r>
            <a:r>
              <a:rPr kumimoji="1" lang="ja-JP" altLang="en-US" sz="1000" dirty="0">
                <a:solidFill>
                  <a:schemeClr val="tx2"/>
                </a:solidFill>
                <a:latin typeface="Meiryo UI" panose="020B0604030504040204" pitchFamily="50" charset="-128"/>
                <a:ea typeface="Meiryo UI" panose="020B0604030504040204" pitchFamily="50" charset="-128"/>
              </a:rPr>
              <a:t>、</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の測定・調査等を</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国で実施することにより、技術的・経済的な事業の実現可能性を</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の観点で把握する</a:t>
            </a:r>
            <a:endParaRPr kumimoji="1" lang="ja-JP" altLang="en-US" sz="1000" dirty="0">
              <a:solidFill>
                <a:schemeClr val="tx2"/>
              </a:solidFill>
            </a:endParaRPr>
          </a:p>
        </p:txBody>
      </p:sp>
    </p:spTree>
    <p:extLst>
      <p:ext uri="{BB962C8B-B14F-4D97-AF65-F5344CB8AC3E}">
        <p14:creationId xmlns:p14="http://schemas.microsoft.com/office/powerpoint/2010/main" val="344173751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30F85B5-144C-C9EA-D072-23DFBF1E4885}"/>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D9E7912-6249-6B73-CDA8-5EBCFDD5BDDE}"/>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DB05A5A9-3BDB-9DEC-0E12-FCFB0FD2D180}"/>
              </a:ext>
            </a:extLst>
          </p:cNvPr>
          <p:cNvSpPr>
            <a:spLocks noGrp="1"/>
          </p:cNvSpPr>
          <p:nvPr>
            <p:ph type="body" sz="quarter" idx="17"/>
          </p:nvPr>
        </p:nvSpPr>
        <p:spPr/>
        <p:txBody>
          <a:bodyPr/>
          <a:lstStyle/>
          <a:p>
            <a:r>
              <a:rPr kumimoji="1" lang="en-GB"/>
              <a:t>3-2. </a:t>
            </a:r>
            <a:r>
              <a:rPr kumimoji="1" lang="ja-JP" altLang="en-US"/>
              <a:t>実施内容 </a:t>
            </a:r>
            <a:r>
              <a:rPr kumimoji="1" lang="en-US" altLang="ja-JP"/>
              <a:t>2/2</a:t>
            </a:r>
            <a:endParaRPr kumimoji="1" lang="en-GB"/>
          </a:p>
        </p:txBody>
      </p:sp>
      <p:sp>
        <p:nvSpPr>
          <p:cNvPr id="3" name="正方形/長方形 2">
            <a:extLst>
              <a:ext uri="{FF2B5EF4-FFF2-40B4-BE49-F238E27FC236}">
                <a16:creationId xmlns:a16="http://schemas.microsoft.com/office/drawing/2014/main" id="{D7B3BB7F-7786-00AE-8932-E726DF8FA9A3}"/>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実証実施内容</a:t>
            </a:r>
          </a:p>
        </p:txBody>
      </p:sp>
      <p:sp>
        <p:nvSpPr>
          <p:cNvPr id="5" name="正方形/長方形 4">
            <a:extLst>
              <a:ext uri="{FF2B5EF4-FFF2-40B4-BE49-F238E27FC236}">
                <a16:creationId xmlns:a16="http://schemas.microsoft.com/office/drawing/2014/main" id="{303A24FC-F1AF-D03A-A565-A7D9E5BA3399}"/>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実証実施国</a:t>
            </a:r>
          </a:p>
        </p:txBody>
      </p:sp>
      <p:sp>
        <p:nvSpPr>
          <p:cNvPr id="6" name="テキスト プレースホルダー 2">
            <a:extLst>
              <a:ext uri="{FF2B5EF4-FFF2-40B4-BE49-F238E27FC236}">
                <a16:creationId xmlns:a16="http://schemas.microsoft.com/office/drawing/2014/main" id="{539806A2-CFBA-71CD-33BF-3C761EEDEA9C}"/>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国、</a:t>
            </a:r>
            <a:r>
              <a:rPr kumimoji="1" lang="en-US" altLang="ja-JP" sz="1050"/>
              <a:t>XXX</a:t>
            </a:r>
            <a:r>
              <a:rPr kumimoji="1" lang="ja-JP" altLang="en-US" sz="1050"/>
              <a:t>国・・・</a:t>
            </a:r>
          </a:p>
        </p:txBody>
      </p:sp>
      <p:cxnSp>
        <p:nvCxnSpPr>
          <p:cNvPr id="7" name="直線コネクタ 6">
            <a:extLst>
              <a:ext uri="{FF2B5EF4-FFF2-40B4-BE49-F238E27FC236}">
                <a16:creationId xmlns:a16="http://schemas.microsoft.com/office/drawing/2014/main" id="{A709F9D3-CECF-7DC0-B0F2-21D2E2E1B803}"/>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3" name="グループ化 52">
            <a:extLst>
              <a:ext uri="{FF2B5EF4-FFF2-40B4-BE49-F238E27FC236}">
                <a16:creationId xmlns:a16="http://schemas.microsoft.com/office/drawing/2014/main" id="{1849318A-F10F-2B43-DE82-9BF99D60AF02}"/>
              </a:ext>
            </a:extLst>
          </p:cNvPr>
          <p:cNvGrpSpPr/>
          <p:nvPr/>
        </p:nvGrpSpPr>
        <p:grpSpPr>
          <a:xfrm>
            <a:off x="512779" y="5949"/>
            <a:ext cx="6320145" cy="216000"/>
            <a:chOff x="512779" y="5949"/>
            <a:chExt cx="6320145" cy="216000"/>
          </a:xfrm>
        </p:grpSpPr>
        <p:sp>
          <p:nvSpPr>
            <p:cNvPr id="54" name="正方形/長方形 53">
              <a:extLst>
                <a:ext uri="{FF2B5EF4-FFF2-40B4-BE49-F238E27FC236}">
                  <a16:creationId xmlns:a16="http://schemas.microsoft.com/office/drawing/2014/main" id="{C764E6DB-1727-F0F3-4023-82FAB574E79B}"/>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55" name="正方形/長方形 54">
              <a:extLst>
                <a:ext uri="{FF2B5EF4-FFF2-40B4-BE49-F238E27FC236}">
                  <a16:creationId xmlns:a16="http://schemas.microsoft.com/office/drawing/2014/main" id="{46758DFF-1A50-E1DA-2C64-61409B64F550}"/>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56" name="正方形/長方形 55">
              <a:extLst>
                <a:ext uri="{FF2B5EF4-FFF2-40B4-BE49-F238E27FC236}">
                  <a16:creationId xmlns:a16="http://schemas.microsoft.com/office/drawing/2014/main" id="{DBA476F4-02C8-FD4A-C0C1-468C0887FF8F}"/>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6E4DFF46-2A7C-9832-BA60-F2AF26EB1B8D}"/>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1A86A806-C317-D2C3-7034-320B91065184}"/>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FDD887BF-52DC-DA87-0769-F02F20514401}"/>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3960BE34-91D8-9C73-B211-C139E3C66EFE}"/>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E382F4A5-23BD-760D-6674-4471F55AE26F}"/>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1EB27DAC-532E-3169-6960-DB471AF89A2D}"/>
                </a:ext>
              </a:extLst>
            </p:cNvPr>
            <p:cNvSpPr/>
            <p:nvPr/>
          </p:nvSpPr>
          <p:spPr>
            <a:xfrm>
              <a:off x="3377531"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8</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D1A6D27E-C881-E4D5-B924-857FE7718F72}"/>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58593F2C-1249-FDA1-F888-5DFD7EB5466D}"/>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E9733520-386D-CFA8-802A-8F9A60ACD409}"/>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6" name="正方形/長方形 65">
              <a:extLst>
                <a:ext uri="{FF2B5EF4-FFF2-40B4-BE49-F238E27FC236}">
                  <a16:creationId xmlns:a16="http://schemas.microsoft.com/office/drawing/2014/main" id="{F86666E9-3F93-5457-A6D2-5D60A170318C}"/>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86AC1271-C855-18E9-6436-D4B0AAC6F7B6}"/>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A1C713C5-B471-6CAA-E37E-83E3417E0C11}"/>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9" name="正方形/長方形 68">
              <a:extLst>
                <a:ext uri="{FF2B5EF4-FFF2-40B4-BE49-F238E27FC236}">
                  <a16:creationId xmlns:a16="http://schemas.microsoft.com/office/drawing/2014/main" id="{ACA8171F-B75A-1277-827B-52E8E6BE13BD}"/>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0" name="正方形/長方形 69">
              <a:extLst>
                <a:ext uri="{FF2B5EF4-FFF2-40B4-BE49-F238E27FC236}">
                  <a16:creationId xmlns:a16="http://schemas.microsoft.com/office/drawing/2014/main" id="{5D9ED5E9-B6D1-1421-6821-3DF7C32BAEC3}"/>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1" name="正方形/長方形 70">
              <a:extLst>
                <a:ext uri="{FF2B5EF4-FFF2-40B4-BE49-F238E27FC236}">
                  <a16:creationId xmlns:a16="http://schemas.microsoft.com/office/drawing/2014/main" id="{1F2AA4F6-668A-B5CD-F03C-AFD8D03661B9}"/>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C5621FAD-16CE-9264-06F1-F85B50298CB8}"/>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grpSp>
        <p:nvGrpSpPr>
          <p:cNvPr id="8" name="グループ化 7">
            <a:extLst>
              <a:ext uri="{FF2B5EF4-FFF2-40B4-BE49-F238E27FC236}">
                <a16:creationId xmlns:a16="http://schemas.microsoft.com/office/drawing/2014/main" id="{FF86CF10-7E25-D44A-96F2-75A738D7D1ED}"/>
              </a:ext>
            </a:extLst>
          </p:cNvPr>
          <p:cNvGrpSpPr/>
          <p:nvPr/>
        </p:nvGrpSpPr>
        <p:grpSpPr>
          <a:xfrm>
            <a:off x="510778" y="2740921"/>
            <a:ext cx="8882930" cy="3766694"/>
            <a:chOff x="606722" y="2740921"/>
            <a:chExt cx="8786985" cy="3766694"/>
          </a:xfrm>
        </p:grpSpPr>
        <p:grpSp>
          <p:nvGrpSpPr>
            <p:cNvPr id="9" name="グループ化 8">
              <a:extLst>
                <a:ext uri="{FF2B5EF4-FFF2-40B4-BE49-F238E27FC236}">
                  <a16:creationId xmlns:a16="http://schemas.microsoft.com/office/drawing/2014/main" id="{B8ADB956-810D-BDCA-7112-BA7D083AC184}"/>
                </a:ext>
              </a:extLst>
            </p:cNvPr>
            <p:cNvGrpSpPr/>
            <p:nvPr/>
          </p:nvGrpSpPr>
          <p:grpSpPr>
            <a:xfrm>
              <a:off x="986955" y="2740921"/>
              <a:ext cx="8406752" cy="225483"/>
              <a:chOff x="986955" y="2740921"/>
              <a:chExt cx="8406752" cy="225483"/>
            </a:xfrm>
          </p:grpSpPr>
          <p:sp>
            <p:nvSpPr>
              <p:cNvPr id="51" name="正方形/長方形 50">
                <a:extLst>
                  <a:ext uri="{FF2B5EF4-FFF2-40B4-BE49-F238E27FC236}">
                    <a16:creationId xmlns:a16="http://schemas.microsoft.com/office/drawing/2014/main" id="{FA22F3D8-5A76-9DAC-247B-E4C804A05686}"/>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6AB569D2-55AB-4168-D95F-BCC0B0914F7A}"/>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73" name="正方形/長方形 72">
                <a:extLst>
                  <a:ext uri="{FF2B5EF4-FFF2-40B4-BE49-F238E27FC236}">
                    <a16:creationId xmlns:a16="http://schemas.microsoft.com/office/drawing/2014/main" id="{AB78C41E-380C-6475-57A3-03C4F3D257DE}"/>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13" name="グループ化 12">
              <a:extLst>
                <a:ext uri="{FF2B5EF4-FFF2-40B4-BE49-F238E27FC236}">
                  <a16:creationId xmlns:a16="http://schemas.microsoft.com/office/drawing/2014/main" id="{3B3F2226-781D-48B2-65A7-42AE6AA01C59}"/>
                </a:ext>
              </a:extLst>
            </p:cNvPr>
            <p:cNvGrpSpPr/>
            <p:nvPr/>
          </p:nvGrpSpPr>
          <p:grpSpPr>
            <a:xfrm>
              <a:off x="986955" y="3001206"/>
              <a:ext cx="8406752" cy="846000"/>
              <a:chOff x="986955" y="3005859"/>
              <a:chExt cx="8406752" cy="1134977"/>
            </a:xfrm>
          </p:grpSpPr>
          <p:sp>
            <p:nvSpPr>
              <p:cNvPr id="40" name="正方形/長方形 39">
                <a:extLst>
                  <a:ext uri="{FF2B5EF4-FFF2-40B4-BE49-F238E27FC236}">
                    <a16:creationId xmlns:a16="http://schemas.microsoft.com/office/drawing/2014/main" id="{997DF632-AA08-A557-C143-D6924C8E5A07}"/>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ja-JP" altLang="en-US" sz="1050" dirty="0">
                    <a:solidFill>
                      <a:schemeClr val="tx2"/>
                    </a:solidFill>
                    <a:latin typeface="Meiryo UI" panose="020B0604030504040204" pitchFamily="50" charset="-128"/>
                    <a:ea typeface="Meiryo UI" panose="020B0604030504040204" pitchFamily="50" charset="-128"/>
                  </a:rPr>
                  <a:t>送電設備の事前準備</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8BEDE619-9493-2B4A-BCE6-C71E4DBC6852}"/>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送電線やその他資材を事業実施国へ輸送</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送電設備の組み立て</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設備導入に係る費用の算出</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00D14A42-7688-A31E-96FD-57657D6EEAD9}"/>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4" name="グループ化 13">
              <a:extLst>
                <a:ext uri="{FF2B5EF4-FFF2-40B4-BE49-F238E27FC236}">
                  <a16:creationId xmlns:a16="http://schemas.microsoft.com/office/drawing/2014/main" id="{8011FBF6-5761-2BA3-E837-F01801EFF10B}"/>
                </a:ext>
              </a:extLst>
            </p:cNvPr>
            <p:cNvGrpSpPr/>
            <p:nvPr/>
          </p:nvGrpSpPr>
          <p:grpSpPr>
            <a:xfrm>
              <a:off x="986955" y="3882008"/>
              <a:ext cx="8406752" cy="846000"/>
              <a:chOff x="986955" y="4188876"/>
              <a:chExt cx="8406752" cy="1134979"/>
            </a:xfrm>
          </p:grpSpPr>
          <p:sp>
            <p:nvSpPr>
              <p:cNvPr id="30" name="正方形/長方形 29">
                <a:extLst>
                  <a:ext uri="{FF2B5EF4-FFF2-40B4-BE49-F238E27FC236}">
                    <a16:creationId xmlns:a16="http://schemas.microsoft.com/office/drawing/2014/main" id="{CA8EC4D7-EE08-BE53-7B38-66DFFA66A9F9}"/>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ja-JP" altLang="en-US" sz="1050" dirty="0">
                    <a:solidFill>
                      <a:schemeClr val="tx2"/>
                    </a:solidFill>
                    <a:latin typeface="Meiryo UI" panose="020B0604030504040204" pitchFamily="50" charset="-128"/>
                    <a:ea typeface="Meiryo UI" panose="020B0604030504040204" pitchFamily="50" charset="-128"/>
                  </a:rPr>
                  <a:t>長距離・大規模送電試験を実施</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13026D0C-14A7-AE9A-2068-16C1C49A0062}"/>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試験に係る電力を調達</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送電試験の実施・各種数値を計測</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1E0C4A1E-8013-B95F-B98A-603A90C8BADA}"/>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5" name="グループ化 14">
              <a:extLst>
                <a:ext uri="{FF2B5EF4-FFF2-40B4-BE49-F238E27FC236}">
                  <a16:creationId xmlns:a16="http://schemas.microsoft.com/office/drawing/2014/main" id="{CDA8A2DD-21E4-EAB1-BA9E-C819A73BD167}"/>
                </a:ext>
              </a:extLst>
            </p:cNvPr>
            <p:cNvGrpSpPr/>
            <p:nvPr/>
          </p:nvGrpSpPr>
          <p:grpSpPr>
            <a:xfrm>
              <a:off x="986955" y="4762810"/>
              <a:ext cx="8406752" cy="846000"/>
              <a:chOff x="986955" y="3939863"/>
              <a:chExt cx="8406752" cy="1134977"/>
            </a:xfrm>
          </p:grpSpPr>
          <p:sp>
            <p:nvSpPr>
              <p:cNvPr id="27" name="正方形/長方形 26">
                <a:extLst>
                  <a:ext uri="{FF2B5EF4-FFF2-40B4-BE49-F238E27FC236}">
                    <a16:creationId xmlns:a16="http://schemas.microsoft.com/office/drawing/2014/main" id="{5A7A4E41-2C00-68B2-4A7E-F3241DCC5D6A}"/>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ja-JP" altLang="en-US" sz="1050" dirty="0">
                    <a:solidFill>
                      <a:schemeClr val="tx2"/>
                    </a:solidFill>
                    <a:latin typeface="Meiryo UI" panose="020B0604030504040204" pitchFamily="50" charset="-128"/>
                    <a:ea typeface="Meiryo UI" panose="020B0604030504040204" pitchFamily="50" charset="-128"/>
                  </a:rPr>
                  <a:t>実証結果の評価</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31F4661A-0264-F536-A0C9-AD7CA03E22A6}"/>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例</a:t>
                </a:r>
                <a:r>
                  <a:rPr kumimoji="1" lang="en-US" altLang="ja-JP" sz="1050" dirty="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試験で計測された送電効率と、事前の試算値を比較</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dirty="0">
                    <a:solidFill>
                      <a:schemeClr val="tx2"/>
                    </a:solidFill>
                    <a:latin typeface="Meiryo UI" panose="020B0604030504040204" pitchFamily="50" charset="-128"/>
                    <a:ea typeface="Meiryo UI" panose="020B0604030504040204" pitchFamily="50" charset="-128"/>
                  </a:rPr>
                  <a:t>設備導入費・運用費等を踏まえた総合的な評価</a:t>
                </a:r>
                <a:endParaRPr kumimoji="1" lang="en-US" altLang="ja-JP" sz="105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en-US" altLang="ja-JP" sz="1050" dirty="0">
                    <a:solidFill>
                      <a:schemeClr val="tx2"/>
                    </a:solidFill>
                    <a:latin typeface="Meiryo UI" panose="020B0604030504040204" pitchFamily="50" charset="-128"/>
                    <a:ea typeface="Meiryo UI" panose="020B0604030504040204" pitchFamily="50" charset="-128"/>
                  </a:rPr>
                  <a:t>XXX</a:t>
                </a:r>
                <a:r>
                  <a:rPr kumimoji="1" lang="ja-JP" altLang="en-US" sz="1050" dirty="0">
                    <a:solidFill>
                      <a:schemeClr val="tx2"/>
                    </a:solidFill>
                    <a:latin typeface="Meiryo UI" panose="020B0604030504040204" pitchFamily="50" charset="-128"/>
                    <a:ea typeface="Meiryo UI" panose="020B0604030504040204" pitchFamily="50" charset="-128"/>
                  </a:rPr>
                  <a:t>・・・</a:t>
                </a:r>
                <a:endParaRPr kumimoji="1" lang="en-US" altLang="ja-JP" sz="1050" dirty="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625928F7-6A06-7BE7-C5D6-A70965F7CF8C}"/>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16" name="グループ化 15">
              <a:extLst>
                <a:ext uri="{FF2B5EF4-FFF2-40B4-BE49-F238E27FC236}">
                  <a16:creationId xmlns:a16="http://schemas.microsoft.com/office/drawing/2014/main" id="{CDF0B325-169B-F690-D1CC-440973533E22}"/>
                </a:ext>
              </a:extLst>
            </p:cNvPr>
            <p:cNvGrpSpPr/>
            <p:nvPr/>
          </p:nvGrpSpPr>
          <p:grpSpPr>
            <a:xfrm>
              <a:off x="986955" y="5643614"/>
              <a:ext cx="8406752" cy="846000"/>
              <a:chOff x="986955" y="3939863"/>
              <a:chExt cx="8406752" cy="1134977"/>
            </a:xfrm>
          </p:grpSpPr>
          <p:sp>
            <p:nvSpPr>
              <p:cNvPr id="24" name="正方形/長方形 23">
                <a:extLst>
                  <a:ext uri="{FF2B5EF4-FFF2-40B4-BE49-F238E27FC236}">
                    <a16:creationId xmlns:a16="http://schemas.microsoft.com/office/drawing/2014/main" id="{4D21ED7B-4082-66FA-11DA-F2DA06BB2A91}"/>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5" name="正方形/長方形 24">
                <a:extLst>
                  <a:ext uri="{FF2B5EF4-FFF2-40B4-BE49-F238E27FC236}">
                    <a16:creationId xmlns:a16="http://schemas.microsoft.com/office/drawing/2014/main" id="{5ED5E16A-FF1C-A9E2-8C38-477B90F0B23F}"/>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CA2F6B6B-C1A0-1EC2-5560-C79F2954AB3B}"/>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18" name="矢印: 五方向 17">
              <a:extLst>
                <a:ext uri="{FF2B5EF4-FFF2-40B4-BE49-F238E27FC236}">
                  <a16:creationId xmlns:a16="http://schemas.microsoft.com/office/drawing/2014/main" id="{43B95F56-FD86-9F87-1462-5842AB6A5B57}"/>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⑤</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0" name="矢印: 山形 19">
              <a:extLst>
                <a:ext uri="{FF2B5EF4-FFF2-40B4-BE49-F238E27FC236}">
                  <a16:creationId xmlns:a16="http://schemas.microsoft.com/office/drawing/2014/main" id="{4E60C4BB-109C-9A7E-25DA-96FF3A31219E}"/>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⑥</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1" name="矢印: 山形 20">
              <a:extLst>
                <a:ext uri="{FF2B5EF4-FFF2-40B4-BE49-F238E27FC236}">
                  <a16:creationId xmlns:a16="http://schemas.microsoft.com/office/drawing/2014/main" id="{D77CE132-A527-F53D-8F91-AC0AFDBD6C4C}"/>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⑦</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23" name="矢印: 山形 22">
              <a:extLst>
                <a:ext uri="{FF2B5EF4-FFF2-40B4-BE49-F238E27FC236}">
                  <a16:creationId xmlns:a16="http://schemas.microsoft.com/office/drawing/2014/main" id="{245506A7-F7E9-779A-B831-4F5674A22E47}"/>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⑧</a:t>
              </a:r>
              <a:endParaRPr kumimoji="1" lang="en-GB" sz="1200">
                <a:solidFill>
                  <a:schemeClr val="bg1"/>
                </a:solidFill>
                <a:latin typeface="Meiryo UI" panose="020B0604030504040204" pitchFamily="50" charset="-128"/>
                <a:ea typeface="Meiryo UI" panose="020B0604030504040204" pitchFamily="50" charset="-128"/>
              </a:endParaRPr>
            </a:p>
          </p:txBody>
        </p:sp>
      </p:grpSp>
      <p:sp>
        <p:nvSpPr>
          <p:cNvPr id="10" name="吹き出し: 四角形 9">
            <a:extLst>
              <a:ext uri="{FF2B5EF4-FFF2-40B4-BE49-F238E27FC236}">
                <a16:creationId xmlns:a16="http://schemas.microsoft.com/office/drawing/2014/main" id="{DBC87BD6-0DE6-601F-3543-223B271F7902}"/>
              </a:ext>
            </a:extLst>
          </p:cNvPr>
          <p:cNvSpPr/>
          <p:nvPr/>
        </p:nvSpPr>
        <p:spPr>
          <a:xfrm>
            <a:off x="2243783" y="1850692"/>
            <a:ext cx="7149923" cy="817825"/>
          </a:xfrm>
          <a:prstGeom prst="wedgeRectCallout">
            <a:avLst>
              <a:gd name="adj1" fmla="val -54613"/>
              <a:gd name="adj2" fmla="val 291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dirty="0">
                <a:solidFill>
                  <a:schemeClr val="tx2"/>
                </a:solidFill>
              </a:rPr>
              <a:t>実施内容は複数に細分化し、実施順序と対応するよう、それぞれに番号を振ってください（</a:t>
            </a:r>
            <a:r>
              <a:rPr kumimoji="1" lang="en-US" altLang="ja-JP" sz="1000" dirty="0">
                <a:solidFill>
                  <a:schemeClr val="tx2"/>
                </a:solidFill>
              </a:rPr>
              <a:t>3-3.</a:t>
            </a:r>
            <a:r>
              <a:rPr kumimoji="1" lang="ja-JP" altLang="en-US" sz="1000" dirty="0">
                <a:solidFill>
                  <a:schemeClr val="tx2"/>
                </a:solidFill>
              </a:rPr>
              <a:t>実施スケジュールと対応します）</a:t>
            </a:r>
            <a:endParaRPr kumimoji="1" lang="en-US" altLang="ja-JP" sz="1000" dirty="0">
              <a:solidFill>
                <a:schemeClr val="tx2"/>
              </a:solidFill>
            </a:endParaRPr>
          </a:p>
          <a:p>
            <a:pPr marL="285750" indent="-285750">
              <a:buFont typeface="Arial" panose="020B0604020202020204" pitchFamily="34" charset="0"/>
              <a:buChar char="•"/>
            </a:pPr>
            <a:r>
              <a:rPr kumimoji="1" lang="ja-JP" altLang="en-US" sz="1000" dirty="0">
                <a:solidFill>
                  <a:schemeClr val="tx2"/>
                </a:solidFill>
              </a:rPr>
              <a:t>細分化したそれぞれにかかる補助対象経費（単位：百万円）を記載してください</a:t>
            </a:r>
            <a:endParaRPr kumimoji="1" lang="en-US" altLang="ja-JP" sz="1000" dirty="0">
              <a:solidFill>
                <a:schemeClr val="tx2"/>
              </a:solidFill>
            </a:endParaRPr>
          </a:p>
          <a:p>
            <a:pPr marL="285750" indent="-285750">
              <a:buFont typeface="Arial" panose="020B0604020202020204" pitchFamily="34" charset="0"/>
              <a:buChar char="•"/>
            </a:pPr>
            <a:r>
              <a:rPr kumimoji="1" lang="ja-JP" altLang="en-US" sz="1000" dirty="0">
                <a:solidFill>
                  <a:schemeClr val="tx2"/>
                </a:solidFill>
              </a:rPr>
              <a:t>実施内容・方法について、受注や事業化の可能性を高めるためにどのような工夫（競合先との差別化等）が必要となるかを明らかにする調査手法であることを念頭に記載してください</a:t>
            </a:r>
            <a:endParaRPr kumimoji="1" lang="en-US" altLang="ja-JP" sz="1000" dirty="0">
              <a:solidFill>
                <a:schemeClr val="tx2"/>
              </a:solidFill>
            </a:endParaRPr>
          </a:p>
        </p:txBody>
      </p:sp>
      <p:sp>
        <p:nvSpPr>
          <p:cNvPr id="11" name="吹き出し: 四角形 10">
            <a:extLst>
              <a:ext uri="{FF2B5EF4-FFF2-40B4-BE49-F238E27FC236}">
                <a16:creationId xmlns:a16="http://schemas.microsoft.com/office/drawing/2014/main" id="{E00663F8-88C8-3BB7-9C7D-53D36DFA7EF1}"/>
              </a:ext>
            </a:extLst>
          </p:cNvPr>
          <p:cNvSpPr/>
          <p:nvPr/>
        </p:nvSpPr>
        <p:spPr>
          <a:xfrm>
            <a:off x="287959" y="924077"/>
            <a:ext cx="4016810" cy="361490"/>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本スライドについては、記載分量が多い場合、本スライドを複製し最大</a:t>
            </a:r>
            <a:r>
              <a:rPr kumimoji="1" lang="en-US" altLang="ja-JP" sz="1000">
                <a:solidFill>
                  <a:schemeClr val="tx2"/>
                </a:solidFill>
                <a:latin typeface="Meiryo UI" panose="020B0604030504040204" pitchFamily="50" charset="-128"/>
                <a:ea typeface="Meiryo UI" panose="020B0604030504040204" pitchFamily="50" charset="-128"/>
              </a:rPr>
              <a:t>2</a:t>
            </a:r>
            <a:r>
              <a:rPr kumimoji="1" lang="ja-JP" altLang="en-US" sz="1000">
                <a:solidFill>
                  <a:schemeClr val="tx2"/>
                </a:solidFill>
                <a:latin typeface="Meiryo UI" panose="020B0604030504040204" pitchFamily="50" charset="-128"/>
                <a:ea typeface="Meiryo UI" panose="020B0604030504040204" pitchFamily="50" charset="-128"/>
              </a:rPr>
              <a:t>ページで作成ください（</a:t>
            </a:r>
            <a:r>
              <a:rPr kumimoji="1" lang="en-US" altLang="ja-JP" sz="1000">
                <a:solidFill>
                  <a:schemeClr val="tx2"/>
                </a:solidFill>
                <a:latin typeface="Meiryo UI" panose="020B0604030504040204" pitchFamily="50" charset="-128"/>
                <a:ea typeface="Meiryo UI" panose="020B0604030504040204" pitchFamily="50" charset="-128"/>
              </a:rPr>
              <a:t>FS</a:t>
            </a:r>
            <a:r>
              <a:rPr kumimoji="1" lang="ja-JP" altLang="en-US" sz="1000">
                <a:solidFill>
                  <a:schemeClr val="tx2"/>
                </a:solidFill>
                <a:latin typeface="Meiryo UI" panose="020B0604030504040204" pitchFamily="50" charset="-128"/>
                <a:ea typeface="Meiryo UI" panose="020B0604030504040204" pitchFamily="50" charset="-128"/>
              </a:rPr>
              <a:t>・実証各</a:t>
            </a:r>
            <a:r>
              <a:rPr kumimoji="1" lang="en-US" altLang="ja-JP" sz="1000">
                <a:solidFill>
                  <a:schemeClr val="tx2"/>
                </a:solidFill>
                <a:latin typeface="Meiryo UI" panose="020B0604030504040204" pitchFamily="50" charset="-128"/>
                <a:ea typeface="Meiryo UI" panose="020B0604030504040204" pitchFamily="50" charset="-128"/>
              </a:rPr>
              <a:t>2</a:t>
            </a:r>
            <a:r>
              <a:rPr kumimoji="1" lang="ja-JP" altLang="en-US" sz="1000">
                <a:solidFill>
                  <a:schemeClr val="tx2"/>
                </a:solidFill>
                <a:latin typeface="Meiryo UI" panose="020B0604030504040204" pitchFamily="50" charset="-128"/>
                <a:ea typeface="Meiryo UI" panose="020B0604030504040204" pitchFamily="50" charset="-128"/>
              </a:rPr>
              <a:t>ページ、計</a:t>
            </a:r>
            <a:r>
              <a:rPr kumimoji="1" lang="en-US" altLang="ja-JP" sz="1000">
                <a:solidFill>
                  <a:schemeClr val="tx2"/>
                </a:solidFill>
                <a:latin typeface="Meiryo UI" panose="020B0604030504040204" pitchFamily="50" charset="-128"/>
                <a:ea typeface="Meiryo UI" panose="020B0604030504040204" pitchFamily="50" charset="-128"/>
              </a:rPr>
              <a:t>4</a:t>
            </a:r>
            <a:r>
              <a:rPr kumimoji="1" lang="ja-JP" altLang="en-US" sz="1000">
                <a:solidFill>
                  <a:schemeClr val="tx2"/>
                </a:solidFill>
                <a:latin typeface="Meiryo UI" panose="020B0604030504040204" pitchFamily="50" charset="-128"/>
                <a:ea typeface="Meiryo UI" panose="020B0604030504040204" pitchFamily="50" charset="-128"/>
              </a:rPr>
              <a:t>ページまで）</a:t>
            </a:r>
            <a:endParaRPr kumimoji="1" lang="ja-JP" altLang="en-US" sz="1000">
              <a:solidFill>
                <a:schemeClr val="tx2"/>
              </a:solidFill>
            </a:endParaRPr>
          </a:p>
        </p:txBody>
      </p:sp>
      <p:sp>
        <p:nvSpPr>
          <p:cNvPr id="12" name="吹き出し: 四角形 11">
            <a:extLst>
              <a:ext uri="{FF2B5EF4-FFF2-40B4-BE49-F238E27FC236}">
                <a16:creationId xmlns:a16="http://schemas.microsoft.com/office/drawing/2014/main" id="{17464298-B4D4-C146-1F8C-53BEC251D635}"/>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dirty="0">
                <a:solidFill>
                  <a:schemeClr val="tx2"/>
                </a:solidFill>
                <a:latin typeface="Meiryo UI" panose="020B0604030504040204" pitchFamily="50" charset="-128"/>
                <a:ea typeface="Meiryo UI" panose="020B0604030504040204" pitchFamily="50" charset="-128"/>
              </a:rPr>
              <a:t>1-2</a:t>
            </a:r>
            <a:r>
              <a:rPr kumimoji="1" lang="ja-JP" altLang="en-US" sz="1000" dirty="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dirty="0">
                <a:solidFill>
                  <a:schemeClr val="tx2"/>
                </a:solidFill>
                <a:latin typeface="Meiryo UI" panose="020B0604030504040204" pitchFamily="50" charset="-128"/>
                <a:ea typeface="Meiryo UI" panose="020B0604030504040204" pitchFamily="50" charset="-128"/>
              </a:rPr>
            </a:br>
            <a:r>
              <a:rPr kumimoji="1" lang="en-US" altLang="ja-JP" sz="1000" dirty="0">
                <a:solidFill>
                  <a:schemeClr val="tx2"/>
                </a:solidFill>
                <a:latin typeface="Meiryo UI" panose="020B0604030504040204" pitchFamily="50" charset="-128"/>
                <a:ea typeface="Meiryo UI" panose="020B0604030504040204" pitchFamily="50" charset="-128"/>
              </a:rPr>
              <a:t>【</a:t>
            </a:r>
            <a:r>
              <a:rPr kumimoji="1" lang="ja-JP" altLang="en-US" sz="1000" dirty="0">
                <a:solidFill>
                  <a:schemeClr val="tx2"/>
                </a:solidFill>
                <a:latin typeface="Meiryo UI" panose="020B0604030504040204" pitchFamily="50" charset="-128"/>
                <a:ea typeface="Meiryo UI" panose="020B0604030504040204" pitchFamily="50" charset="-128"/>
              </a:rPr>
              <a:t>例</a:t>
            </a:r>
            <a:r>
              <a:rPr kumimoji="1" lang="en-US" altLang="ja-JP" sz="1000" dirty="0">
                <a:solidFill>
                  <a:schemeClr val="tx2"/>
                </a:solidFill>
                <a:latin typeface="Meiryo UI" panose="020B0604030504040204" pitchFamily="50" charset="-128"/>
                <a:ea typeface="Meiryo UI" panose="020B0604030504040204" pitchFamily="50" charset="-128"/>
              </a:rPr>
              <a:t>】 XX</a:t>
            </a:r>
            <a:r>
              <a:rPr kumimoji="1" lang="ja-JP" altLang="en-US" sz="1000" dirty="0">
                <a:solidFill>
                  <a:schemeClr val="tx2"/>
                </a:solidFill>
                <a:latin typeface="Meiryo UI" panose="020B0604030504040204" pitchFamily="50" charset="-128"/>
                <a:ea typeface="Meiryo UI" panose="020B0604030504040204" pitchFamily="50" charset="-128"/>
              </a:rPr>
              <a:t>国で事業を展開する競合との差別化ポイントとなる</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の検証には、</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の実施が不可欠であり、現地協業先</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社と協業の上で遂行する</a:t>
            </a:r>
            <a:endParaRPr kumimoji="1" lang="en-US" altLang="ja-JP" sz="1000" dirty="0">
              <a:solidFill>
                <a:schemeClr val="tx2"/>
              </a:solidFill>
              <a:latin typeface="Meiryo UI" panose="020B0604030504040204" pitchFamily="50" charset="-128"/>
              <a:ea typeface="Meiryo UI" panose="020B0604030504040204" pitchFamily="50" charset="-128"/>
            </a:endParaRPr>
          </a:p>
        </p:txBody>
      </p:sp>
      <p:sp>
        <p:nvSpPr>
          <p:cNvPr id="17" name="吹き出し: 四角形 16">
            <a:extLst>
              <a:ext uri="{FF2B5EF4-FFF2-40B4-BE49-F238E27FC236}">
                <a16:creationId xmlns:a16="http://schemas.microsoft.com/office/drawing/2014/main" id="{5D9E9EE0-31F4-6E88-D7AF-E8D416B77D14}"/>
              </a:ext>
            </a:extLst>
          </p:cNvPr>
          <p:cNvSpPr/>
          <p:nvPr/>
        </p:nvSpPr>
        <p:spPr>
          <a:xfrm>
            <a:off x="2243782" y="1495322"/>
            <a:ext cx="5076000" cy="295660"/>
          </a:xfrm>
          <a:prstGeom prst="wedgeRectCallout">
            <a:avLst>
              <a:gd name="adj1" fmla="val -56288"/>
              <a:gd name="adj2" fmla="val 143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実証を実施予定の全ての国名を記載してください（ビジネスモデルに一体性があれば複数国も可）</a:t>
            </a:r>
          </a:p>
        </p:txBody>
      </p:sp>
    </p:spTree>
    <p:extLst>
      <p:ext uri="{BB962C8B-B14F-4D97-AF65-F5344CB8AC3E}">
        <p14:creationId xmlns:p14="http://schemas.microsoft.com/office/powerpoint/2010/main" val="69479172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CCC1546-FDA1-7481-E0BA-C6D91DA023AD}"/>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BFDCC96-6C77-B8EA-4683-E1A537728BC2}"/>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F4AEF783-45D9-9AA2-D8B7-268EBFA6A773}"/>
              </a:ext>
            </a:extLst>
          </p:cNvPr>
          <p:cNvSpPr>
            <a:spLocks noGrp="1"/>
          </p:cNvSpPr>
          <p:nvPr>
            <p:ph type="body" sz="quarter" idx="17"/>
          </p:nvPr>
        </p:nvSpPr>
        <p:spPr/>
        <p:txBody>
          <a:bodyPr/>
          <a:lstStyle/>
          <a:p>
            <a:r>
              <a:rPr kumimoji="1" lang="en-GB" altLang="ja-JP"/>
              <a:t>3-3. </a:t>
            </a:r>
            <a:r>
              <a:rPr kumimoji="1" lang="ja-JP" altLang="en-US"/>
              <a:t>実施スケジュール</a:t>
            </a:r>
            <a:endParaRPr kumimoji="1" lang="en-GB" altLang="ja-JP"/>
          </a:p>
        </p:txBody>
      </p:sp>
      <p:graphicFrame>
        <p:nvGraphicFramePr>
          <p:cNvPr id="5" name="Content Placeholder 20">
            <a:extLst>
              <a:ext uri="{FF2B5EF4-FFF2-40B4-BE49-F238E27FC236}">
                <a16:creationId xmlns:a16="http://schemas.microsoft.com/office/drawing/2014/main" id="{C4CC126B-2B60-FC22-37C0-31F052F7CB6C}"/>
              </a:ext>
            </a:extLst>
          </p:cNvPr>
          <p:cNvGraphicFramePr>
            <a:graphicFrameLocks/>
          </p:cNvGraphicFramePr>
          <p:nvPr>
            <p:extLst>
              <p:ext uri="{D42A27DB-BD31-4B8C-83A1-F6EECF244321}">
                <p14:modId xmlns:p14="http://schemas.microsoft.com/office/powerpoint/2010/main" val="3453728575"/>
              </p:ext>
            </p:extLst>
          </p:nvPr>
        </p:nvGraphicFramePr>
        <p:xfrm>
          <a:off x="509587" y="2527334"/>
          <a:ext cx="8884124" cy="4078767"/>
        </p:xfrm>
        <a:graphic>
          <a:graphicData uri="http://schemas.openxmlformats.org/drawingml/2006/table">
            <a:tbl>
              <a:tblPr firstRow="1" bandRow="1"/>
              <a:tblGrid>
                <a:gridCol w="1387268">
                  <a:extLst>
                    <a:ext uri="{9D8B030D-6E8A-4147-A177-3AD203B41FA5}">
                      <a16:colId xmlns:a16="http://schemas.microsoft.com/office/drawing/2014/main" val="20000"/>
                    </a:ext>
                  </a:extLst>
                </a:gridCol>
                <a:gridCol w="208246">
                  <a:extLst>
                    <a:ext uri="{9D8B030D-6E8A-4147-A177-3AD203B41FA5}">
                      <a16:colId xmlns:a16="http://schemas.microsoft.com/office/drawing/2014/main" val="3311803545"/>
                    </a:ext>
                  </a:extLst>
                </a:gridCol>
                <a:gridCol w="208246">
                  <a:extLst>
                    <a:ext uri="{9D8B030D-6E8A-4147-A177-3AD203B41FA5}">
                      <a16:colId xmlns:a16="http://schemas.microsoft.com/office/drawing/2014/main" val="4053265256"/>
                    </a:ext>
                  </a:extLst>
                </a:gridCol>
                <a:gridCol w="208246">
                  <a:extLst>
                    <a:ext uri="{9D8B030D-6E8A-4147-A177-3AD203B41FA5}">
                      <a16:colId xmlns:a16="http://schemas.microsoft.com/office/drawing/2014/main" val="1269907636"/>
                    </a:ext>
                  </a:extLst>
                </a:gridCol>
                <a:gridCol w="208246">
                  <a:extLst>
                    <a:ext uri="{9D8B030D-6E8A-4147-A177-3AD203B41FA5}">
                      <a16:colId xmlns:a16="http://schemas.microsoft.com/office/drawing/2014/main" val="2794598425"/>
                    </a:ext>
                  </a:extLst>
                </a:gridCol>
                <a:gridCol w="208246">
                  <a:extLst>
                    <a:ext uri="{9D8B030D-6E8A-4147-A177-3AD203B41FA5}">
                      <a16:colId xmlns:a16="http://schemas.microsoft.com/office/drawing/2014/main" val="3429541332"/>
                    </a:ext>
                  </a:extLst>
                </a:gridCol>
                <a:gridCol w="208246">
                  <a:extLst>
                    <a:ext uri="{9D8B030D-6E8A-4147-A177-3AD203B41FA5}">
                      <a16:colId xmlns:a16="http://schemas.microsoft.com/office/drawing/2014/main" val="601210030"/>
                    </a:ext>
                  </a:extLst>
                </a:gridCol>
                <a:gridCol w="208246">
                  <a:extLst>
                    <a:ext uri="{9D8B030D-6E8A-4147-A177-3AD203B41FA5}">
                      <a16:colId xmlns:a16="http://schemas.microsoft.com/office/drawing/2014/main" val="2547744933"/>
                    </a:ext>
                  </a:extLst>
                </a:gridCol>
                <a:gridCol w="208246">
                  <a:extLst>
                    <a:ext uri="{9D8B030D-6E8A-4147-A177-3AD203B41FA5}">
                      <a16:colId xmlns:a16="http://schemas.microsoft.com/office/drawing/2014/main" val="350607378"/>
                    </a:ext>
                  </a:extLst>
                </a:gridCol>
                <a:gridCol w="208246">
                  <a:extLst>
                    <a:ext uri="{9D8B030D-6E8A-4147-A177-3AD203B41FA5}">
                      <a16:colId xmlns:a16="http://schemas.microsoft.com/office/drawing/2014/main" val="707857450"/>
                    </a:ext>
                  </a:extLst>
                </a:gridCol>
                <a:gridCol w="208246">
                  <a:extLst>
                    <a:ext uri="{9D8B030D-6E8A-4147-A177-3AD203B41FA5}">
                      <a16:colId xmlns:a16="http://schemas.microsoft.com/office/drawing/2014/main" val="1901616651"/>
                    </a:ext>
                  </a:extLst>
                </a:gridCol>
                <a:gridCol w="208246">
                  <a:extLst>
                    <a:ext uri="{9D8B030D-6E8A-4147-A177-3AD203B41FA5}">
                      <a16:colId xmlns:a16="http://schemas.microsoft.com/office/drawing/2014/main" val="1997173264"/>
                    </a:ext>
                  </a:extLst>
                </a:gridCol>
                <a:gridCol w="208246">
                  <a:extLst>
                    <a:ext uri="{9D8B030D-6E8A-4147-A177-3AD203B41FA5}">
                      <a16:colId xmlns:a16="http://schemas.microsoft.com/office/drawing/2014/main" val="1972910638"/>
                    </a:ext>
                  </a:extLst>
                </a:gridCol>
                <a:gridCol w="208246">
                  <a:extLst>
                    <a:ext uri="{9D8B030D-6E8A-4147-A177-3AD203B41FA5}">
                      <a16:colId xmlns:a16="http://schemas.microsoft.com/office/drawing/2014/main" val="2310691175"/>
                    </a:ext>
                  </a:extLst>
                </a:gridCol>
                <a:gridCol w="208246">
                  <a:extLst>
                    <a:ext uri="{9D8B030D-6E8A-4147-A177-3AD203B41FA5}">
                      <a16:colId xmlns:a16="http://schemas.microsoft.com/office/drawing/2014/main" val="1550375738"/>
                    </a:ext>
                  </a:extLst>
                </a:gridCol>
                <a:gridCol w="208246">
                  <a:extLst>
                    <a:ext uri="{9D8B030D-6E8A-4147-A177-3AD203B41FA5}">
                      <a16:colId xmlns:a16="http://schemas.microsoft.com/office/drawing/2014/main" val="502872111"/>
                    </a:ext>
                  </a:extLst>
                </a:gridCol>
                <a:gridCol w="208246">
                  <a:extLst>
                    <a:ext uri="{9D8B030D-6E8A-4147-A177-3AD203B41FA5}">
                      <a16:colId xmlns:a16="http://schemas.microsoft.com/office/drawing/2014/main" val="2364083631"/>
                    </a:ext>
                  </a:extLst>
                </a:gridCol>
                <a:gridCol w="208246">
                  <a:extLst>
                    <a:ext uri="{9D8B030D-6E8A-4147-A177-3AD203B41FA5}">
                      <a16:colId xmlns:a16="http://schemas.microsoft.com/office/drawing/2014/main" val="3505853415"/>
                    </a:ext>
                  </a:extLst>
                </a:gridCol>
                <a:gridCol w="208246">
                  <a:extLst>
                    <a:ext uri="{9D8B030D-6E8A-4147-A177-3AD203B41FA5}">
                      <a16:colId xmlns:a16="http://schemas.microsoft.com/office/drawing/2014/main" val="3478665934"/>
                    </a:ext>
                  </a:extLst>
                </a:gridCol>
                <a:gridCol w="208246">
                  <a:extLst>
                    <a:ext uri="{9D8B030D-6E8A-4147-A177-3AD203B41FA5}">
                      <a16:colId xmlns:a16="http://schemas.microsoft.com/office/drawing/2014/main" val="3074871861"/>
                    </a:ext>
                  </a:extLst>
                </a:gridCol>
                <a:gridCol w="208246">
                  <a:extLst>
                    <a:ext uri="{9D8B030D-6E8A-4147-A177-3AD203B41FA5}">
                      <a16:colId xmlns:a16="http://schemas.microsoft.com/office/drawing/2014/main" val="902792561"/>
                    </a:ext>
                  </a:extLst>
                </a:gridCol>
                <a:gridCol w="208246">
                  <a:extLst>
                    <a:ext uri="{9D8B030D-6E8A-4147-A177-3AD203B41FA5}">
                      <a16:colId xmlns:a16="http://schemas.microsoft.com/office/drawing/2014/main" val="1690709167"/>
                    </a:ext>
                  </a:extLst>
                </a:gridCol>
                <a:gridCol w="208246">
                  <a:extLst>
                    <a:ext uri="{9D8B030D-6E8A-4147-A177-3AD203B41FA5}">
                      <a16:colId xmlns:a16="http://schemas.microsoft.com/office/drawing/2014/main" val="4042652894"/>
                    </a:ext>
                  </a:extLst>
                </a:gridCol>
                <a:gridCol w="208246">
                  <a:extLst>
                    <a:ext uri="{9D8B030D-6E8A-4147-A177-3AD203B41FA5}">
                      <a16:colId xmlns:a16="http://schemas.microsoft.com/office/drawing/2014/main" val="4178763312"/>
                    </a:ext>
                  </a:extLst>
                </a:gridCol>
                <a:gridCol w="208246">
                  <a:extLst>
                    <a:ext uri="{9D8B030D-6E8A-4147-A177-3AD203B41FA5}">
                      <a16:colId xmlns:a16="http://schemas.microsoft.com/office/drawing/2014/main" val="1415647604"/>
                    </a:ext>
                  </a:extLst>
                </a:gridCol>
                <a:gridCol w="208246">
                  <a:extLst>
                    <a:ext uri="{9D8B030D-6E8A-4147-A177-3AD203B41FA5}">
                      <a16:colId xmlns:a16="http://schemas.microsoft.com/office/drawing/2014/main" val="2529141486"/>
                    </a:ext>
                  </a:extLst>
                </a:gridCol>
                <a:gridCol w="208246">
                  <a:extLst>
                    <a:ext uri="{9D8B030D-6E8A-4147-A177-3AD203B41FA5}">
                      <a16:colId xmlns:a16="http://schemas.microsoft.com/office/drawing/2014/main" val="3406825522"/>
                    </a:ext>
                  </a:extLst>
                </a:gridCol>
                <a:gridCol w="208246">
                  <a:extLst>
                    <a:ext uri="{9D8B030D-6E8A-4147-A177-3AD203B41FA5}">
                      <a16:colId xmlns:a16="http://schemas.microsoft.com/office/drawing/2014/main" val="1667310816"/>
                    </a:ext>
                  </a:extLst>
                </a:gridCol>
                <a:gridCol w="208246">
                  <a:extLst>
                    <a:ext uri="{9D8B030D-6E8A-4147-A177-3AD203B41FA5}">
                      <a16:colId xmlns:a16="http://schemas.microsoft.com/office/drawing/2014/main" val="227385866"/>
                    </a:ext>
                  </a:extLst>
                </a:gridCol>
                <a:gridCol w="208246">
                  <a:extLst>
                    <a:ext uri="{9D8B030D-6E8A-4147-A177-3AD203B41FA5}">
                      <a16:colId xmlns:a16="http://schemas.microsoft.com/office/drawing/2014/main" val="144998942"/>
                    </a:ext>
                  </a:extLst>
                </a:gridCol>
                <a:gridCol w="208246">
                  <a:extLst>
                    <a:ext uri="{9D8B030D-6E8A-4147-A177-3AD203B41FA5}">
                      <a16:colId xmlns:a16="http://schemas.microsoft.com/office/drawing/2014/main" val="4123778188"/>
                    </a:ext>
                  </a:extLst>
                </a:gridCol>
                <a:gridCol w="208246">
                  <a:extLst>
                    <a:ext uri="{9D8B030D-6E8A-4147-A177-3AD203B41FA5}">
                      <a16:colId xmlns:a16="http://schemas.microsoft.com/office/drawing/2014/main" val="3111340388"/>
                    </a:ext>
                  </a:extLst>
                </a:gridCol>
                <a:gridCol w="208246">
                  <a:extLst>
                    <a:ext uri="{9D8B030D-6E8A-4147-A177-3AD203B41FA5}">
                      <a16:colId xmlns:a16="http://schemas.microsoft.com/office/drawing/2014/main" val="1817528806"/>
                    </a:ext>
                  </a:extLst>
                </a:gridCol>
                <a:gridCol w="208246">
                  <a:extLst>
                    <a:ext uri="{9D8B030D-6E8A-4147-A177-3AD203B41FA5}">
                      <a16:colId xmlns:a16="http://schemas.microsoft.com/office/drawing/2014/main" val="1912159516"/>
                    </a:ext>
                  </a:extLst>
                </a:gridCol>
                <a:gridCol w="208246">
                  <a:extLst>
                    <a:ext uri="{9D8B030D-6E8A-4147-A177-3AD203B41FA5}">
                      <a16:colId xmlns:a16="http://schemas.microsoft.com/office/drawing/2014/main" val="1622723858"/>
                    </a:ext>
                  </a:extLst>
                </a:gridCol>
                <a:gridCol w="208246">
                  <a:extLst>
                    <a:ext uri="{9D8B030D-6E8A-4147-A177-3AD203B41FA5}">
                      <a16:colId xmlns:a16="http://schemas.microsoft.com/office/drawing/2014/main" val="2451916193"/>
                    </a:ext>
                  </a:extLst>
                </a:gridCol>
                <a:gridCol w="208246">
                  <a:extLst>
                    <a:ext uri="{9D8B030D-6E8A-4147-A177-3AD203B41FA5}">
                      <a16:colId xmlns:a16="http://schemas.microsoft.com/office/drawing/2014/main" val="1919440196"/>
                    </a:ext>
                  </a:extLst>
                </a:gridCol>
              </a:tblGrid>
              <a:tr h="226858">
                <a:tc rowSpan="2">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100" b="0" baseline="0" dirty="0">
                          <a:solidFill>
                            <a:schemeClr val="bg1"/>
                          </a:solidFill>
                          <a:latin typeface="+mn-ea"/>
                          <a:ea typeface="+mn-ea"/>
                        </a:rPr>
                        <a:t>実施項目</a:t>
                      </a:r>
                      <a:endParaRPr lang="en-US" altLang="ja-JP" sz="1100" b="0" baseline="0" dirty="0">
                        <a:solidFill>
                          <a:schemeClr val="bg1"/>
                        </a:solidFill>
                        <a:latin typeface="+mn-ea"/>
                        <a:ea typeface="+mn-ea"/>
                      </a:endParaRPr>
                    </a:p>
                  </a:txBody>
                  <a:tcPr marL="72000" marR="72000" marT="34272" marB="34272" anchor="ctr">
                    <a:lnL w="12700"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dirty="0">
                          <a:solidFill>
                            <a:schemeClr val="bg1"/>
                          </a:solidFill>
                          <a:latin typeface="+mn-ea"/>
                          <a:ea typeface="+mn-ea"/>
                          <a:cs typeface="メイリオ" panose="020B0604030504040204" pitchFamily="50" charset="-128"/>
                        </a:rPr>
                        <a:t>2026</a:t>
                      </a:r>
                      <a:r>
                        <a:rPr kumimoji="1" lang="ja-JP" altLang="en-US" sz="1100" b="0" baseline="0" dirty="0">
                          <a:solidFill>
                            <a:schemeClr val="bg1"/>
                          </a:solidFill>
                          <a:latin typeface="+mn-ea"/>
                          <a:ea typeface="+mn-ea"/>
                          <a:cs typeface="メイリオ" panose="020B0604030504040204" pitchFamily="50" charset="-128"/>
                        </a:rPr>
                        <a:t>年</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lnL w="12700" cap="flat" cmpd="sng" algn="ctr">
                      <a:solidFill>
                        <a:schemeClr val="bg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dirty="0">
                          <a:solidFill>
                            <a:schemeClr val="bg1"/>
                          </a:solidFill>
                          <a:latin typeface="+mn-ea"/>
                          <a:ea typeface="+mn-ea"/>
                          <a:cs typeface="メイリオ" panose="020B0604030504040204" pitchFamily="50" charset="-128"/>
                        </a:rPr>
                        <a:t>2027</a:t>
                      </a:r>
                      <a:r>
                        <a:rPr kumimoji="1" lang="ja-JP" altLang="en-US" sz="1100" b="0" baseline="0" dirty="0">
                          <a:solidFill>
                            <a:schemeClr val="bg1"/>
                          </a:solidFill>
                          <a:latin typeface="+mn-ea"/>
                          <a:ea typeface="+mn-ea"/>
                          <a:cs typeface="メイリオ" panose="020B0604030504040204" pitchFamily="50" charset="-128"/>
                        </a:rPr>
                        <a:t>年</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dirty="0">
                          <a:solidFill>
                            <a:schemeClr val="bg1"/>
                          </a:solidFill>
                          <a:latin typeface="+mn-ea"/>
                          <a:ea typeface="+mn-ea"/>
                          <a:cs typeface="メイリオ" panose="020B0604030504040204" pitchFamily="50" charset="-128"/>
                        </a:rPr>
                        <a:t>2028</a:t>
                      </a:r>
                      <a:r>
                        <a:rPr kumimoji="1" lang="ja-JP" altLang="en-US" sz="1100" b="0" baseline="0" dirty="0">
                          <a:solidFill>
                            <a:schemeClr val="bg1"/>
                          </a:solidFill>
                          <a:latin typeface="+mn-ea"/>
                          <a:ea typeface="+mn-ea"/>
                          <a:cs typeface="メイリオ" panose="020B0604030504040204" pitchFamily="50" charset="-128"/>
                        </a:rPr>
                        <a:t>年</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10000"/>
                  </a:ext>
                </a:extLst>
              </a:tr>
              <a:tr h="219539">
                <a:tc vMerge="1">
                  <a:txBody>
                    <a:bodyPr/>
                    <a:lstStyle/>
                    <a:p>
                      <a:pPr algn="ctr"/>
                      <a:endParaRPr lang="en-US" altLang="ja-JP" sz="1200" b="0" baseline="0">
                        <a:solidFill>
                          <a:schemeClr val="bg1"/>
                        </a:solidFill>
                        <a:latin typeface="+mn-ea"/>
                        <a:ea typeface="+mn-ea"/>
                      </a:endParaRPr>
                    </a:p>
                  </a:txBody>
                  <a:tcPr marL="72000" marR="72000" marT="34272" marB="34272" anchor="ct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dirty="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11</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2</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3</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4</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5</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6</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7</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8</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9</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10</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11</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12</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dirty="0">
                          <a:solidFill>
                            <a:schemeClr val="bg1"/>
                          </a:solidFill>
                          <a:latin typeface="+mn-ea"/>
                          <a:ea typeface="+mn-ea"/>
                          <a:cs typeface="メイリオ" panose="020B0604030504040204" pitchFamily="50" charset="-128"/>
                        </a:rPr>
                        <a:t>１</a:t>
                      </a: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2</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3</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4</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5</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6</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7</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8</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9</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10</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11</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dirty="0">
                          <a:solidFill>
                            <a:schemeClr val="bg1"/>
                          </a:solidFill>
                          <a:latin typeface="+mn-ea"/>
                          <a:ea typeface="+mn-ea"/>
                          <a:cs typeface="メイリオ" panose="020B0604030504040204" pitchFamily="50" charset="-128"/>
                        </a:rPr>
                        <a:t>12</a:t>
                      </a:r>
                      <a:endParaRPr kumimoji="1" lang="ja-JP" altLang="en-US" sz="1050" b="0" baseline="0" dirty="0">
                        <a:solidFill>
                          <a:schemeClr val="bg1"/>
                        </a:solidFill>
                        <a:latin typeface="+mn-ea"/>
                        <a:ea typeface="+mn-ea"/>
                        <a:cs typeface="メイリオ" panose="020B0604030504040204" pitchFamily="50" charset="-128"/>
                      </a:endParaRPr>
                    </a:p>
                  </a:txBody>
                  <a:tcPr marL="0" marR="0" marT="34272" marB="34272" anchor="ctr">
                    <a:lnL w="9525" cap="flat" cmpd="sng" algn="ctr">
                      <a:solidFill>
                        <a:schemeClr val="bg1"/>
                      </a:solidFill>
                      <a:prstDash val="solid"/>
                      <a:round/>
                      <a:headEnd type="none" w="med" len="med"/>
                      <a:tailEnd type="none" w="med" len="med"/>
                    </a:lnL>
                    <a:lnR w="9525" cap="flat" cmpd="sng" algn="ctr">
                      <a:solidFill>
                        <a:schemeClr val="bg1"/>
                      </a:solidFill>
                      <a:prstDash val="solid"/>
                      <a:round/>
                      <a:headEnd type="none" w="med" len="med"/>
                      <a:tailEnd type="none" w="med" len="med"/>
                    </a:lnR>
                    <a:lnT w="9525" cap="flat" cmpd="sng" algn="ctr">
                      <a:solidFill>
                        <a:schemeClr val="bg1"/>
                      </a:solidFill>
                      <a:prstDash val="solid"/>
                      <a:round/>
                      <a:headEnd type="none" w="med" len="med"/>
                      <a:tailEnd type="none" w="med" len="med"/>
                    </a:lnT>
                    <a:lnB w="9525"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2216364865"/>
                  </a:ext>
                </a:extLst>
              </a:tr>
              <a:tr h="424641">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kumimoji="1" lang="ja-JP" altLang="en-US" sz="1050" b="1" baseline="0">
                          <a:solidFill>
                            <a:schemeClr val="tx2"/>
                          </a:solidFill>
                          <a:latin typeface="+mn-ea"/>
                          <a:ea typeface="+mn-ea"/>
                          <a:cs typeface="メイリオ" panose="020B0604030504040204" pitchFamily="50" charset="-128"/>
                        </a:rPr>
                        <a:t>マイルストーン</a:t>
                      </a:r>
                      <a:endParaRPr kumimoji="1" lang="en-US" altLang="ja-JP" sz="1050" b="1" baseline="0">
                        <a:solidFill>
                          <a:schemeClr val="tx2"/>
                        </a:solidFill>
                        <a:latin typeface="+mn-ea"/>
                        <a:ea typeface="+mn-ea"/>
                        <a:cs typeface="メイリオ" panose="020B0604030504040204" pitchFamily="50" charset="-128"/>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lnT w="12700" cap="flat" cmpd="sng" algn="ctr">
                      <a:solidFill>
                        <a:schemeClr val="bg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9525"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9525"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10001"/>
                  </a:ext>
                </a:extLst>
              </a:tr>
              <a:tr h="531563">
                <a:tc>
                  <a:txBody>
                    <a:bodyPr/>
                    <a:lstStyle/>
                    <a:p>
                      <a:pPr algn="ctr"/>
                      <a:r>
                        <a:rPr kumimoji="1" lang="ja-JP" altLang="en-US" sz="1050" b="1" baseline="0">
                          <a:solidFill>
                            <a:schemeClr val="tx2"/>
                          </a:solidFill>
                          <a:latin typeface="+mn-ea"/>
                          <a:ea typeface="+mn-ea"/>
                        </a:rPr>
                        <a:t>①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2657487004"/>
                  </a:ext>
                </a:extLst>
              </a:tr>
              <a:tr h="531563">
                <a:tc>
                  <a:txBody>
                    <a:bodyPr/>
                    <a:lstStyle/>
                    <a:p>
                      <a:pPr algn="ctr"/>
                      <a:r>
                        <a:rPr kumimoji="1" lang="ja-JP" altLang="en-US" sz="1050" b="1" baseline="0">
                          <a:solidFill>
                            <a:schemeClr val="tx2"/>
                          </a:solidFill>
                          <a:latin typeface="+mn-ea"/>
                          <a:ea typeface="+mn-ea"/>
                        </a:rPr>
                        <a:t>②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559887585"/>
                  </a:ext>
                </a:extLst>
              </a:tr>
              <a:tr h="531563">
                <a:tc>
                  <a:txBody>
                    <a:bodyPr/>
                    <a:lstStyle/>
                    <a:p>
                      <a:pPr algn="ctr"/>
                      <a:r>
                        <a:rPr kumimoji="1" lang="ja-JP" altLang="en-US" sz="1050" b="1" baseline="0">
                          <a:solidFill>
                            <a:schemeClr val="tx2"/>
                          </a:solidFill>
                          <a:latin typeface="+mn-ea"/>
                          <a:ea typeface="+mn-ea"/>
                        </a:rPr>
                        <a:t>③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481082044"/>
                  </a:ext>
                </a:extLst>
              </a:tr>
              <a:tr h="531563">
                <a:tc>
                  <a:txBody>
                    <a:bodyPr/>
                    <a:lstStyle/>
                    <a:p>
                      <a:pPr algn="ctr"/>
                      <a:r>
                        <a:rPr kumimoji="1" lang="ja-JP" altLang="en-US" sz="1050" b="1" baseline="0">
                          <a:solidFill>
                            <a:schemeClr val="tx2"/>
                          </a:solidFill>
                          <a:latin typeface="+mn-ea"/>
                          <a:ea typeface="+mn-ea"/>
                        </a:rPr>
                        <a:t>④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tc hMerge="1">
                  <a:txBody>
                    <a:bodyPr/>
                    <a:lstStyle/>
                    <a:p>
                      <a:endParaRPr lang="en-GB"/>
                    </a:p>
                  </a:txBody>
                  <a:tcPr/>
                </a:tc>
                <a:extLst>
                  <a:ext uri="{0D108BD9-81ED-4DB2-BD59-A6C34878D82A}">
                    <a16:rowId xmlns:a16="http://schemas.microsoft.com/office/drawing/2014/main" val="492966736"/>
                  </a:ext>
                </a:extLst>
              </a:tr>
              <a:tr h="531563">
                <a:tc>
                  <a:txBody>
                    <a:bodyPr/>
                    <a:lstStyle/>
                    <a:p>
                      <a:pPr algn="ctr"/>
                      <a:r>
                        <a:rPr kumimoji="1" lang="ja-JP" altLang="en-US" sz="1050" b="1" baseline="0">
                          <a:solidFill>
                            <a:schemeClr val="tx2"/>
                          </a:solidFill>
                          <a:latin typeface="+mn-ea"/>
                          <a:ea typeface="+mn-ea"/>
                        </a:rPr>
                        <a:t>⑤</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kumimoji="1" lang="ja-JP" altLang="en-US"/>
                    </a:p>
                  </a:txBody>
                  <a:tcPr/>
                </a:tc>
                <a:tc hMerge="1">
                  <a:txBody>
                    <a:bodyPr/>
                    <a:lstStyle/>
                    <a:p>
                      <a:endParaRPr lang="en-GB"/>
                    </a:p>
                  </a:txBody>
                  <a:tcPr/>
                </a:tc>
                <a:tc hMerge="1">
                  <a:txBody>
                    <a:bodyPr/>
                    <a:lstStyle/>
                    <a:p>
                      <a:endParaRPr kumimoji="1" lang="ja-JP" altLang="en-US"/>
                    </a:p>
                  </a:txBody>
                  <a:tcPr/>
                </a:tc>
                <a:tc hMerge="1">
                  <a:txBody>
                    <a:bodyPr/>
                    <a:lstStyle/>
                    <a:p>
                      <a:endParaRPr lang="en-GB"/>
                    </a:p>
                  </a:txBody>
                  <a:tcPr/>
                </a:tc>
                <a:extLst>
                  <a:ext uri="{0D108BD9-81ED-4DB2-BD59-A6C34878D82A}">
                    <a16:rowId xmlns:a16="http://schemas.microsoft.com/office/drawing/2014/main" val="3522471855"/>
                  </a:ext>
                </a:extLst>
              </a:tr>
              <a:tr h="531563">
                <a:tc>
                  <a:txBody>
                    <a:bodyPr/>
                    <a:lstStyle/>
                    <a:p>
                      <a:pPr algn="ctr"/>
                      <a:r>
                        <a:rPr kumimoji="1" lang="ja-JP" altLang="en-US" sz="1050" b="1" baseline="0">
                          <a:solidFill>
                            <a:schemeClr val="tx2"/>
                          </a:solidFill>
                          <a:latin typeface="+mn-ea"/>
                          <a:ea typeface="+mn-ea"/>
                        </a:rPr>
                        <a:t>⑥</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accent3"/>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dirty="0"/>
                    </a:p>
                  </a:txBody>
                  <a:tcPr>
                    <a:lnL w="6350" cap="flat" cmpd="sng" algn="ctr">
                      <a:solidFill>
                        <a:schemeClr val="accent1"/>
                      </a:solidFill>
                      <a:prstDash val="lgDash"/>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12">
                  <a:txBody>
                    <a:bodyPr/>
                    <a:lstStyle/>
                    <a:p>
                      <a:pPr algn="l"/>
                      <a:endParaRPr lang="en-GB" sz="1050" b="0" baseline="0" dirty="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kumimoji="1" lang="ja-JP" altLang="en-US"/>
                    </a:p>
                  </a:txBody>
                  <a:tcPr/>
                </a:tc>
                <a:tc hMerge="1">
                  <a:txBody>
                    <a:bodyPr/>
                    <a:lstStyle/>
                    <a:p>
                      <a:endParaRPr lang="en-GB"/>
                    </a:p>
                  </a:txBody>
                  <a:tcPr/>
                </a:tc>
                <a:tc hMerge="1">
                  <a:txBody>
                    <a:bodyPr/>
                    <a:lstStyle/>
                    <a:p>
                      <a:endParaRPr kumimoji="1" lang="ja-JP" altLang="en-US"/>
                    </a:p>
                  </a:txBody>
                  <a:tcPr/>
                </a:tc>
                <a:tc hMerge="1">
                  <a:txBody>
                    <a:bodyPr/>
                    <a:lstStyle/>
                    <a:p>
                      <a:endParaRPr lang="en-GB"/>
                    </a:p>
                  </a:txBody>
                  <a:tcPr/>
                </a:tc>
                <a:extLst>
                  <a:ext uri="{0D108BD9-81ED-4DB2-BD59-A6C34878D82A}">
                    <a16:rowId xmlns:a16="http://schemas.microsoft.com/office/drawing/2014/main" val="2416401154"/>
                  </a:ext>
                </a:extLst>
              </a:tr>
            </a:tbl>
          </a:graphicData>
        </a:graphic>
      </p:graphicFrame>
      <p:sp>
        <p:nvSpPr>
          <p:cNvPr id="27" name="正方形/長方形 26">
            <a:extLst>
              <a:ext uri="{FF2B5EF4-FFF2-40B4-BE49-F238E27FC236}">
                <a16:creationId xmlns:a16="http://schemas.microsoft.com/office/drawing/2014/main" id="{050F8140-166D-90AC-73D7-4F50FE450240}"/>
              </a:ext>
            </a:extLst>
          </p:cNvPr>
          <p:cNvSpPr/>
          <p:nvPr/>
        </p:nvSpPr>
        <p:spPr>
          <a:xfrm>
            <a:off x="1892410" y="3004930"/>
            <a:ext cx="7501302" cy="3601170"/>
          </a:xfrm>
          <a:prstGeom prst="rect">
            <a:avLst/>
          </a:prstGeom>
          <a:solidFill>
            <a:schemeClr val="bg1">
              <a:lumMod val="85000"/>
              <a:alpha val="30196"/>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ja-JP" altLang="en-US" sz="1200">
              <a:solidFill>
                <a:schemeClr val="tx2"/>
              </a:solidFill>
              <a:latin typeface="Meiryo UI" panose="020B0604030504040204" pitchFamily="50" charset="-128"/>
              <a:ea typeface="Meiryo UI" panose="020B0604030504040204" pitchFamily="50" charset="-128"/>
            </a:endParaRPr>
          </a:p>
        </p:txBody>
      </p:sp>
      <p:sp>
        <p:nvSpPr>
          <p:cNvPr id="15" name="コンテンツ プレースホルダー 5">
            <a:extLst>
              <a:ext uri="{FF2B5EF4-FFF2-40B4-BE49-F238E27FC236}">
                <a16:creationId xmlns:a16="http://schemas.microsoft.com/office/drawing/2014/main" id="{F46C5476-2EC9-3E1F-F5FD-E549376B15B4}"/>
              </a:ext>
            </a:extLst>
          </p:cNvPr>
          <p:cNvSpPr txBox="1">
            <a:spLocks/>
          </p:cNvSpPr>
          <p:nvPr/>
        </p:nvSpPr>
        <p:spPr>
          <a:xfrm>
            <a:off x="4998652" y="3217129"/>
            <a:ext cx="1072234"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dirty="0"/>
              <a:t>MoU</a:t>
            </a:r>
            <a:r>
              <a:rPr lang="ja-JP" altLang="en-US" sz="1050" dirty="0"/>
              <a:t>・レター等締結</a:t>
            </a:r>
          </a:p>
        </p:txBody>
      </p:sp>
      <p:sp>
        <p:nvSpPr>
          <p:cNvPr id="17" name="コンテンツ プレースホルダー 5">
            <a:extLst>
              <a:ext uri="{FF2B5EF4-FFF2-40B4-BE49-F238E27FC236}">
                <a16:creationId xmlns:a16="http://schemas.microsoft.com/office/drawing/2014/main" id="{5A265B93-3946-C22C-294E-3CEA1AFB3E39}"/>
              </a:ext>
            </a:extLst>
          </p:cNvPr>
          <p:cNvSpPr txBox="1">
            <a:spLocks/>
          </p:cNvSpPr>
          <p:nvPr/>
        </p:nvSpPr>
        <p:spPr>
          <a:xfrm>
            <a:off x="9126417" y="3217129"/>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事業終了</a:t>
            </a:r>
          </a:p>
        </p:txBody>
      </p:sp>
      <p:grpSp>
        <p:nvGrpSpPr>
          <p:cNvPr id="20" name="グループ化 19">
            <a:extLst>
              <a:ext uri="{FF2B5EF4-FFF2-40B4-BE49-F238E27FC236}">
                <a16:creationId xmlns:a16="http://schemas.microsoft.com/office/drawing/2014/main" id="{79ABC5C5-F8DB-F5D5-9531-964C669A86CC}"/>
              </a:ext>
            </a:extLst>
          </p:cNvPr>
          <p:cNvGrpSpPr/>
          <p:nvPr/>
        </p:nvGrpSpPr>
        <p:grpSpPr>
          <a:xfrm>
            <a:off x="2844800" y="6649473"/>
            <a:ext cx="6548911" cy="179494"/>
            <a:chOff x="3453414" y="7311068"/>
            <a:chExt cx="5169600" cy="179494"/>
          </a:xfrm>
        </p:grpSpPr>
        <p:cxnSp>
          <p:nvCxnSpPr>
            <p:cNvPr id="14" name="直線矢印コネクタ 13">
              <a:extLst>
                <a:ext uri="{FF2B5EF4-FFF2-40B4-BE49-F238E27FC236}">
                  <a16:creationId xmlns:a16="http://schemas.microsoft.com/office/drawing/2014/main" id="{6B7EC15E-18BF-915A-2BF0-030C7C750785}"/>
                </a:ext>
              </a:extLst>
            </p:cNvPr>
            <p:cNvCxnSpPr>
              <a:cxnSpLocks/>
            </p:cNvCxnSpPr>
            <p:nvPr/>
          </p:nvCxnSpPr>
          <p:spPr>
            <a:xfrm flipV="1">
              <a:off x="3453414" y="7398773"/>
              <a:ext cx="5169600" cy="0"/>
            </a:xfrm>
            <a:prstGeom prst="straightConnector1">
              <a:avLst/>
            </a:prstGeom>
            <a:ln w="9525" cap="rnd">
              <a:solidFill>
                <a:schemeClr val="tx1">
                  <a:lumMod val="60000"/>
                  <a:lumOff val="40000"/>
                </a:schemeClr>
              </a:solidFill>
              <a:prstDash val="solid"/>
              <a:round/>
              <a:headEnd type="triangle"/>
              <a:tailEnd type="triangle"/>
            </a:ln>
          </p:spPr>
          <p:style>
            <a:lnRef idx="1">
              <a:schemeClr val="accent1"/>
            </a:lnRef>
            <a:fillRef idx="0">
              <a:schemeClr val="accent1"/>
            </a:fillRef>
            <a:effectRef idx="0">
              <a:schemeClr val="accent1"/>
            </a:effectRef>
            <a:fontRef idx="minor">
              <a:schemeClr val="tx1"/>
            </a:fontRef>
          </p:style>
        </p:cxnSp>
        <p:sp>
          <p:nvSpPr>
            <p:cNvPr id="19" name="テキスト ボックス 18">
              <a:extLst>
                <a:ext uri="{FF2B5EF4-FFF2-40B4-BE49-F238E27FC236}">
                  <a16:creationId xmlns:a16="http://schemas.microsoft.com/office/drawing/2014/main" id="{654BB57F-870D-0CB8-5F0B-BAD0E77194B8}"/>
                </a:ext>
              </a:extLst>
            </p:cNvPr>
            <p:cNvSpPr txBox="1"/>
            <p:nvPr/>
          </p:nvSpPr>
          <p:spPr>
            <a:xfrm>
              <a:off x="5654672" y="7311068"/>
              <a:ext cx="767085" cy="179494"/>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補助期間</a:t>
              </a:r>
              <a:endParaRPr kumimoji="1" lang="en-GB" sz="1050">
                <a:solidFill>
                  <a:schemeClr val="tx2"/>
                </a:solidFill>
              </a:endParaRPr>
            </a:p>
          </p:txBody>
        </p:sp>
      </p:grpSp>
      <p:sp>
        <p:nvSpPr>
          <p:cNvPr id="24" name="コンテンツ プレースホルダー 5">
            <a:extLst>
              <a:ext uri="{FF2B5EF4-FFF2-40B4-BE49-F238E27FC236}">
                <a16:creationId xmlns:a16="http://schemas.microsoft.com/office/drawing/2014/main" id="{2D68866E-1328-F18F-751F-A7B68E5070A9}"/>
              </a:ext>
            </a:extLst>
          </p:cNvPr>
          <p:cNvSpPr txBox="1">
            <a:spLocks/>
          </p:cNvSpPr>
          <p:nvPr/>
        </p:nvSpPr>
        <p:spPr>
          <a:xfrm>
            <a:off x="6480806" y="2291730"/>
            <a:ext cx="3024901" cy="196948"/>
          </a:xfrm>
          <a:prstGeom prst="rect">
            <a:avLst/>
          </a:prstGeom>
          <a:noFill/>
          <a:ln>
            <a:noFill/>
          </a:ln>
        </p:spPr>
        <p:txBody>
          <a:bodyPr lIns="0" tIns="0" rIns="0" bIns="0" anchor="ctr"/>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dirty="0">
                <a:solidFill>
                  <a:srgbClr val="C00000"/>
                </a:solidFill>
              </a:rPr>
              <a:t>注：本事業実施終了日は</a:t>
            </a:r>
            <a:r>
              <a:rPr lang="en-US" altLang="ja-JP" sz="1050" dirty="0">
                <a:solidFill>
                  <a:srgbClr val="C00000"/>
                </a:solidFill>
              </a:rPr>
              <a:t>2028</a:t>
            </a:r>
            <a:r>
              <a:rPr lang="ja-JP" altLang="en-US" sz="1050" dirty="0">
                <a:solidFill>
                  <a:srgbClr val="C00000"/>
                </a:solidFill>
              </a:rPr>
              <a:t>年</a:t>
            </a:r>
            <a:r>
              <a:rPr lang="en-US" altLang="ja-JP" sz="1050" dirty="0">
                <a:solidFill>
                  <a:srgbClr val="C00000"/>
                </a:solidFill>
              </a:rPr>
              <a:t>12</a:t>
            </a:r>
            <a:r>
              <a:rPr lang="ja-JP" altLang="en-US" sz="1050" dirty="0">
                <a:solidFill>
                  <a:srgbClr val="C00000"/>
                </a:solidFill>
              </a:rPr>
              <a:t>月末となります</a:t>
            </a:r>
          </a:p>
        </p:txBody>
      </p:sp>
      <p:grpSp>
        <p:nvGrpSpPr>
          <p:cNvPr id="49" name="グループ化 48">
            <a:extLst>
              <a:ext uri="{FF2B5EF4-FFF2-40B4-BE49-F238E27FC236}">
                <a16:creationId xmlns:a16="http://schemas.microsoft.com/office/drawing/2014/main" id="{232E0DEE-F09E-4BCA-363A-BBD2D53AE576}"/>
              </a:ext>
            </a:extLst>
          </p:cNvPr>
          <p:cNvGrpSpPr/>
          <p:nvPr/>
        </p:nvGrpSpPr>
        <p:grpSpPr>
          <a:xfrm>
            <a:off x="512779" y="5949"/>
            <a:ext cx="6320145" cy="216000"/>
            <a:chOff x="512779" y="5949"/>
            <a:chExt cx="6320145" cy="216000"/>
          </a:xfrm>
        </p:grpSpPr>
        <p:sp>
          <p:nvSpPr>
            <p:cNvPr id="50" name="正方形/長方形 49">
              <a:extLst>
                <a:ext uri="{FF2B5EF4-FFF2-40B4-BE49-F238E27FC236}">
                  <a16:creationId xmlns:a16="http://schemas.microsoft.com/office/drawing/2014/main" id="{95FEB16F-3830-EDE7-E434-5EAA510F32CF}"/>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51" name="正方形/長方形 50">
              <a:extLst>
                <a:ext uri="{FF2B5EF4-FFF2-40B4-BE49-F238E27FC236}">
                  <a16:creationId xmlns:a16="http://schemas.microsoft.com/office/drawing/2014/main" id="{6EF185E4-53E2-1E6C-EE92-1FBD3C2424EA}"/>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52" name="正方形/長方形 51">
              <a:extLst>
                <a:ext uri="{FF2B5EF4-FFF2-40B4-BE49-F238E27FC236}">
                  <a16:creationId xmlns:a16="http://schemas.microsoft.com/office/drawing/2014/main" id="{241CB51F-E1DA-9FDA-3E31-5C7CBD0E263B}"/>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32A44813-58C5-63C6-977D-8B25BFB9F6A8}"/>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3E82B6C6-9361-48F8-EABD-F36060367293}"/>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920C9C30-198B-B5FB-6DFD-D736B6152D94}"/>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DB490912-55B4-D465-FCBB-BFD18DEB89C9}"/>
                </a:ext>
              </a:extLst>
            </p:cNvPr>
            <p:cNvSpPr/>
            <p:nvPr/>
          </p:nvSpPr>
          <p:spPr>
            <a:xfrm>
              <a:off x="2745493"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6</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40EB56C2-79AF-E8FE-3249-8692571B1CC2}"/>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AA698A46-86DD-0150-7319-BF227C5DCADD}"/>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9" name="正方形/長方形 58">
              <a:extLst>
                <a:ext uri="{FF2B5EF4-FFF2-40B4-BE49-F238E27FC236}">
                  <a16:creationId xmlns:a16="http://schemas.microsoft.com/office/drawing/2014/main" id="{5517B7BA-1B05-5249-6E04-11AC9FBA2D5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241131A0-5EC2-F649-DAA1-3111B1EE0B82}"/>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1" name="正方形/長方形 60">
              <a:extLst>
                <a:ext uri="{FF2B5EF4-FFF2-40B4-BE49-F238E27FC236}">
                  <a16:creationId xmlns:a16="http://schemas.microsoft.com/office/drawing/2014/main" id="{0BAB0DB1-A94B-0129-9494-34C0AA88497A}"/>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2" name="正方形/長方形 61">
              <a:extLst>
                <a:ext uri="{FF2B5EF4-FFF2-40B4-BE49-F238E27FC236}">
                  <a16:creationId xmlns:a16="http://schemas.microsoft.com/office/drawing/2014/main" id="{64A52C79-5606-0622-3631-834EEAB589AA}"/>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9CCA4925-3B43-76BD-AA62-A22A959718E6}"/>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4" name="正方形/長方形 63">
              <a:extLst>
                <a:ext uri="{FF2B5EF4-FFF2-40B4-BE49-F238E27FC236}">
                  <a16:creationId xmlns:a16="http://schemas.microsoft.com/office/drawing/2014/main" id="{99D9A2D1-DD9A-01B7-F4FE-46BBF23B096B}"/>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5" name="正方形/長方形 64">
              <a:extLst>
                <a:ext uri="{FF2B5EF4-FFF2-40B4-BE49-F238E27FC236}">
                  <a16:creationId xmlns:a16="http://schemas.microsoft.com/office/drawing/2014/main" id="{23086D47-2386-1206-22E3-965669B01817}"/>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6" name="正方形/長方形 65">
              <a:extLst>
                <a:ext uri="{FF2B5EF4-FFF2-40B4-BE49-F238E27FC236}">
                  <a16:creationId xmlns:a16="http://schemas.microsoft.com/office/drawing/2014/main" id="{4C0D8B85-6613-625F-F1EB-13AFBE5B35D6}"/>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7" name="正方形/長方形 66">
              <a:extLst>
                <a:ext uri="{FF2B5EF4-FFF2-40B4-BE49-F238E27FC236}">
                  <a16:creationId xmlns:a16="http://schemas.microsoft.com/office/drawing/2014/main" id="{CB3C8BA9-C1C5-866D-3E41-37408E4DF7E7}"/>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68" name="正方形/長方形 67">
              <a:extLst>
                <a:ext uri="{FF2B5EF4-FFF2-40B4-BE49-F238E27FC236}">
                  <a16:creationId xmlns:a16="http://schemas.microsoft.com/office/drawing/2014/main" id="{E784F4A3-0B9E-1E98-6E1F-2EDD9D1EFF44}"/>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2" name="吹き出し: 四角形 31">
            <a:extLst>
              <a:ext uri="{FF2B5EF4-FFF2-40B4-BE49-F238E27FC236}">
                <a16:creationId xmlns:a16="http://schemas.microsoft.com/office/drawing/2014/main" id="{CAEEB422-07EC-E20D-CA87-E3B70AE8A03D}"/>
              </a:ext>
            </a:extLst>
          </p:cNvPr>
          <p:cNvSpPr/>
          <p:nvPr/>
        </p:nvSpPr>
        <p:spPr>
          <a:xfrm>
            <a:off x="287959" y="925286"/>
            <a:ext cx="4016810" cy="360282"/>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本スライドについては、記載分量が多い場合、本スライドを複製し最大</a:t>
            </a:r>
            <a:r>
              <a:rPr kumimoji="1" lang="en-US" altLang="ja-JP" sz="1000">
                <a:solidFill>
                  <a:schemeClr val="tx2"/>
                </a:solidFill>
                <a:latin typeface="Meiryo UI" panose="020B0604030504040204" pitchFamily="50" charset="-128"/>
                <a:ea typeface="Meiryo UI" panose="020B0604030504040204" pitchFamily="50" charset="-128"/>
              </a:rPr>
              <a:t>2</a:t>
            </a:r>
            <a:r>
              <a:rPr kumimoji="1" lang="ja-JP" altLang="en-US" sz="1000">
                <a:solidFill>
                  <a:schemeClr val="tx2"/>
                </a:solidFill>
                <a:latin typeface="Meiryo UI" panose="020B0604030504040204" pitchFamily="50" charset="-128"/>
                <a:ea typeface="Meiryo UI" panose="020B0604030504040204" pitchFamily="50" charset="-128"/>
              </a:rPr>
              <a:t>ページで作成ください</a:t>
            </a:r>
            <a:endParaRPr kumimoji="1" lang="ja-JP" altLang="en-US" sz="1000">
              <a:solidFill>
                <a:schemeClr val="tx2"/>
              </a:solidFill>
            </a:endParaRPr>
          </a:p>
        </p:txBody>
      </p:sp>
      <p:sp>
        <p:nvSpPr>
          <p:cNvPr id="25" name="ホームベース 180">
            <a:extLst>
              <a:ext uri="{FF2B5EF4-FFF2-40B4-BE49-F238E27FC236}">
                <a16:creationId xmlns:a16="http://schemas.microsoft.com/office/drawing/2014/main" id="{AF3F9D1F-C7E7-A122-FFF3-274BEE136C6D}"/>
              </a:ext>
            </a:extLst>
          </p:cNvPr>
          <p:cNvSpPr/>
          <p:nvPr/>
        </p:nvSpPr>
        <p:spPr>
          <a:xfrm>
            <a:off x="5424822" y="5594605"/>
            <a:ext cx="3172368"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0" name="ホームベース 180">
            <a:extLst>
              <a:ext uri="{FF2B5EF4-FFF2-40B4-BE49-F238E27FC236}">
                <a16:creationId xmlns:a16="http://schemas.microsoft.com/office/drawing/2014/main" id="{E8279A6F-4FCE-7DE0-741C-1390A0043532}"/>
              </a:ext>
            </a:extLst>
          </p:cNvPr>
          <p:cNvSpPr/>
          <p:nvPr/>
        </p:nvSpPr>
        <p:spPr>
          <a:xfrm>
            <a:off x="7208058" y="6138230"/>
            <a:ext cx="2089934"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6" name="吹き出し: 四角形 35">
            <a:extLst>
              <a:ext uri="{FF2B5EF4-FFF2-40B4-BE49-F238E27FC236}">
                <a16:creationId xmlns:a16="http://schemas.microsoft.com/office/drawing/2014/main" id="{4BB3A0DE-7F26-F2F6-47B6-2BFDDEBA2E97}"/>
              </a:ext>
            </a:extLst>
          </p:cNvPr>
          <p:cNvSpPr/>
          <p:nvPr/>
        </p:nvSpPr>
        <p:spPr>
          <a:xfrm>
            <a:off x="4695690" y="543114"/>
            <a:ext cx="4725155" cy="550028"/>
          </a:xfrm>
          <a:prstGeom prst="wedgeRectCallout">
            <a:avLst>
              <a:gd name="adj1" fmla="val -55483"/>
              <a:gd name="adj2" fmla="val -3298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月を目途に</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との間で</a:t>
            </a:r>
            <a:r>
              <a:rPr kumimoji="1" lang="en-US" altLang="ja-JP"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を締結予定。</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月までに</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を完了することにより、事業の完了を実現する</a:t>
            </a:r>
            <a:endParaRPr kumimoji="1" lang="ja-JP" altLang="en-US" sz="1000">
              <a:solidFill>
                <a:schemeClr val="tx2"/>
              </a:solidFill>
            </a:endParaRPr>
          </a:p>
        </p:txBody>
      </p:sp>
      <p:sp>
        <p:nvSpPr>
          <p:cNvPr id="41" name="正方形/長方形 40">
            <a:extLst>
              <a:ext uri="{FF2B5EF4-FFF2-40B4-BE49-F238E27FC236}">
                <a16:creationId xmlns:a16="http://schemas.microsoft.com/office/drawing/2014/main" id="{E8A93BED-0145-EB95-44C6-3E559BD7C3DB}"/>
              </a:ext>
            </a:extLst>
          </p:cNvPr>
          <p:cNvSpPr/>
          <p:nvPr/>
        </p:nvSpPr>
        <p:spPr>
          <a:xfrm>
            <a:off x="510777" y="1426426"/>
            <a:ext cx="2659143" cy="2952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の開始及び終了予定日</a:t>
            </a:r>
          </a:p>
        </p:txBody>
      </p:sp>
      <p:sp>
        <p:nvSpPr>
          <p:cNvPr id="42" name="正方形/長方形 41">
            <a:extLst>
              <a:ext uri="{FF2B5EF4-FFF2-40B4-BE49-F238E27FC236}">
                <a16:creationId xmlns:a16="http://schemas.microsoft.com/office/drawing/2014/main" id="{497B6B5A-EA7D-6500-BB64-845A458637E4}"/>
              </a:ext>
            </a:extLst>
          </p:cNvPr>
          <p:cNvSpPr/>
          <p:nvPr/>
        </p:nvSpPr>
        <p:spPr>
          <a:xfrm>
            <a:off x="510777" y="2165989"/>
            <a:ext cx="265914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実証スケジュール</a:t>
            </a:r>
          </a:p>
        </p:txBody>
      </p:sp>
      <p:sp>
        <p:nvSpPr>
          <p:cNvPr id="28" name="吹き出し: 四角形 27">
            <a:extLst>
              <a:ext uri="{FF2B5EF4-FFF2-40B4-BE49-F238E27FC236}">
                <a16:creationId xmlns:a16="http://schemas.microsoft.com/office/drawing/2014/main" id="{DCEB55BC-0F17-04EF-97C1-39315F1D1123}"/>
              </a:ext>
            </a:extLst>
          </p:cNvPr>
          <p:cNvSpPr/>
          <p:nvPr/>
        </p:nvSpPr>
        <p:spPr>
          <a:xfrm>
            <a:off x="4854758" y="3532380"/>
            <a:ext cx="2733886" cy="507412"/>
          </a:xfrm>
          <a:prstGeom prst="wedgeRectCallout">
            <a:avLst>
              <a:gd name="adj1" fmla="val -33936"/>
              <a:gd name="adj2" fmla="val -770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GB" sz="1000" dirty="0">
                <a:solidFill>
                  <a:schemeClr val="tx2"/>
                </a:solidFill>
                <a:latin typeface="Meiryo UI" panose="020B0604030504040204" pitchFamily="50" charset="-128"/>
                <a:ea typeface="Meiryo UI" panose="020B0604030504040204" pitchFamily="50" charset="-128"/>
              </a:rPr>
              <a:t>MoU</a:t>
            </a:r>
            <a:r>
              <a:rPr kumimoji="1" lang="ja-JP" altLang="en-US" sz="1000" dirty="0">
                <a:solidFill>
                  <a:schemeClr val="tx2"/>
                </a:solidFill>
                <a:latin typeface="Meiryo UI" panose="020B0604030504040204" pitchFamily="50" charset="-128"/>
                <a:ea typeface="Meiryo UI" panose="020B0604030504040204" pitchFamily="50" charset="-128"/>
              </a:rPr>
              <a:t>・レター等の締結想定時期は必ず記載し、そのために行う作業スケジュール（相手企業との交渉開始タイミング等）についても記載してください</a:t>
            </a:r>
            <a:endParaRPr kumimoji="1" lang="en-GB" sz="1000" dirty="0">
              <a:solidFill>
                <a:schemeClr val="tx2"/>
              </a:solidFill>
              <a:latin typeface="Meiryo UI" panose="020B0604030504040204" pitchFamily="50" charset="-128"/>
              <a:ea typeface="Meiryo UI" panose="020B0604030504040204" pitchFamily="50" charset="-128"/>
            </a:endParaRPr>
          </a:p>
        </p:txBody>
      </p:sp>
      <p:sp>
        <p:nvSpPr>
          <p:cNvPr id="3" name="吹き出し: 四角形 2">
            <a:extLst>
              <a:ext uri="{FF2B5EF4-FFF2-40B4-BE49-F238E27FC236}">
                <a16:creationId xmlns:a16="http://schemas.microsoft.com/office/drawing/2014/main" id="{C3B3804B-47F4-663B-1B48-453C82E18EB3}"/>
              </a:ext>
            </a:extLst>
          </p:cNvPr>
          <p:cNvSpPr/>
          <p:nvPr/>
        </p:nvSpPr>
        <p:spPr>
          <a:xfrm>
            <a:off x="972539" y="4546782"/>
            <a:ext cx="1649793" cy="572962"/>
          </a:xfrm>
          <a:prstGeom prst="wedgeRectCallout">
            <a:avLst>
              <a:gd name="adj1" fmla="val -33936"/>
              <a:gd name="adj2" fmla="val -770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00" dirty="0">
                <a:solidFill>
                  <a:schemeClr val="tx2"/>
                </a:solidFill>
                <a:latin typeface="Meiryo UI" panose="020B0604030504040204" pitchFamily="50" charset="-128"/>
                <a:ea typeface="Meiryo UI" panose="020B0604030504040204" pitchFamily="50" charset="-128"/>
              </a:rPr>
              <a:t>3-2.</a:t>
            </a:r>
            <a:r>
              <a:rPr kumimoji="1" lang="ja-JP" altLang="en-US" sz="1000" dirty="0">
                <a:solidFill>
                  <a:schemeClr val="tx2"/>
                </a:solidFill>
                <a:latin typeface="Meiryo UI" panose="020B0604030504040204" pitchFamily="50" charset="-128"/>
                <a:ea typeface="Meiryo UI" panose="020B0604030504040204" pitchFamily="50" charset="-128"/>
              </a:rPr>
              <a:t>実施内容で記載の「実施内容」に対応する番号・実施フローを記載してください</a:t>
            </a:r>
            <a:endParaRPr kumimoji="1" lang="en-GB" sz="1000" dirty="0">
              <a:solidFill>
                <a:schemeClr val="tx2"/>
              </a:solidFill>
              <a:latin typeface="Meiryo UI" panose="020B0604030504040204" pitchFamily="50" charset="-128"/>
              <a:ea typeface="Meiryo UI" panose="020B0604030504040204" pitchFamily="50" charset="-128"/>
            </a:endParaRPr>
          </a:p>
        </p:txBody>
      </p:sp>
      <p:sp>
        <p:nvSpPr>
          <p:cNvPr id="45" name="テキスト プレースホルダー 2">
            <a:extLst>
              <a:ext uri="{FF2B5EF4-FFF2-40B4-BE49-F238E27FC236}">
                <a16:creationId xmlns:a16="http://schemas.microsoft.com/office/drawing/2014/main" id="{95A6E490-4E12-54F6-F93A-AE9742FB2F95}"/>
              </a:ext>
            </a:extLst>
          </p:cNvPr>
          <p:cNvSpPr txBox="1">
            <a:spLocks/>
          </p:cNvSpPr>
          <p:nvPr/>
        </p:nvSpPr>
        <p:spPr>
          <a:xfrm>
            <a:off x="3258799" y="1426426"/>
            <a:ext cx="5925805" cy="2952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zh-TW" altLang="en-US" sz="1050"/>
              <a:t>開始予定年月日　　</a:t>
            </a:r>
            <a:r>
              <a:rPr kumimoji="1" lang="en-US" altLang="zh-TW"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r>
              <a:rPr kumimoji="1" lang="ja-JP" altLang="en-US" sz="1050"/>
              <a:t>　　～　</a:t>
            </a:r>
            <a:r>
              <a:rPr kumimoji="1" lang="zh-TW" altLang="en-US" sz="1050"/>
              <a:t>終了予定年月日　 </a:t>
            </a:r>
            <a:r>
              <a:rPr kumimoji="1" lang="en-US" altLang="ja-JP"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endParaRPr kumimoji="1" lang="ja-JP" altLang="en-US" sz="1050"/>
          </a:p>
        </p:txBody>
      </p:sp>
      <p:sp>
        <p:nvSpPr>
          <p:cNvPr id="29" name="吹き出し: 四角形 28">
            <a:extLst>
              <a:ext uri="{FF2B5EF4-FFF2-40B4-BE49-F238E27FC236}">
                <a16:creationId xmlns:a16="http://schemas.microsoft.com/office/drawing/2014/main" id="{63BF5E0D-A868-CB08-2954-E22D9AB397D7}"/>
              </a:ext>
            </a:extLst>
          </p:cNvPr>
          <p:cNvSpPr/>
          <p:nvPr/>
        </p:nvSpPr>
        <p:spPr>
          <a:xfrm>
            <a:off x="7662947" y="3536053"/>
            <a:ext cx="1842760" cy="723364"/>
          </a:xfrm>
          <a:prstGeom prst="wedgeRectCallout">
            <a:avLst>
              <a:gd name="adj1" fmla="val -19036"/>
              <a:gd name="adj2" fmla="val -6877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dirty="0">
                <a:solidFill>
                  <a:schemeClr val="tx2"/>
                </a:solidFill>
                <a:latin typeface="Meiryo UI" panose="020B0604030504040204" pitchFamily="50" charset="-128"/>
                <a:ea typeface="Meiryo UI" panose="020B0604030504040204" pitchFamily="50" charset="-128"/>
              </a:rPr>
              <a:t>本項目では</a:t>
            </a:r>
            <a:r>
              <a:rPr kumimoji="1" lang="en-US" altLang="ja-JP" sz="1000" b="1" dirty="0">
                <a:solidFill>
                  <a:schemeClr val="tx2"/>
                </a:solidFill>
                <a:latin typeface="Meiryo UI" panose="020B0604030504040204" pitchFamily="50" charset="-128"/>
                <a:ea typeface="Meiryo UI" panose="020B0604030504040204" pitchFamily="50" charset="-128"/>
              </a:rPr>
              <a:t>FS</a:t>
            </a:r>
            <a:r>
              <a:rPr kumimoji="1" lang="ja-JP" altLang="en-US" sz="1000" b="1" dirty="0">
                <a:solidFill>
                  <a:schemeClr val="tx2"/>
                </a:solidFill>
                <a:latin typeface="Meiryo UI" panose="020B0604030504040204" pitchFamily="50" charset="-128"/>
                <a:ea typeface="Meiryo UI" panose="020B0604030504040204" pitchFamily="50" charset="-128"/>
              </a:rPr>
              <a:t>・実証の実施スケジュール</a:t>
            </a:r>
            <a:r>
              <a:rPr kumimoji="1" lang="ja-JP" altLang="en-US" sz="1000" dirty="0">
                <a:solidFill>
                  <a:schemeClr val="tx2"/>
                </a:solidFill>
                <a:latin typeface="Meiryo UI" panose="020B0604030504040204" pitchFamily="50" charset="-128"/>
                <a:ea typeface="Meiryo UI" panose="020B0604030504040204" pitchFamily="50" charset="-128"/>
              </a:rPr>
              <a:t>を記載してください。実証終了から商業化までのスケジュールは別途</a:t>
            </a:r>
            <a:r>
              <a:rPr kumimoji="1" lang="en-US" altLang="ja-JP" sz="1000" dirty="0">
                <a:solidFill>
                  <a:schemeClr val="tx2"/>
                </a:solidFill>
                <a:latin typeface="Meiryo UI" panose="020B0604030504040204" pitchFamily="50" charset="-128"/>
                <a:ea typeface="Meiryo UI" panose="020B0604030504040204" pitchFamily="50" charset="-128"/>
              </a:rPr>
              <a:t>4-2</a:t>
            </a:r>
            <a:r>
              <a:rPr kumimoji="1" lang="ja-JP" altLang="en-US" sz="1000" dirty="0">
                <a:solidFill>
                  <a:schemeClr val="tx2"/>
                </a:solidFill>
                <a:latin typeface="Meiryo UI" panose="020B0604030504040204" pitchFamily="50" charset="-128"/>
                <a:ea typeface="Meiryo UI" panose="020B0604030504040204" pitchFamily="50" charset="-128"/>
              </a:rPr>
              <a:t>にて記載してください</a:t>
            </a:r>
            <a:endParaRPr kumimoji="1" lang="en-GB" sz="1000" dirty="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C11C80F9-D8D0-21AA-9D3A-72BE1CF368AD}"/>
              </a:ext>
            </a:extLst>
          </p:cNvPr>
          <p:cNvSpPr/>
          <p:nvPr/>
        </p:nvSpPr>
        <p:spPr>
          <a:xfrm>
            <a:off x="510777" y="1796208"/>
            <a:ext cx="2659143" cy="2952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実証の開始及び終了予定日</a:t>
            </a:r>
          </a:p>
        </p:txBody>
      </p:sp>
      <p:sp>
        <p:nvSpPr>
          <p:cNvPr id="31" name="テキスト プレースホルダー 2">
            <a:extLst>
              <a:ext uri="{FF2B5EF4-FFF2-40B4-BE49-F238E27FC236}">
                <a16:creationId xmlns:a16="http://schemas.microsoft.com/office/drawing/2014/main" id="{463693AD-D47D-3672-DC2B-2A498740E48C}"/>
              </a:ext>
            </a:extLst>
          </p:cNvPr>
          <p:cNvSpPr txBox="1">
            <a:spLocks/>
          </p:cNvSpPr>
          <p:nvPr/>
        </p:nvSpPr>
        <p:spPr>
          <a:xfrm>
            <a:off x="3258799" y="1796208"/>
            <a:ext cx="5925805" cy="2952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zh-TW" altLang="en-US" sz="1050"/>
              <a:t>開始予定年月日　　</a:t>
            </a:r>
            <a:r>
              <a:rPr kumimoji="1" lang="en-US" altLang="zh-TW"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r>
              <a:rPr kumimoji="1" lang="ja-JP" altLang="en-US" sz="1050"/>
              <a:t>　　～　</a:t>
            </a:r>
            <a:r>
              <a:rPr kumimoji="1" lang="zh-TW" altLang="en-US" sz="1050"/>
              <a:t>終了予定年月日　 </a:t>
            </a:r>
            <a:r>
              <a:rPr kumimoji="1" lang="en-US" altLang="ja-JP"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endParaRPr kumimoji="1" lang="ja-JP" altLang="en-US" sz="1050"/>
          </a:p>
        </p:txBody>
      </p:sp>
      <p:sp>
        <p:nvSpPr>
          <p:cNvPr id="16" name="二等辺三角形 15">
            <a:extLst>
              <a:ext uri="{FF2B5EF4-FFF2-40B4-BE49-F238E27FC236}">
                <a16:creationId xmlns:a16="http://schemas.microsoft.com/office/drawing/2014/main" id="{09AA3A6C-E97F-4EA6-DB46-C70F12444572}"/>
              </a:ext>
            </a:extLst>
          </p:cNvPr>
          <p:cNvSpPr/>
          <p:nvPr/>
        </p:nvSpPr>
        <p:spPr>
          <a:xfrm flipV="1">
            <a:off x="5424822"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18" name="二等辺三角形 17">
            <a:extLst>
              <a:ext uri="{FF2B5EF4-FFF2-40B4-BE49-F238E27FC236}">
                <a16:creationId xmlns:a16="http://schemas.microsoft.com/office/drawing/2014/main" id="{8C29B24A-06CE-E37E-7312-ECAAD0109C77}"/>
              </a:ext>
            </a:extLst>
          </p:cNvPr>
          <p:cNvSpPr/>
          <p:nvPr/>
        </p:nvSpPr>
        <p:spPr>
          <a:xfrm flipV="1">
            <a:off x="9297992"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12" name="吹き出し: 四角形 11">
            <a:extLst>
              <a:ext uri="{FF2B5EF4-FFF2-40B4-BE49-F238E27FC236}">
                <a16:creationId xmlns:a16="http://schemas.microsoft.com/office/drawing/2014/main" id="{E9F8CF00-CC15-B599-81B5-98F14D8DBE71}"/>
              </a:ext>
            </a:extLst>
          </p:cNvPr>
          <p:cNvSpPr/>
          <p:nvPr/>
        </p:nvSpPr>
        <p:spPr>
          <a:xfrm>
            <a:off x="3841150" y="2123073"/>
            <a:ext cx="2548185" cy="344883"/>
          </a:xfrm>
          <a:prstGeom prst="wedgeRectCallout">
            <a:avLst>
              <a:gd name="adj1" fmla="val 55983"/>
              <a:gd name="adj2" fmla="val 2778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dirty="0">
                <a:solidFill>
                  <a:schemeClr val="tx1"/>
                </a:solidFill>
                <a:latin typeface="Meiryo UI" panose="020B0604030504040204" pitchFamily="50" charset="-128"/>
                <a:ea typeface="Meiryo UI" panose="020B0604030504040204" pitchFamily="50" charset="-128"/>
              </a:rPr>
              <a:t>実際の事業期間にかかわらず、この赤字注釈の文言は変更しないでください</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34" name="吹き出し: 四角形 33">
            <a:extLst>
              <a:ext uri="{FF2B5EF4-FFF2-40B4-BE49-F238E27FC236}">
                <a16:creationId xmlns:a16="http://schemas.microsoft.com/office/drawing/2014/main" id="{36F58F75-8057-28E2-64C2-80F080D284C2}"/>
              </a:ext>
            </a:extLst>
          </p:cNvPr>
          <p:cNvSpPr/>
          <p:nvPr/>
        </p:nvSpPr>
        <p:spPr>
          <a:xfrm>
            <a:off x="1015220" y="3569833"/>
            <a:ext cx="2733886" cy="507412"/>
          </a:xfrm>
          <a:prstGeom prst="wedgeRectCallout">
            <a:avLst>
              <a:gd name="adj1" fmla="val 30728"/>
              <a:gd name="adj2" fmla="val -8457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00" dirty="0">
                <a:solidFill>
                  <a:schemeClr val="tx1"/>
                </a:solidFill>
                <a:latin typeface="Meiryo UI" panose="020B0604030504040204" pitchFamily="50" charset="-128"/>
                <a:ea typeface="Meiryo UI" panose="020B0604030504040204" pitchFamily="50" charset="-128"/>
              </a:rPr>
              <a:t>※</a:t>
            </a:r>
            <a:r>
              <a:rPr kumimoji="1" lang="ja-JP" altLang="en-US" sz="1000" dirty="0">
                <a:solidFill>
                  <a:schemeClr val="tx1"/>
                </a:solidFill>
                <a:latin typeface="Meiryo UI" panose="020B0604030504040204" pitchFamily="50" charset="-128"/>
                <a:ea typeface="Meiryo UI" panose="020B0604030504040204" pitchFamily="50" charset="-128"/>
              </a:rPr>
              <a:t>交付決定・事業開始は最短のスケジュールを例として記載しております</a:t>
            </a:r>
            <a:endParaRPr kumimoji="1" lang="en-US" altLang="ja-JP" sz="1000" dirty="0">
              <a:solidFill>
                <a:schemeClr val="tx1"/>
              </a:solidFill>
              <a:latin typeface="Meiryo UI" panose="020B0604030504040204" pitchFamily="50" charset="-128"/>
              <a:ea typeface="Meiryo UI" panose="020B0604030504040204" pitchFamily="50" charset="-128"/>
            </a:endParaRPr>
          </a:p>
          <a:p>
            <a:pPr defTabSz="742950"/>
            <a:r>
              <a:rPr kumimoji="1" lang="ja-JP" altLang="en-US" sz="1000" dirty="0">
                <a:solidFill>
                  <a:schemeClr val="tx1"/>
                </a:solidFill>
                <a:latin typeface="Meiryo UI" panose="020B0604030504040204" pitchFamily="50" charset="-128"/>
                <a:ea typeface="Meiryo UI" panose="020B0604030504040204" pitchFamily="50" charset="-128"/>
              </a:rPr>
              <a:t>確定済みのスケジュールではないことにご留意ください</a:t>
            </a:r>
            <a:endParaRPr kumimoji="1" lang="en-GB" sz="1000" dirty="0">
              <a:solidFill>
                <a:schemeClr val="tx1"/>
              </a:solidFill>
              <a:latin typeface="Meiryo UI" panose="020B0604030504040204" pitchFamily="50" charset="-128"/>
              <a:ea typeface="Meiryo UI" panose="020B0604030504040204" pitchFamily="50" charset="-128"/>
            </a:endParaRPr>
          </a:p>
        </p:txBody>
      </p:sp>
      <p:sp>
        <p:nvSpPr>
          <p:cNvPr id="35" name="吹き出し: 四角形 34">
            <a:extLst>
              <a:ext uri="{FF2B5EF4-FFF2-40B4-BE49-F238E27FC236}">
                <a16:creationId xmlns:a16="http://schemas.microsoft.com/office/drawing/2014/main" id="{28C861C9-5B00-506C-A594-B99F12AFCB1B}"/>
              </a:ext>
            </a:extLst>
          </p:cNvPr>
          <p:cNvSpPr/>
          <p:nvPr/>
        </p:nvSpPr>
        <p:spPr>
          <a:xfrm>
            <a:off x="5068714" y="4546782"/>
            <a:ext cx="2733886" cy="934888"/>
          </a:xfrm>
          <a:prstGeom prst="wedgeRectCallout">
            <a:avLst>
              <a:gd name="adj1" fmla="val -55906"/>
              <a:gd name="adj2" fmla="val -8140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00" dirty="0">
                <a:solidFill>
                  <a:schemeClr val="tx2"/>
                </a:solidFill>
                <a:latin typeface="Meiryo UI" panose="020B0604030504040204" pitchFamily="50" charset="-128"/>
                <a:ea typeface="Meiryo UI" panose="020B0604030504040204" pitchFamily="50" charset="-128"/>
              </a:rPr>
              <a:t>FS</a:t>
            </a:r>
            <a:r>
              <a:rPr kumimoji="1" lang="ja-JP" altLang="en-US" sz="1000" dirty="0">
                <a:solidFill>
                  <a:schemeClr val="tx2"/>
                </a:solidFill>
                <a:latin typeface="Meiryo UI" panose="020B0604030504040204" pitchFamily="50" charset="-128"/>
                <a:ea typeface="Meiryo UI" panose="020B0604030504040204" pitchFamily="50" charset="-128"/>
              </a:rPr>
              <a:t>実施項目と実証実施項目の実施スケジュールに重複がないよう記載してください。また、</a:t>
            </a:r>
            <a:r>
              <a:rPr kumimoji="1" lang="en-US" altLang="ja-JP" sz="1000" dirty="0">
                <a:solidFill>
                  <a:schemeClr val="tx2"/>
                </a:solidFill>
                <a:latin typeface="Meiryo UI" panose="020B0604030504040204" pitchFamily="50" charset="-128"/>
                <a:ea typeface="Meiryo UI" panose="020B0604030504040204" pitchFamily="50" charset="-128"/>
              </a:rPr>
              <a:t>FS</a:t>
            </a:r>
            <a:r>
              <a:rPr kumimoji="1" lang="ja-JP" altLang="en-US" sz="1000" dirty="0">
                <a:solidFill>
                  <a:schemeClr val="tx2"/>
                </a:solidFill>
                <a:latin typeface="Meiryo UI" panose="020B0604030504040204" pitchFamily="50" charset="-128"/>
                <a:ea typeface="Meiryo UI" panose="020B0604030504040204" pitchFamily="50" charset="-128"/>
              </a:rPr>
              <a:t>実施項目の終了時期から実証実施項目の開始時期の間が３か月程度空くようにしてください（</a:t>
            </a:r>
            <a:r>
              <a:rPr kumimoji="1" lang="en-US" altLang="ja-JP" sz="1000" dirty="0">
                <a:solidFill>
                  <a:schemeClr val="tx2"/>
                </a:solidFill>
                <a:latin typeface="Meiryo UI" panose="020B0604030504040204" pitchFamily="50" charset="-128"/>
                <a:ea typeface="Meiryo UI" panose="020B0604030504040204" pitchFamily="50" charset="-128"/>
              </a:rPr>
              <a:t>FS</a:t>
            </a:r>
            <a:r>
              <a:rPr kumimoji="1" lang="ja-JP" altLang="en-US" sz="1000" dirty="0">
                <a:solidFill>
                  <a:schemeClr val="tx2"/>
                </a:solidFill>
                <a:latin typeface="Meiryo UI" panose="020B0604030504040204" pitchFamily="50" charset="-128"/>
                <a:ea typeface="Meiryo UI" panose="020B0604030504040204" pitchFamily="50" charset="-128"/>
              </a:rPr>
              <a:t>から実証への移行可否判断を行うため）</a:t>
            </a:r>
            <a:endParaRPr kumimoji="1" lang="en-GB" sz="1000" dirty="0">
              <a:solidFill>
                <a:schemeClr val="tx2"/>
              </a:solidFill>
              <a:latin typeface="Meiryo UI" panose="020B0604030504040204" pitchFamily="50" charset="-128"/>
              <a:ea typeface="Meiryo UI" panose="020B0604030504040204" pitchFamily="50" charset="-128"/>
            </a:endParaRPr>
          </a:p>
        </p:txBody>
      </p:sp>
      <p:sp>
        <p:nvSpPr>
          <p:cNvPr id="7" name="コンテンツ プレースホルダー 5">
            <a:extLst>
              <a:ext uri="{FF2B5EF4-FFF2-40B4-BE49-F238E27FC236}">
                <a16:creationId xmlns:a16="http://schemas.microsoft.com/office/drawing/2014/main" id="{8AD6FCE2-D3E0-2951-C66A-6170238F4959}"/>
              </a:ext>
            </a:extLst>
          </p:cNvPr>
          <p:cNvSpPr txBox="1">
            <a:spLocks/>
          </p:cNvSpPr>
          <p:nvPr/>
        </p:nvSpPr>
        <p:spPr>
          <a:xfrm>
            <a:off x="3831986" y="3217129"/>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dirty="0"/>
              <a:t>事業開始</a:t>
            </a:r>
          </a:p>
        </p:txBody>
      </p:sp>
      <p:sp>
        <p:nvSpPr>
          <p:cNvPr id="21" name="ホームベース 180">
            <a:extLst>
              <a:ext uri="{FF2B5EF4-FFF2-40B4-BE49-F238E27FC236}">
                <a16:creationId xmlns:a16="http://schemas.microsoft.com/office/drawing/2014/main" id="{BCB611F8-6310-A0BA-2649-A78C12770399}"/>
              </a:ext>
            </a:extLst>
          </p:cNvPr>
          <p:cNvSpPr/>
          <p:nvPr/>
        </p:nvSpPr>
        <p:spPr>
          <a:xfrm>
            <a:off x="3830952" y="3479303"/>
            <a:ext cx="556652"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2" name="ホームベース 180">
            <a:extLst>
              <a:ext uri="{FF2B5EF4-FFF2-40B4-BE49-F238E27FC236}">
                <a16:creationId xmlns:a16="http://schemas.microsoft.com/office/drawing/2014/main" id="{9F433620-17B4-33CF-2AD9-28CC3BA91F22}"/>
              </a:ext>
            </a:extLst>
          </p:cNvPr>
          <p:cNvSpPr/>
          <p:nvPr/>
        </p:nvSpPr>
        <p:spPr>
          <a:xfrm>
            <a:off x="3830953" y="3990872"/>
            <a:ext cx="321230" cy="396041"/>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3" name="ホームベース 180">
            <a:extLst>
              <a:ext uri="{FF2B5EF4-FFF2-40B4-BE49-F238E27FC236}">
                <a16:creationId xmlns:a16="http://schemas.microsoft.com/office/drawing/2014/main" id="{06A0454C-2354-8ABB-D25F-868C6742728E}"/>
              </a:ext>
            </a:extLst>
          </p:cNvPr>
          <p:cNvSpPr/>
          <p:nvPr/>
        </p:nvSpPr>
        <p:spPr>
          <a:xfrm>
            <a:off x="4144160" y="4535405"/>
            <a:ext cx="679367"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7" name="ホームベース 180">
            <a:extLst>
              <a:ext uri="{FF2B5EF4-FFF2-40B4-BE49-F238E27FC236}">
                <a16:creationId xmlns:a16="http://schemas.microsoft.com/office/drawing/2014/main" id="{38890C5D-B192-D267-0990-35D5EE948FB0}"/>
              </a:ext>
            </a:extLst>
          </p:cNvPr>
          <p:cNvSpPr/>
          <p:nvPr/>
        </p:nvSpPr>
        <p:spPr>
          <a:xfrm>
            <a:off x="4501486" y="5073325"/>
            <a:ext cx="335802"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40" name="ホームベース 180">
            <a:extLst>
              <a:ext uri="{FF2B5EF4-FFF2-40B4-BE49-F238E27FC236}">
                <a16:creationId xmlns:a16="http://schemas.microsoft.com/office/drawing/2014/main" id="{A6E79CD1-078F-5DA6-8B81-0DD71F51E31B}"/>
              </a:ext>
            </a:extLst>
          </p:cNvPr>
          <p:cNvSpPr/>
          <p:nvPr/>
        </p:nvSpPr>
        <p:spPr>
          <a:xfrm>
            <a:off x="4144161" y="3991805"/>
            <a:ext cx="693126" cy="409002"/>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43" name="コンテンツ プレースホルダー 5">
            <a:extLst>
              <a:ext uri="{FF2B5EF4-FFF2-40B4-BE49-F238E27FC236}">
                <a16:creationId xmlns:a16="http://schemas.microsoft.com/office/drawing/2014/main" id="{66E21465-1114-FB6F-468F-6F8BFD42F0C0}"/>
              </a:ext>
            </a:extLst>
          </p:cNvPr>
          <p:cNvSpPr txBox="1">
            <a:spLocks/>
          </p:cNvSpPr>
          <p:nvPr/>
        </p:nvSpPr>
        <p:spPr>
          <a:xfrm>
            <a:off x="3250125" y="3217129"/>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dirty="0"/>
              <a:t>交付決定</a:t>
            </a:r>
          </a:p>
        </p:txBody>
      </p:sp>
      <p:sp>
        <p:nvSpPr>
          <p:cNvPr id="44" name="二等辺三角形 43">
            <a:extLst>
              <a:ext uri="{FF2B5EF4-FFF2-40B4-BE49-F238E27FC236}">
                <a16:creationId xmlns:a16="http://schemas.microsoft.com/office/drawing/2014/main" id="{3F5CE7BA-9EDA-61C6-C9FF-197581723AB1}"/>
              </a:ext>
            </a:extLst>
          </p:cNvPr>
          <p:cNvSpPr/>
          <p:nvPr/>
        </p:nvSpPr>
        <p:spPr>
          <a:xfrm flipV="1">
            <a:off x="3759857"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46" name="二等辺三角形 45">
            <a:extLst>
              <a:ext uri="{FF2B5EF4-FFF2-40B4-BE49-F238E27FC236}">
                <a16:creationId xmlns:a16="http://schemas.microsoft.com/office/drawing/2014/main" id="{A457F2B1-AFA6-4731-7E33-4F3D53DE20C2}"/>
              </a:ext>
            </a:extLst>
          </p:cNvPr>
          <p:cNvSpPr/>
          <p:nvPr/>
        </p:nvSpPr>
        <p:spPr>
          <a:xfrm flipV="1">
            <a:off x="3565971" y="3045316"/>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Tree>
    <p:extLst>
      <p:ext uri="{BB962C8B-B14F-4D97-AF65-F5344CB8AC3E}">
        <p14:creationId xmlns:p14="http://schemas.microsoft.com/office/powerpoint/2010/main" val="110655257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A035759-8AC3-A4BD-46D3-DF0983D1821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B8E74B3-6C4C-05D1-2DEA-8ADF3AC6753E}"/>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E04DAE2C-352D-D270-406E-9830A3F0ECC4}"/>
              </a:ext>
            </a:extLst>
          </p:cNvPr>
          <p:cNvSpPr>
            <a:spLocks noGrp="1"/>
          </p:cNvSpPr>
          <p:nvPr>
            <p:ph type="body" sz="quarter" idx="17"/>
          </p:nvPr>
        </p:nvSpPr>
        <p:spPr/>
        <p:txBody>
          <a:bodyPr/>
          <a:lstStyle/>
          <a:p>
            <a:r>
              <a:rPr kumimoji="1" lang="en-GB"/>
              <a:t>3-4. </a:t>
            </a:r>
            <a:r>
              <a:rPr kumimoji="1" lang="ja-JP" altLang="en-US"/>
              <a:t>内部環境の分析 </a:t>
            </a:r>
            <a:r>
              <a:rPr kumimoji="1" lang="en-US" altLang="ja-JP"/>
              <a:t>1/2</a:t>
            </a:r>
            <a:endParaRPr kumimoji="1" lang="en-GB"/>
          </a:p>
        </p:txBody>
      </p:sp>
      <p:sp>
        <p:nvSpPr>
          <p:cNvPr id="5" name="正方形/長方形 4">
            <a:extLst>
              <a:ext uri="{FF2B5EF4-FFF2-40B4-BE49-F238E27FC236}">
                <a16:creationId xmlns:a16="http://schemas.microsoft.com/office/drawing/2014/main" id="{F46BBC65-A6D7-6C20-6BA8-C15C49EFCD19}"/>
              </a:ext>
            </a:extLst>
          </p:cNvPr>
          <p:cNvSpPr/>
          <p:nvPr/>
        </p:nvSpPr>
        <p:spPr>
          <a:xfrm>
            <a:off x="510772" y="1495322"/>
            <a:ext cx="188952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対象技術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サービスの概要</a:t>
            </a:r>
          </a:p>
        </p:txBody>
      </p:sp>
      <p:sp>
        <p:nvSpPr>
          <p:cNvPr id="7" name="テキスト プレースホルダー 2">
            <a:extLst>
              <a:ext uri="{FF2B5EF4-FFF2-40B4-BE49-F238E27FC236}">
                <a16:creationId xmlns:a16="http://schemas.microsoft.com/office/drawing/2014/main" id="{A1F3F3C0-0F22-659E-288B-1B4B483F7D6D}"/>
              </a:ext>
            </a:extLst>
          </p:cNvPr>
          <p:cNvSpPr txBox="1">
            <a:spLocks/>
          </p:cNvSpPr>
          <p:nvPr/>
        </p:nvSpPr>
        <p:spPr>
          <a:xfrm>
            <a:off x="512291" y="1845253"/>
            <a:ext cx="4291200" cy="3367974"/>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33" name="正方形/長方形 32">
            <a:extLst>
              <a:ext uri="{FF2B5EF4-FFF2-40B4-BE49-F238E27FC236}">
                <a16:creationId xmlns:a16="http://schemas.microsoft.com/office/drawing/2014/main" id="{752DDB2D-B93A-291C-E5C6-EEE70CBF2AE8}"/>
              </a:ext>
            </a:extLst>
          </p:cNvPr>
          <p:cNvSpPr/>
          <p:nvPr/>
        </p:nvSpPr>
        <p:spPr>
          <a:xfrm>
            <a:off x="510773" y="5377000"/>
            <a:ext cx="1889526"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サービスの確立経緯</a:t>
            </a:r>
          </a:p>
        </p:txBody>
      </p:sp>
      <p:cxnSp>
        <p:nvCxnSpPr>
          <p:cNvPr id="11" name="直線コネクタ 10">
            <a:extLst>
              <a:ext uri="{FF2B5EF4-FFF2-40B4-BE49-F238E27FC236}">
                <a16:creationId xmlns:a16="http://schemas.microsoft.com/office/drawing/2014/main" id="{FBA1D957-82B9-5C51-9029-339016601B57}"/>
              </a:ext>
            </a:extLst>
          </p:cNvPr>
          <p:cNvCxnSpPr>
            <a:cxnSpLocks/>
          </p:cNvCxnSpPr>
          <p:nvPr/>
        </p:nvCxnSpPr>
        <p:spPr>
          <a:xfrm flipH="1">
            <a:off x="502122" y="5315925"/>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テキスト プレースホルダー 2">
            <a:extLst>
              <a:ext uri="{FF2B5EF4-FFF2-40B4-BE49-F238E27FC236}">
                <a16:creationId xmlns:a16="http://schemas.microsoft.com/office/drawing/2014/main" id="{92CCB482-D1B8-25F0-B667-F1D9AE59D035}"/>
              </a:ext>
            </a:extLst>
          </p:cNvPr>
          <p:cNvSpPr txBox="1">
            <a:spLocks/>
          </p:cNvSpPr>
          <p:nvPr/>
        </p:nvSpPr>
        <p:spPr>
          <a:xfrm>
            <a:off x="512291" y="5721922"/>
            <a:ext cx="8892000" cy="76777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graphicFrame>
        <p:nvGraphicFramePr>
          <p:cNvPr id="21" name="表 20">
            <a:extLst>
              <a:ext uri="{FF2B5EF4-FFF2-40B4-BE49-F238E27FC236}">
                <a16:creationId xmlns:a16="http://schemas.microsoft.com/office/drawing/2014/main" id="{EF619BE9-D315-EAF3-380C-D006229FAFE8}"/>
              </a:ext>
            </a:extLst>
          </p:cNvPr>
          <p:cNvGraphicFramePr>
            <a:graphicFrameLocks noGrp="1"/>
          </p:cNvGraphicFramePr>
          <p:nvPr>
            <p:extLst>
              <p:ext uri="{D42A27DB-BD31-4B8C-83A1-F6EECF244321}">
                <p14:modId xmlns:p14="http://schemas.microsoft.com/office/powerpoint/2010/main" val="3614422042"/>
              </p:ext>
            </p:extLst>
          </p:nvPr>
        </p:nvGraphicFramePr>
        <p:xfrm>
          <a:off x="5022007" y="1889338"/>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提供価値は高いか</a:t>
                      </a:r>
                      <a:endParaRPr kumimoji="1" lang="en-US" altLang="ja-JP"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DB48CA2A-EDAB-BCC2-76AC-5F261006458C}"/>
              </a:ext>
            </a:extLst>
          </p:cNvPr>
          <p:cNvGraphicFramePr>
            <a:graphicFrameLocks noGrp="1"/>
          </p:cNvGraphicFramePr>
          <p:nvPr>
            <p:extLst>
              <p:ext uri="{D42A27DB-BD31-4B8C-83A1-F6EECF244321}">
                <p14:modId xmlns:p14="http://schemas.microsoft.com/office/powerpoint/2010/main" val="1772749019"/>
              </p:ext>
            </p:extLst>
          </p:nvPr>
        </p:nvGraphicFramePr>
        <p:xfrm>
          <a:off x="7254642" y="1892904"/>
          <a:ext cx="2137823" cy="1665147"/>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提供価値が希少か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5">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3" name="表 22">
            <a:extLst>
              <a:ext uri="{FF2B5EF4-FFF2-40B4-BE49-F238E27FC236}">
                <a16:creationId xmlns:a16="http://schemas.microsoft.com/office/drawing/2014/main" id="{5F53A6E9-ED73-5E0B-B4C2-6185FE34EC16}"/>
              </a:ext>
            </a:extLst>
          </p:cNvPr>
          <p:cNvGraphicFramePr>
            <a:graphicFrameLocks noGrp="1"/>
          </p:cNvGraphicFramePr>
          <p:nvPr>
            <p:extLst>
              <p:ext uri="{D42A27DB-BD31-4B8C-83A1-F6EECF244321}">
                <p14:modId xmlns:p14="http://schemas.microsoft.com/office/powerpoint/2010/main" val="3923188286"/>
              </p:ext>
            </p:extLst>
          </p:nvPr>
        </p:nvGraphicFramePr>
        <p:xfrm>
          <a:off x="7254642" y="3604025"/>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強みを活かせる組織体制か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4" name="表 23">
            <a:extLst>
              <a:ext uri="{FF2B5EF4-FFF2-40B4-BE49-F238E27FC236}">
                <a16:creationId xmlns:a16="http://schemas.microsoft.com/office/drawing/2014/main" id="{E63B52C2-E697-82E0-2A0E-4E89B4B2C2DD}"/>
              </a:ext>
            </a:extLst>
          </p:cNvPr>
          <p:cNvGraphicFramePr>
            <a:graphicFrameLocks noGrp="1"/>
          </p:cNvGraphicFramePr>
          <p:nvPr>
            <p:extLst>
              <p:ext uri="{D42A27DB-BD31-4B8C-83A1-F6EECF244321}">
                <p14:modId xmlns:p14="http://schemas.microsoft.com/office/powerpoint/2010/main" val="2607760736"/>
              </p:ext>
            </p:extLst>
          </p:nvPr>
        </p:nvGraphicFramePr>
        <p:xfrm>
          <a:off x="5022007" y="3604025"/>
          <a:ext cx="2137823" cy="1665149"/>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模倣困難か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7">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cxnSp>
        <p:nvCxnSpPr>
          <p:cNvPr id="25" name="直線コネクタ 24">
            <a:extLst>
              <a:ext uri="{FF2B5EF4-FFF2-40B4-BE49-F238E27FC236}">
                <a16:creationId xmlns:a16="http://schemas.microsoft.com/office/drawing/2014/main" id="{B7854127-5CEF-3793-2298-9AAC7C130A7E}"/>
              </a:ext>
            </a:extLst>
          </p:cNvPr>
          <p:cNvCxnSpPr>
            <a:cxnSpLocks/>
          </p:cNvCxnSpPr>
          <p:nvPr/>
        </p:nvCxnSpPr>
        <p:spPr>
          <a:xfrm>
            <a:off x="4948122" y="1495322"/>
            <a:ext cx="0" cy="383040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6" name="正方形/長方形 25">
            <a:extLst>
              <a:ext uri="{FF2B5EF4-FFF2-40B4-BE49-F238E27FC236}">
                <a16:creationId xmlns:a16="http://schemas.microsoft.com/office/drawing/2014/main" id="{C392D6B5-017F-DEEA-7B0D-1F6DC5455A61}"/>
              </a:ext>
            </a:extLst>
          </p:cNvPr>
          <p:cNvSpPr/>
          <p:nvPr/>
        </p:nvSpPr>
        <p:spPr>
          <a:xfrm>
            <a:off x="4957879" y="1495322"/>
            <a:ext cx="229676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サービスの独自性・革新性</a:t>
            </a:r>
          </a:p>
        </p:txBody>
      </p:sp>
      <p:sp>
        <p:nvSpPr>
          <p:cNvPr id="27" name="吹き出し: 四角形 26">
            <a:extLst>
              <a:ext uri="{FF2B5EF4-FFF2-40B4-BE49-F238E27FC236}">
                <a16:creationId xmlns:a16="http://schemas.microsoft.com/office/drawing/2014/main" id="{C38746B6-73F3-D89C-B7B8-2016D0FF8779}"/>
              </a:ext>
            </a:extLst>
          </p:cNvPr>
          <p:cNvSpPr/>
          <p:nvPr/>
        </p:nvSpPr>
        <p:spPr>
          <a:xfrm>
            <a:off x="2449325" y="1441697"/>
            <a:ext cx="2448978" cy="496386"/>
          </a:xfrm>
          <a:prstGeom prst="wedgeRectCallout">
            <a:avLst>
              <a:gd name="adj1" fmla="val -55086"/>
              <a:gd name="adj2" fmla="val -1130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chemeClr val="tx2"/>
                </a:solidFill>
              </a:rPr>
              <a:t>図表を積極的に活用し、</a:t>
            </a:r>
            <a:r>
              <a:rPr kumimoji="1" lang="ja-JP" altLang="en-US" sz="1000">
                <a:solidFill>
                  <a:schemeClr val="tx2"/>
                </a:solidFill>
              </a:rPr>
              <a:t>補助事業の対象となる技術やサービスの内容を分かりやすく記載してください</a:t>
            </a:r>
            <a:endParaRPr kumimoji="1" lang="en-US" altLang="ja-JP" sz="1000">
              <a:solidFill>
                <a:schemeClr val="tx2"/>
              </a:solidFill>
            </a:endParaRPr>
          </a:p>
        </p:txBody>
      </p:sp>
      <p:sp>
        <p:nvSpPr>
          <p:cNvPr id="6" name="吹き出し: 四角形 5">
            <a:extLst>
              <a:ext uri="{FF2B5EF4-FFF2-40B4-BE49-F238E27FC236}">
                <a16:creationId xmlns:a16="http://schemas.microsoft.com/office/drawing/2014/main" id="{A6F75292-5698-D7DF-8065-76C3954F37E5}"/>
              </a:ext>
            </a:extLst>
          </p:cNvPr>
          <p:cNvSpPr/>
          <p:nvPr/>
        </p:nvSpPr>
        <p:spPr>
          <a:xfrm>
            <a:off x="5924551" y="3899407"/>
            <a:ext cx="1191754" cy="1369765"/>
          </a:xfrm>
          <a:prstGeom prst="wedgeRectCallout">
            <a:avLst>
              <a:gd name="adj1" fmla="val -71695"/>
              <a:gd name="adj2" fmla="val -53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a:solidFill>
                  <a:schemeClr val="tx2"/>
                </a:solidFill>
                <a:latin typeface="Meiryo UI" panose="020B0604030504040204" pitchFamily="50" charset="-128"/>
                <a:ea typeface="Meiryo UI" panose="020B0604030504040204" pitchFamily="50" charset="-128"/>
              </a:rPr>
              <a:t>当該技術やサービスが模倣困難である理由を記載ください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特に、</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特許等を保有している場合には記載してください</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R="0" lvl="0" algn="l" defTabSz="742950" rtl="0" eaLnBrk="1" fontAlgn="auto" latinLnBrk="0" hangingPunct="1">
              <a:lnSpc>
                <a:spcPct val="100000"/>
              </a:lnSpc>
              <a:spcBef>
                <a:spcPts val="0"/>
              </a:spcBef>
              <a:spcAft>
                <a:spcPts val="0"/>
              </a:spcAft>
              <a:buClrTx/>
              <a:buSzTx/>
              <a:tabLst/>
              <a:defRPr/>
            </a:pP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類似技術の開発には</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億円規模の投資が必要である</a:t>
            </a:r>
          </a:p>
        </p:txBody>
      </p:sp>
      <p:sp>
        <p:nvSpPr>
          <p:cNvPr id="16" name="吹き出し: 四角形 15">
            <a:extLst>
              <a:ext uri="{FF2B5EF4-FFF2-40B4-BE49-F238E27FC236}">
                <a16:creationId xmlns:a16="http://schemas.microsoft.com/office/drawing/2014/main" id="{CA6226C0-F565-6A94-8377-8BDA7F12737D}"/>
              </a:ext>
            </a:extLst>
          </p:cNvPr>
          <p:cNvSpPr/>
          <p:nvPr/>
        </p:nvSpPr>
        <p:spPr>
          <a:xfrm>
            <a:off x="5924551" y="2308021"/>
            <a:ext cx="1191754" cy="1131586"/>
          </a:xfrm>
          <a:prstGeom prst="wedgeRectCallout">
            <a:avLst>
              <a:gd name="adj1" fmla="val -71896"/>
              <a:gd name="adj2" fmla="val -370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a:solidFill>
                  <a:schemeClr val="tx2"/>
                </a:solidFill>
                <a:latin typeface="Meiryo UI" panose="020B0604030504040204" pitchFamily="50" charset="-128"/>
                <a:ea typeface="Meiryo UI" panose="020B0604030504040204" pitchFamily="50" charset="-128"/>
              </a:rPr>
              <a:t>当該技術やサービスが提供する価値を記載ください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R="0" lvl="0" algn="l" defTabSz="742950" rtl="0" eaLnBrk="1" fontAlgn="auto" latinLnBrk="0" hangingPunct="1">
              <a:lnSpc>
                <a:spcPct val="100000"/>
              </a:lnSpc>
              <a:spcBef>
                <a:spcPts val="300"/>
              </a:spcBef>
              <a:spcAft>
                <a:spcPts val="0"/>
              </a:spcAft>
              <a:buClrTx/>
              <a:buSzTx/>
              <a:tabLst/>
              <a:defRPr/>
            </a:pP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 </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送電効率を</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a:solidFill>
                  <a:schemeClr val="tx2"/>
                </a:solidFill>
                <a:latin typeface="Meiryo UI" panose="020B0604030504040204" pitchFamily="50" charset="-128"/>
                <a:ea typeface="Meiryo UI" panose="020B0604030504040204" pitchFamily="50" charset="-128"/>
              </a:rPr>
              <a:t>向上し</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、寒冷地にも適した技術である</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p:txBody>
      </p:sp>
      <p:sp>
        <p:nvSpPr>
          <p:cNvPr id="17" name="吹き出し: 四角形 16">
            <a:extLst>
              <a:ext uri="{FF2B5EF4-FFF2-40B4-BE49-F238E27FC236}">
                <a16:creationId xmlns:a16="http://schemas.microsoft.com/office/drawing/2014/main" id="{7077B087-4B9B-7D53-4C05-669B72A2256F}"/>
              </a:ext>
            </a:extLst>
          </p:cNvPr>
          <p:cNvSpPr/>
          <p:nvPr/>
        </p:nvSpPr>
        <p:spPr>
          <a:xfrm>
            <a:off x="8204101" y="2308021"/>
            <a:ext cx="1116000" cy="1120979"/>
          </a:xfrm>
          <a:prstGeom prst="wedgeRectCallout">
            <a:avLst>
              <a:gd name="adj1" fmla="val -71100"/>
              <a:gd name="adj2" fmla="val -144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dirty="0">
                <a:solidFill>
                  <a:schemeClr val="tx2"/>
                </a:solidFill>
                <a:latin typeface="Meiryo UI" panose="020B0604030504040204" pitchFamily="50" charset="-128"/>
                <a:ea typeface="Meiryo UI" panose="020B0604030504040204" pitchFamily="50" charset="-128"/>
              </a:rPr>
              <a:t>価値が希少である理由を記載ください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R="0" lvl="0" algn="l" defTabSz="742950" rtl="0" eaLnBrk="1" fontAlgn="auto" latinLnBrk="0" hangingPunct="1">
              <a:lnSpc>
                <a:spcPct val="100000"/>
              </a:lnSpc>
              <a:spcBef>
                <a:spcPts val="300"/>
              </a:spcBef>
              <a:spcAft>
                <a:spcPts val="0"/>
              </a:spcAft>
              <a:buClrTx/>
              <a:buSzTx/>
              <a:tabLst/>
              <a:defRPr/>
            </a:pPr>
            <a:r>
              <a:rPr kumimoji="1" lang="en-US" altLang="ja-JP" sz="1000" dirty="0">
                <a:solidFill>
                  <a:schemeClr val="tx2"/>
                </a:solidFill>
                <a:latin typeface="Meiryo UI" panose="020B0604030504040204" pitchFamily="50" charset="-128"/>
                <a:ea typeface="Meiryo UI" panose="020B0604030504040204" pitchFamily="50" charset="-128"/>
              </a:rPr>
              <a:t>【</a:t>
            </a:r>
            <a:r>
              <a:rPr kumimoji="1" lang="ja-JP" altLang="en-US" sz="1000" dirty="0">
                <a:solidFill>
                  <a:schemeClr val="tx2"/>
                </a:solidFill>
                <a:latin typeface="Meiryo UI" panose="020B0604030504040204" pitchFamily="50" charset="-128"/>
                <a:ea typeface="Meiryo UI" panose="020B0604030504040204" pitchFamily="50" charset="-128"/>
              </a:rPr>
              <a:t>例</a:t>
            </a:r>
            <a:r>
              <a:rPr kumimoji="1" lang="en-US" altLang="ja-JP" sz="1000" dirty="0">
                <a:solidFill>
                  <a:schemeClr val="tx2"/>
                </a:solidFill>
                <a:latin typeface="Meiryo UI" panose="020B0604030504040204" pitchFamily="50" charset="-128"/>
                <a:ea typeface="Meiryo UI" panose="020B0604030504040204" pitchFamily="50" charset="-128"/>
              </a:rPr>
              <a:t>】 </a:t>
            </a:r>
            <a:r>
              <a:rPr kumimoji="1" lang="ja-JP" altLang="en-US" sz="1000" dirty="0">
                <a:solidFill>
                  <a:schemeClr val="tx2"/>
                </a:solidFill>
                <a:latin typeface="Meiryo UI" panose="020B0604030504040204" pitchFamily="50" charset="-128"/>
                <a:ea typeface="Meiryo UI" panose="020B0604030504040204" pitchFamily="50" charset="-128"/>
              </a:rPr>
              <a:t>類似技術を保有する企業は</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国におらず、現地</a:t>
            </a:r>
            <a:r>
              <a:rPr kumimoji="1" lang="ja-JP" altLang="en-US" sz="100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rPr>
              <a:t>競合がほぼ存在しない</a:t>
            </a:r>
            <a:endParaRPr kumimoji="1" lang="en-US" altLang="ja-JP" sz="1000" b="0" i="0" u="none" strike="noStrike" kern="1200" cap="none" spc="0" normalizeH="0" baseline="0" noProof="0" dirty="0">
              <a:ln>
                <a:noFill/>
              </a:ln>
              <a:solidFill>
                <a:schemeClr val="tx2"/>
              </a:solidFill>
              <a:effectLst/>
              <a:uLnTx/>
              <a:uFillTx/>
              <a:latin typeface="Meiryo UI" panose="020B0604030504040204" pitchFamily="50" charset="-128"/>
              <a:ea typeface="Meiryo UI" panose="020B0604030504040204" pitchFamily="50" charset="-128"/>
              <a:cs typeface="+mn-cs"/>
            </a:endParaRPr>
          </a:p>
        </p:txBody>
      </p:sp>
      <p:sp>
        <p:nvSpPr>
          <p:cNvPr id="19" name="吹き出し: 四角形 18">
            <a:extLst>
              <a:ext uri="{FF2B5EF4-FFF2-40B4-BE49-F238E27FC236}">
                <a16:creationId xmlns:a16="http://schemas.microsoft.com/office/drawing/2014/main" id="{F2219B82-0B1F-CFCC-2689-6ADD8EBAA2B3}"/>
              </a:ext>
            </a:extLst>
          </p:cNvPr>
          <p:cNvSpPr/>
          <p:nvPr/>
        </p:nvSpPr>
        <p:spPr>
          <a:xfrm>
            <a:off x="8001493" y="3899407"/>
            <a:ext cx="1330304" cy="1313820"/>
          </a:xfrm>
          <a:prstGeom prst="wedgeRectCallout">
            <a:avLst>
              <a:gd name="adj1" fmla="val -62486"/>
              <a:gd name="adj2" fmla="val -713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技術の強みを活かせる組織体制・環境が整っているか記載ください</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R="0" lvl="0" algn="l" defTabSz="742950" rtl="0" eaLnBrk="1" fontAlgn="auto" latinLnBrk="0" hangingPunct="1">
              <a:lnSpc>
                <a:spcPct val="100000"/>
              </a:lnSpc>
              <a:spcBef>
                <a:spcPts val="300"/>
              </a:spcBef>
              <a:spcAft>
                <a:spcPts val="0"/>
              </a:spcAft>
              <a:buClrTx/>
              <a:buSzTx/>
              <a:tabLst/>
              <a:defRPr/>
            </a:pP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生産拠点を複数有し、体制が安定して</a:t>
            </a:r>
            <a:r>
              <a:rPr kumimoji="1" lang="ja-JP" altLang="en-US" sz="1000">
                <a:solidFill>
                  <a:schemeClr val="tx2"/>
                </a:solidFill>
                <a:latin typeface="Meiryo UI" panose="020B0604030504040204" pitchFamily="50" charset="-128"/>
                <a:ea typeface="Meiryo UI" panose="020B0604030504040204" pitchFamily="50" charset="-128"/>
              </a:rPr>
              <a:t>いることに加え</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国に資機材調達パートナーを保有している</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p:txBody>
      </p:sp>
      <p:grpSp>
        <p:nvGrpSpPr>
          <p:cNvPr id="85" name="グループ化 84">
            <a:extLst>
              <a:ext uri="{FF2B5EF4-FFF2-40B4-BE49-F238E27FC236}">
                <a16:creationId xmlns:a16="http://schemas.microsoft.com/office/drawing/2014/main" id="{E5D51A6D-A0E6-31F0-4F9C-A297F031042A}"/>
              </a:ext>
            </a:extLst>
          </p:cNvPr>
          <p:cNvGrpSpPr/>
          <p:nvPr/>
        </p:nvGrpSpPr>
        <p:grpSpPr>
          <a:xfrm>
            <a:off x="512779" y="5949"/>
            <a:ext cx="6320145" cy="216000"/>
            <a:chOff x="512779" y="5949"/>
            <a:chExt cx="6320145" cy="216000"/>
          </a:xfrm>
        </p:grpSpPr>
        <p:sp>
          <p:nvSpPr>
            <p:cNvPr id="86" name="正方形/長方形 85">
              <a:extLst>
                <a:ext uri="{FF2B5EF4-FFF2-40B4-BE49-F238E27FC236}">
                  <a16:creationId xmlns:a16="http://schemas.microsoft.com/office/drawing/2014/main" id="{64C5C70D-8E13-1354-D227-AA5A1FB7A449}"/>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7" name="正方形/長方形 86">
              <a:extLst>
                <a:ext uri="{FF2B5EF4-FFF2-40B4-BE49-F238E27FC236}">
                  <a16:creationId xmlns:a16="http://schemas.microsoft.com/office/drawing/2014/main" id="{C8C0D099-4248-E153-80C2-9B401BEBEBED}"/>
                </a:ext>
              </a:extLst>
            </p:cNvPr>
            <p:cNvSpPr/>
            <p:nvPr/>
          </p:nvSpPr>
          <p:spPr>
            <a:xfrm>
              <a:off x="116539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88" name="正方形/長方形 87">
              <a:extLst>
                <a:ext uri="{FF2B5EF4-FFF2-40B4-BE49-F238E27FC236}">
                  <a16:creationId xmlns:a16="http://schemas.microsoft.com/office/drawing/2014/main" id="{B36C0CBB-9F95-EF4E-468B-6ADDC3CCE867}"/>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BF8F9BA8-EA39-57F0-CF4E-0A3DCE4388F3}"/>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1559C5B8-8719-7532-C123-69E233E5AE52}"/>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D5ACEFBD-D5D0-5E2A-7CD3-BC6BB16053C0}"/>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8931FDB4-0DB7-C40A-295E-C829E78AA8B6}"/>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AB55FF50-665E-0553-95E6-78C1FEDE29EB}"/>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62755340-FC3F-B97D-58AF-14B1DD5E0CA1}"/>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C2696595-078E-01CF-5DCD-1F0833AC58A5}"/>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7525AD89-0B07-91B8-44A2-E387FAA2093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8B30FC9F-86E9-F9AB-4E43-4E18369C34A4}"/>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C981C98B-0D94-00C6-4D57-FB53E00B9A2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B94F161D-870A-829C-12C1-65FF55AED47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705FEAE5-25DF-A142-ABC9-9E3E256B5D9C}"/>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65E4174B-F75F-413B-E23C-DD9D672ACABE}"/>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025E3ED2-C152-ACED-CFEF-A0978E8878F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DCE51770-651C-F94D-1C26-314A0E47037D}"/>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BDEE2C42-5EA0-9309-5610-E44B05975F3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0" name="吹き出し: 四角形 19">
            <a:extLst>
              <a:ext uri="{FF2B5EF4-FFF2-40B4-BE49-F238E27FC236}">
                <a16:creationId xmlns:a16="http://schemas.microsoft.com/office/drawing/2014/main" id="{B62B66FD-3AEE-3873-1541-CE8512944F60}"/>
              </a:ext>
            </a:extLst>
          </p:cNvPr>
          <p:cNvSpPr/>
          <p:nvPr/>
        </p:nvSpPr>
        <p:spPr>
          <a:xfrm>
            <a:off x="2524125" y="5376999"/>
            <a:ext cx="6792990" cy="761463"/>
          </a:xfrm>
          <a:prstGeom prst="wedgeRectCallout">
            <a:avLst>
              <a:gd name="adj1" fmla="val -52506"/>
              <a:gd name="adj2" fmla="val -2985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申請者（共同申請者を含む）が実証対象の技術やサービスを確立した経緯を明記してください。特に日本において実施された研究・実証・特許取得・商品化等について詳細に記載ください。他社から買収したのちに自社主導の製品・サービス化（例：改良等の工夫、他技術との組み合わせ、対象市場</a:t>
            </a:r>
            <a:r>
              <a:rPr kumimoji="1" lang="en-US" altLang="ja-JP" sz="1000" dirty="0">
                <a:solidFill>
                  <a:schemeClr val="tx2"/>
                </a:solidFill>
              </a:rPr>
              <a:t>/</a:t>
            </a:r>
            <a:r>
              <a:rPr kumimoji="1" lang="ja-JP" altLang="en-US" sz="1000" dirty="0">
                <a:solidFill>
                  <a:schemeClr val="tx2"/>
                </a:solidFill>
              </a:rPr>
              <a:t>地域に合わせたローカライズ）が行われていないものや、海外の関連会社内だけで確立された技術等については審査対象外となる場合があります</a:t>
            </a:r>
          </a:p>
        </p:txBody>
      </p:sp>
      <p:sp>
        <p:nvSpPr>
          <p:cNvPr id="15" name="吹き出し: 四角形 14">
            <a:extLst>
              <a:ext uri="{FF2B5EF4-FFF2-40B4-BE49-F238E27FC236}">
                <a16:creationId xmlns:a16="http://schemas.microsoft.com/office/drawing/2014/main" id="{B0FB1EFC-4E32-FA9E-F251-859CB4E34096}"/>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年に自社内で確立された</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という技術は、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等の観点から独自性・革新性を有しており、他社の追随・模倣を許さない卓越した技術である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93850380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B9CD29C-6835-C94F-E64E-41D4536DADE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2FB95F0-D0DC-093A-5FA7-E08804CE0E11}"/>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AA48DA73-E15E-7B9C-CDD4-F45D3AFE9E4C}"/>
              </a:ext>
            </a:extLst>
          </p:cNvPr>
          <p:cNvSpPr>
            <a:spLocks noGrp="1"/>
          </p:cNvSpPr>
          <p:nvPr>
            <p:ph type="body" sz="quarter" idx="17"/>
          </p:nvPr>
        </p:nvSpPr>
        <p:spPr/>
        <p:txBody>
          <a:bodyPr/>
          <a:lstStyle/>
          <a:p>
            <a:r>
              <a:rPr kumimoji="1" lang="en-GB"/>
              <a:t>3-4. </a:t>
            </a:r>
            <a:r>
              <a:rPr kumimoji="1" lang="ja-JP" altLang="en-US"/>
              <a:t>内部環境の分析 </a:t>
            </a:r>
            <a:r>
              <a:rPr kumimoji="1" lang="en-US" altLang="ja-JP"/>
              <a:t>2/2</a:t>
            </a:r>
            <a:endParaRPr kumimoji="1" lang="en-GB"/>
          </a:p>
        </p:txBody>
      </p:sp>
      <p:sp>
        <p:nvSpPr>
          <p:cNvPr id="7" name="テキスト プレースホルダー 2">
            <a:extLst>
              <a:ext uri="{FF2B5EF4-FFF2-40B4-BE49-F238E27FC236}">
                <a16:creationId xmlns:a16="http://schemas.microsoft.com/office/drawing/2014/main" id="{D4250F5E-3FA9-DB6E-4851-722A619A82B4}"/>
              </a:ext>
            </a:extLst>
          </p:cNvPr>
          <p:cNvSpPr txBox="1">
            <a:spLocks/>
          </p:cNvSpPr>
          <p:nvPr/>
        </p:nvSpPr>
        <p:spPr>
          <a:xfrm>
            <a:off x="512291" y="1845252"/>
            <a:ext cx="8892000" cy="464444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
        <p:nvSpPr>
          <p:cNvPr id="18" name="吹き出し: 四角形 17">
            <a:extLst>
              <a:ext uri="{FF2B5EF4-FFF2-40B4-BE49-F238E27FC236}">
                <a16:creationId xmlns:a16="http://schemas.microsoft.com/office/drawing/2014/main" id="{02890807-6C60-47B9-657D-0E4668067DA4}"/>
              </a:ext>
            </a:extLst>
          </p:cNvPr>
          <p:cNvSpPr/>
          <p:nvPr/>
        </p:nvSpPr>
        <p:spPr>
          <a:xfrm>
            <a:off x="2667716" y="1918043"/>
            <a:ext cx="6725993" cy="1739557"/>
          </a:xfrm>
          <a:prstGeom prst="wedgeRectCallout">
            <a:avLst>
              <a:gd name="adj1" fmla="val -56131"/>
              <a:gd name="adj2" fmla="val -5579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dirty="0">
                <a:solidFill>
                  <a:schemeClr val="tx2"/>
                </a:solidFill>
              </a:rPr>
              <a:t>補助事業に関連した過去の事業実績を有している場合には、</a:t>
            </a:r>
            <a:r>
              <a:rPr kumimoji="1" lang="ja-JP" altLang="en-US" sz="1000" b="1" dirty="0">
                <a:solidFill>
                  <a:schemeClr val="tx2"/>
                </a:solidFill>
              </a:rPr>
              <a:t>図表を積極的に活用し、</a:t>
            </a:r>
            <a:r>
              <a:rPr kumimoji="1" lang="ja-JP" altLang="en-US" sz="1000" dirty="0">
                <a:solidFill>
                  <a:schemeClr val="tx2"/>
                </a:solidFill>
              </a:rPr>
              <a:t>その実施内容を分かりやすく記載してください（必須項目ではありません）</a:t>
            </a:r>
            <a:endParaRPr kumimoji="1" lang="en-US" altLang="ja-JP" sz="1000" dirty="0">
              <a:solidFill>
                <a:schemeClr val="tx2"/>
              </a:solidFill>
            </a:endParaRPr>
          </a:p>
          <a:p>
            <a:pPr marL="285750" indent="-285750">
              <a:buFont typeface="Arial" panose="020B0604020202020204" pitchFamily="34" charset="0"/>
              <a:buChar char="•"/>
            </a:pPr>
            <a:r>
              <a:rPr kumimoji="1" lang="ja-JP" altLang="en-US" sz="1000" dirty="0">
                <a:solidFill>
                  <a:schemeClr val="tx2"/>
                </a:solidFill>
              </a:rPr>
              <a:t>過去に同一の対象国又は対象地域における調査やプロジェクトの実績を有している場合には、その実施内容を分かりやすく記載してください</a:t>
            </a:r>
            <a:endParaRPr kumimoji="1" lang="en-US" altLang="ja-JP" sz="1000" dirty="0">
              <a:solidFill>
                <a:schemeClr val="tx2"/>
              </a:solidFill>
            </a:endParaRPr>
          </a:p>
          <a:p>
            <a:pPr marL="285750" indent="-285750">
              <a:buFont typeface="Arial" panose="020B0604020202020204" pitchFamily="34" charset="0"/>
              <a:buChar char="•"/>
            </a:pPr>
            <a:r>
              <a:rPr kumimoji="1" lang="ja-JP" altLang="en-US" sz="1000" dirty="0">
                <a:solidFill>
                  <a:schemeClr val="tx2"/>
                </a:solidFill>
              </a:rPr>
              <a:t>過去に海外で行った調査・実証事業がある場合には、</a:t>
            </a:r>
            <a:r>
              <a:rPr kumimoji="1" lang="ja-JP" altLang="en-US" sz="1000" b="1" dirty="0">
                <a:solidFill>
                  <a:schemeClr val="tx2"/>
                </a:solidFill>
              </a:rPr>
              <a:t>その事業が商業化に至ったのか、至っていない場合にはその結果を踏まえてより本事業を経た商業化の可能性を高めるような工夫をどのように行うのか</a:t>
            </a:r>
            <a:r>
              <a:rPr kumimoji="1" lang="ja-JP" altLang="en-US" sz="1000" dirty="0">
                <a:solidFill>
                  <a:schemeClr val="tx2"/>
                </a:solidFill>
              </a:rPr>
              <a:t>を記載してください</a:t>
            </a:r>
          </a:p>
          <a:p>
            <a:pPr marL="285750" indent="-285750">
              <a:buFont typeface="Arial" panose="020B0604020202020204" pitchFamily="34" charset="0"/>
              <a:buChar char="•"/>
            </a:pPr>
            <a:r>
              <a:rPr kumimoji="1" lang="ja-JP" altLang="en-US" sz="1000" dirty="0">
                <a:solidFill>
                  <a:schemeClr val="tx2"/>
                </a:solidFill>
              </a:rPr>
              <a:t>実施体制におけるどの企業・団体の実績なのか</a:t>
            </a:r>
            <a:r>
              <a:rPr kumimoji="1" lang="ja-JP" altLang="en-US" sz="1000" b="1" dirty="0">
                <a:solidFill>
                  <a:schemeClr val="tx2"/>
                </a:solidFill>
              </a:rPr>
              <a:t>企業名・団体名を明示</a:t>
            </a:r>
            <a:r>
              <a:rPr kumimoji="1" lang="ja-JP" altLang="en-US" sz="1000" dirty="0">
                <a:solidFill>
                  <a:schemeClr val="tx2"/>
                </a:solidFill>
              </a:rPr>
              <a:t>してください</a:t>
            </a:r>
            <a:endParaRPr kumimoji="1" lang="en-US" altLang="ja-JP" sz="1000" dirty="0">
              <a:solidFill>
                <a:schemeClr val="tx2"/>
              </a:solidFill>
            </a:endParaRPr>
          </a:p>
          <a:p>
            <a:pPr marL="285750" indent="-285750">
              <a:buFont typeface="Arial" panose="020B0604020202020204" pitchFamily="34" charset="0"/>
              <a:buChar char="•"/>
            </a:pPr>
            <a:r>
              <a:rPr kumimoji="1" lang="en-GB" altLang="ja-JP" sz="1000" dirty="0">
                <a:solidFill>
                  <a:schemeClr val="tx1"/>
                </a:solidFill>
              </a:rPr>
              <a:t>2-3. </a:t>
            </a:r>
            <a:r>
              <a:rPr kumimoji="1" lang="ja-JP" altLang="en-US" sz="1000" dirty="0">
                <a:solidFill>
                  <a:schemeClr val="tx1"/>
                </a:solidFill>
              </a:rPr>
              <a:t>補助事業の位置づけ（類似事業の実施状況・本事業との違い）のページの内容と一部重複しても構いませんが、</a:t>
            </a:r>
            <a:r>
              <a:rPr kumimoji="1" lang="ja-JP" altLang="en-US" sz="1000" b="1" dirty="0">
                <a:solidFill>
                  <a:schemeClr val="tx1"/>
                </a:solidFill>
              </a:rPr>
              <a:t>類似事業を通じて貴社の情報収集能力や事業遂行能力が十分であることを示す内容を記載ください</a:t>
            </a:r>
            <a:r>
              <a:rPr kumimoji="1" lang="ja-JP" altLang="en-US" sz="1000" dirty="0">
                <a:solidFill>
                  <a:schemeClr val="tx1"/>
                </a:solidFill>
              </a:rPr>
              <a:t>（</a:t>
            </a:r>
            <a:r>
              <a:rPr kumimoji="1" lang="en-US" altLang="ja-JP" sz="1000" dirty="0">
                <a:solidFill>
                  <a:schemeClr val="tx1"/>
                </a:solidFill>
              </a:rPr>
              <a:t>2-3</a:t>
            </a:r>
            <a:r>
              <a:rPr kumimoji="1" lang="ja-JP" altLang="en-US" sz="1000" dirty="0">
                <a:solidFill>
                  <a:schemeClr val="tx1"/>
                </a:solidFill>
              </a:rPr>
              <a:t>は本事業と類似事業の違いをご説明いただくページであり、本ページでは記載の目的や評価項目が異なることにご注意ください）</a:t>
            </a:r>
            <a:endParaRPr kumimoji="1" lang="en-GB" altLang="ja-JP" sz="1000" dirty="0">
              <a:solidFill>
                <a:schemeClr val="tx1"/>
              </a:solidFill>
            </a:endParaRPr>
          </a:p>
        </p:txBody>
      </p:sp>
      <p:grpSp>
        <p:nvGrpSpPr>
          <p:cNvPr id="30" name="グループ化 29">
            <a:extLst>
              <a:ext uri="{FF2B5EF4-FFF2-40B4-BE49-F238E27FC236}">
                <a16:creationId xmlns:a16="http://schemas.microsoft.com/office/drawing/2014/main" id="{DC6D2039-C0CB-3843-C21C-686CDAEDF606}"/>
              </a:ext>
            </a:extLst>
          </p:cNvPr>
          <p:cNvGrpSpPr/>
          <p:nvPr/>
        </p:nvGrpSpPr>
        <p:grpSpPr>
          <a:xfrm>
            <a:off x="512779" y="5949"/>
            <a:ext cx="6320145" cy="216000"/>
            <a:chOff x="512779" y="5949"/>
            <a:chExt cx="6320145" cy="216000"/>
          </a:xfrm>
        </p:grpSpPr>
        <p:sp>
          <p:nvSpPr>
            <p:cNvPr id="31" name="正方形/長方形 30">
              <a:extLst>
                <a:ext uri="{FF2B5EF4-FFF2-40B4-BE49-F238E27FC236}">
                  <a16:creationId xmlns:a16="http://schemas.microsoft.com/office/drawing/2014/main" id="{BEAF244D-0517-47A5-E967-F8209404A95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32" name="正方形/長方形 31">
              <a:extLst>
                <a:ext uri="{FF2B5EF4-FFF2-40B4-BE49-F238E27FC236}">
                  <a16:creationId xmlns:a16="http://schemas.microsoft.com/office/drawing/2014/main" id="{49351588-39E7-0834-9BEE-ACC0743ED0C9}"/>
                </a:ext>
              </a:extLst>
            </p:cNvPr>
            <p:cNvSpPr/>
            <p:nvPr/>
          </p:nvSpPr>
          <p:spPr>
            <a:xfrm>
              <a:off x="116539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rgbClr val="575757"/>
                  </a:solidFill>
                  <a:latin typeface="Meiryo UI" panose="020B0604030504040204" pitchFamily="50" charset="-128"/>
                  <a:ea typeface="Meiryo UI" panose="020B0604030504040204" pitchFamily="50" charset="-128"/>
                </a:rPr>
                <a:t>１</a:t>
              </a:r>
            </a:p>
          </p:txBody>
        </p:sp>
        <p:sp>
          <p:nvSpPr>
            <p:cNvPr id="33" name="正方形/長方形 32">
              <a:extLst>
                <a:ext uri="{FF2B5EF4-FFF2-40B4-BE49-F238E27FC236}">
                  <a16:creationId xmlns:a16="http://schemas.microsoft.com/office/drawing/2014/main" id="{7FA48B6A-27EC-C935-C3F9-299B4AFADF77}"/>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CF9D5EB9-2A4A-7DBA-228D-AE3735278889}"/>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94AD5826-725A-1398-35A5-DD318EAF5E6F}"/>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6D8EEC03-08A0-D2BD-A2C2-8F2AC0CB3963}"/>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A1922487-3D65-031E-C426-94602D298F4B}"/>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FE009A7F-39A3-A950-2004-29A6B9B88829}"/>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127916B5-607F-C2BB-D051-2C5BBAFE9EA2}"/>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0" name="正方形/長方形 39">
              <a:extLst>
                <a:ext uri="{FF2B5EF4-FFF2-40B4-BE49-F238E27FC236}">
                  <a16:creationId xmlns:a16="http://schemas.microsoft.com/office/drawing/2014/main" id="{8E1EB032-B1DC-2550-5081-848C7363C9E6}"/>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DA81EA44-EE16-7B9F-5692-7BF785688409}"/>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2" name="正方形/長方形 41">
              <a:extLst>
                <a:ext uri="{FF2B5EF4-FFF2-40B4-BE49-F238E27FC236}">
                  <a16:creationId xmlns:a16="http://schemas.microsoft.com/office/drawing/2014/main" id="{E6D29429-F5FB-1922-64D6-5113861A4D50}"/>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5E109F3A-C826-8203-6DE0-A60028EF6D07}"/>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78A2D685-5927-880E-61C6-C6A83DD41CFE}"/>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3B49E791-C553-A5A7-DEE4-0C2D8025106F}"/>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231C5740-20ED-DADF-6BBA-1261EDD1D65F}"/>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87DA7F3A-6C48-19F2-20CD-527BFFFF5A4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2CF988E2-FEF4-1F93-8220-36A5146474E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56A5015B-3D0B-59AB-FF41-E27A867A33D7}"/>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9" name="吹き出し: 四角形 8">
            <a:extLst>
              <a:ext uri="{FF2B5EF4-FFF2-40B4-BE49-F238E27FC236}">
                <a16:creationId xmlns:a16="http://schemas.microsoft.com/office/drawing/2014/main" id="{A2DBEB10-D1F7-0B6D-34FE-DF815DC4BB3F}"/>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年に</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を実証する事業を</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国で実施したが、商業化には至らなかった。主原因は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であると分析しており、今般の事業では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等の工夫を行うことで実現性を高める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75E2FE04-9588-8E0C-83F5-0B8841D6CA7E}"/>
              </a:ext>
            </a:extLst>
          </p:cNvPr>
          <p:cNvSpPr/>
          <p:nvPr/>
        </p:nvSpPr>
        <p:spPr>
          <a:xfrm>
            <a:off x="510772" y="1495322"/>
            <a:ext cx="2681001" cy="34993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過去の同様の事業実績</a:t>
            </a:r>
          </a:p>
        </p:txBody>
      </p:sp>
    </p:spTree>
    <p:extLst>
      <p:ext uri="{BB962C8B-B14F-4D97-AF65-F5344CB8AC3E}">
        <p14:creationId xmlns:p14="http://schemas.microsoft.com/office/powerpoint/2010/main" val="405053554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C0DBB30-6546-D170-7111-4E69E5047B5E}"/>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FD068D0E-9FC9-F11C-21D3-0C9B947BDBD3}"/>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1/2</a:t>
            </a:r>
            <a:endParaRPr kumimoji="1" lang="en-GB"/>
          </a:p>
        </p:txBody>
      </p:sp>
      <p:sp>
        <p:nvSpPr>
          <p:cNvPr id="3" name="正方形/長方形 2">
            <a:extLst>
              <a:ext uri="{FF2B5EF4-FFF2-40B4-BE49-F238E27FC236}">
                <a16:creationId xmlns:a16="http://schemas.microsoft.com/office/drawing/2014/main" id="{D4D2A99A-5487-8573-EA8D-29AAFD5AFF8B}"/>
              </a:ext>
            </a:extLst>
          </p:cNvPr>
          <p:cNvSpPr/>
          <p:nvPr/>
        </p:nvSpPr>
        <p:spPr>
          <a:xfrm>
            <a:off x="510775"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市場分析</a:t>
            </a:r>
          </a:p>
        </p:txBody>
      </p:sp>
      <p:sp>
        <p:nvSpPr>
          <p:cNvPr id="46" name="テキスト プレースホルダー 2">
            <a:extLst>
              <a:ext uri="{FF2B5EF4-FFF2-40B4-BE49-F238E27FC236}">
                <a16:creationId xmlns:a16="http://schemas.microsoft.com/office/drawing/2014/main" id="{D28D4524-11A2-C07A-C110-6386DC390AFF}"/>
              </a:ext>
            </a:extLst>
          </p:cNvPr>
          <p:cNvSpPr txBox="1">
            <a:spLocks/>
          </p:cNvSpPr>
          <p:nvPr/>
        </p:nvSpPr>
        <p:spPr>
          <a:xfrm>
            <a:off x="512291" y="1845252"/>
            <a:ext cx="4291977" cy="53003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（文章による補足はこちらに記載）</a:t>
            </a:r>
            <a:endParaRPr kumimoji="1" lang="en-US" altLang="ja-JP" sz="1050"/>
          </a:p>
        </p:txBody>
      </p:sp>
      <p:sp>
        <p:nvSpPr>
          <p:cNvPr id="48" name="正方形/長方形 47">
            <a:extLst>
              <a:ext uri="{FF2B5EF4-FFF2-40B4-BE49-F238E27FC236}">
                <a16:creationId xmlns:a16="http://schemas.microsoft.com/office/drawing/2014/main" id="{8EF86A7C-965F-6326-2C52-CAE928C039DC}"/>
              </a:ext>
            </a:extLst>
          </p:cNvPr>
          <p:cNvSpPr/>
          <p:nvPr/>
        </p:nvSpPr>
        <p:spPr>
          <a:xfrm>
            <a:off x="5102509"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競合分析</a:t>
            </a:r>
          </a:p>
        </p:txBody>
      </p:sp>
      <p:grpSp>
        <p:nvGrpSpPr>
          <p:cNvPr id="5" name="グループ化 4">
            <a:extLst>
              <a:ext uri="{FF2B5EF4-FFF2-40B4-BE49-F238E27FC236}">
                <a16:creationId xmlns:a16="http://schemas.microsoft.com/office/drawing/2014/main" id="{1E65E27D-64F5-FF15-490A-99D617EECBD8}"/>
              </a:ext>
            </a:extLst>
          </p:cNvPr>
          <p:cNvGrpSpPr/>
          <p:nvPr/>
        </p:nvGrpSpPr>
        <p:grpSpPr>
          <a:xfrm>
            <a:off x="5183614" y="1894114"/>
            <a:ext cx="4204247" cy="4595590"/>
            <a:chOff x="800844" y="2342635"/>
            <a:chExt cx="3667176" cy="3206323"/>
          </a:xfrm>
        </p:grpSpPr>
        <p:sp>
          <p:nvSpPr>
            <p:cNvPr id="6" name="正方形/長方形 5">
              <a:extLst>
                <a:ext uri="{FF2B5EF4-FFF2-40B4-BE49-F238E27FC236}">
                  <a16:creationId xmlns:a16="http://schemas.microsoft.com/office/drawing/2014/main" id="{2175D068-6358-9F35-212E-EFF724323C3E}"/>
                </a:ext>
              </a:extLst>
            </p:cNvPr>
            <p:cNvSpPr/>
            <p:nvPr/>
          </p:nvSpPr>
          <p:spPr>
            <a:xfrm>
              <a:off x="800844" y="2342635"/>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A</a:t>
              </a:r>
            </a:p>
          </p:txBody>
        </p:sp>
        <p:sp>
          <p:nvSpPr>
            <p:cNvPr id="7" name="正方形/長方形 6">
              <a:extLst>
                <a:ext uri="{FF2B5EF4-FFF2-40B4-BE49-F238E27FC236}">
                  <a16:creationId xmlns:a16="http://schemas.microsoft.com/office/drawing/2014/main" id="{21094016-C0FC-CAA1-B7EA-3C03B0713847}"/>
                </a:ext>
              </a:extLst>
            </p:cNvPr>
            <p:cNvSpPr/>
            <p:nvPr/>
          </p:nvSpPr>
          <p:spPr>
            <a:xfrm>
              <a:off x="800844" y="3159587"/>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B</a:t>
              </a:r>
            </a:p>
          </p:txBody>
        </p:sp>
        <p:sp>
          <p:nvSpPr>
            <p:cNvPr id="8" name="正方形/長方形 7">
              <a:extLst>
                <a:ext uri="{FF2B5EF4-FFF2-40B4-BE49-F238E27FC236}">
                  <a16:creationId xmlns:a16="http://schemas.microsoft.com/office/drawing/2014/main" id="{2E6CC649-7563-DB56-F3C5-249EC23DC10D}"/>
                </a:ext>
              </a:extLst>
            </p:cNvPr>
            <p:cNvSpPr/>
            <p:nvPr/>
          </p:nvSpPr>
          <p:spPr>
            <a:xfrm>
              <a:off x="800844" y="3976539"/>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C</a:t>
              </a:r>
            </a:p>
          </p:txBody>
        </p:sp>
        <p:sp>
          <p:nvSpPr>
            <p:cNvPr id="9" name="正方形/長方形 8">
              <a:extLst>
                <a:ext uri="{FF2B5EF4-FFF2-40B4-BE49-F238E27FC236}">
                  <a16:creationId xmlns:a16="http://schemas.microsoft.com/office/drawing/2014/main" id="{C6A13686-EBEA-F676-663E-EE9CB421191B}"/>
                </a:ext>
              </a:extLst>
            </p:cNvPr>
            <p:cNvSpPr/>
            <p:nvPr/>
          </p:nvSpPr>
          <p:spPr>
            <a:xfrm>
              <a:off x="800844" y="4793491"/>
              <a:ext cx="761340" cy="7554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D</a:t>
              </a:r>
            </a:p>
          </p:txBody>
        </p:sp>
        <p:sp>
          <p:nvSpPr>
            <p:cNvPr id="10" name="正方形/長方形 9">
              <a:extLst>
                <a:ext uri="{FF2B5EF4-FFF2-40B4-BE49-F238E27FC236}">
                  <a16:creationId xmlns:a16="http://schemas.microsoft.com/office/drawing/2014/main" id="{BD687BB6-3BB7-1974-0FEA-ACB0B3D6EEC5}"/>
                </a:ext>
              </a:extLst>
            </p:cNvPr>
            <p:cNvSpPr/>
            <p:nvPr/>
          </p:nvSpPr>
          <p:spPr>
            <a:xfrm>
              <a:off x="1621296" y="2342635"/>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448CF4CF-F8FB-F760-C76B-4B3CB47066C3}"/>
                </a:ext>
              </a:extLst>
            </p:cNvPr>
            <p:cNvSpPr/>
            <p:nvPr/>
          </p:nvSpPr>
          <p:spPr>
            <a:xfrm>
              <a:off x="1621296" y="3159587"/>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2" name="正方形/長方形 11">
              <a:extLst>
                <a:ext uri="{FF2B5EF4-FFF2-40B4-BE49-F238E27FC236}">
                  <a16:creationId xmlns:a16="http://schemas.microsoft.com/office/drawing/2014/main" id="{8A5C88FB-8417-2C9C-2F40-9D7FEE2DC018}"/>
                </a:ext>
              </a:extLst>
            </p:cNvPr>
            <p:cNvSpPr/>
            <p:nvPr/>
          </p:nvSpPr>
          <p:spPr>
            <a:xfrm>
              <a:off x="1621296" y="3976539"/>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正方形/長方形 12">
              <a:extLst>
                <a:ext uri="{FF2B5EF4-FFF2-40B4-BE49-F238E27FC236}">
                  <a16:creationId xmlns:a16="http://schemas.microsoft.com/office/drawing/2014/main" id="{5D60FADA-8F16-9816-361F-4C102C07ABC0}"/>
                </a:ext>
              </a:extLst>
            </p:cNvPr>
            <p:cNvSpPr/>
            <p:nvPr/>
          </p:nvSpPr>
          <p:spPr>
            <a:xfrm>
              <a:off x="1621296" y="4793491"/>
              <a:ext cx="2846724" cy="75546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grpSp>
      <p:cxnSp>
        <p:nvCxnSpPr>
          <p:cNvPr id="15" name="直線コネクタ 14">
            <a:extLst>
              <a:ext uri="{FF2B5EF4-FFF2-40B4-BE49-F238E27FC236}">
                <a16:creationId xmlns:a16="http://schemas.microsoft.com/office/drawing/2014/main" id="{1EDBF065-08FC-575C-CE3B-859B989245ED}"/>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5" name="グループ化 54">
            <a:extLst>
              <a:ext uri="{FF2B5EF4-FFF2-40B4-BE49-F238E27FC236}">
                <a16:creationId xmlns:a16="http://schemas.microsoft.com/office/drawing/2014/main" id="{EF4B7630-F733-21B6-8387-C5F0D811FD8D}"/>
              </a:ext>
            </a:extLst>
          </p:cNvPr>
          <p:cNvGrpSpPr/>
          <p:nvPr/>
        </p:nvGrpSpPr>
        <p:grpSpPr>
          <a:xfrm>
            <a:off x="407857" y="2117364"/>
            <a:ext cx="4617556" cy="3386494"/>
            <a:chOff x="546045" y="3482285"/>
            <a:chExt cx="4526516" cy="2908487"/>
          </a:xfrm>
        </p:grpSpPr>
        <p:sp>
          <p:nvSpPr>
            <p:cNvPr id="16" name="テキスト ボックス 15">
              <a:extLst>
                <a:ext uri="{FF2B5EF4-FFF2-40B4-BE49-F238E27FC236}">
                  <a16:creationId xmlns:a16="http://schemas.microsoft.com/office/drawing/2014/main" id="{5D634B57-DCED-C936-397E-5DC65AA5650F}"/>
                </a:ext>
              </a:extLst>
            </p:cNvPr>
            <p:cNvSpPr txBox="1"/>
            <p:nvPr/>
          </p:nvSpPr>
          <p:spPr>
            <a:xfrm>
              <a:off x="563220" y="494837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7" name="テキスト ボックス 16">
              <a:extLst>
                <a:ext uri="{FF2B5EF4-FFF2-40B4-BE49-F238E27FC236}">
                  <a16:creationId xmlns:a16="http://schemas.microsoft.com/office/drawing/2014/main" id="{D131855A-B4D2-CFAA-0369-9F30ABD298FB}"/>
                </a:ext>
              </a:extLst>
            </p:cNvPr>
            <p:cNvSpPr txBox="1"/>
            <p:nvPr/>
          </p:nvSpPr>
          <p:spPr>
            <a:xfrm>
              <a:off x="563220" y="3925654"/>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6F0331B0-AB8E-7E2C-8CD4-D83884BF95E6}"/>
                </a:ext>
              </a:extLst>
            </p:cNvPr>
            <p:cNvSpPr/>
            <p:nvPr/>
          </p:nvSpPr>
          <p:spPr>
            <a:xfrm>
              <a:off x="1792097"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対象業界の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市場規模</a:t>
              </a:r>
            </a:p>
          </p:txBody>
        </p:sp>
        <p:cxnSp>
          <p:nvCxnSpPr>
            <p:cNvPr id="19" name="直線矢印コネクタ 18">
              <a:extLst>
                <a:ext uri="{FF2B5EF4-FFF2-40B4-BE49-F238E27FC236}">
                  <a16:creationId xmlns:a16="http://schemas.microsoft.com/office/drawing/2014/main" id="{99318601-C080-495D-5057-D2889EB64895}"/>
                </a:ext>
              </a:extLst>
            </p:cNvPr>
            <p:cNvCxnSpPr>
              <a:cxnSpLocks/>
            </p:cNvCxnSpPr>
            <p:nvPr/>
          </p:nvCxnSpPr>
          <p:spPr>
            <a:xfrm>
              <a:off x="1005266" y="6088213"/>
              <a:ext cx="3318378" cy="1"/>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20" name="直線矢印コネクタ 19">
              <a:extLst>
                <a:ext uri="{FF2B5EF4-FFF2-40B4-BE49-F238E27FC236}">
                  <a16:creationId xmlns:a16="http://schemas.microsoft.com/office/drawing/2014/main" id="{BC5411D2-2F83-CE66-CB57-DB51EC1727F0}"/>
                </a:ext>
              </a:extLst>
            </p:cNvPr>
            <p:cNvCxnSpPr>
              <a:cxnSpLocks/>
            </p:cNvCxnSpPr>
            <p:nvPr/>
          </p:nvCxnSpPr>
          <p:spPr>
            <a:xfrm flipV="1">
              <a:off x="1005266"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2B124BB5-D2FC-826A-1439-AACA325946D3}"/>
                </a:ext>
              </a:extLst>
            </p:cNvPr>
            <p:cNvSpPr txBox="1"/>
            <p:nvPr/>
          </p:nvSpPr>
          <p:spPr>
            <a:xfrm>
              <a:off x="546045" y="3679813"/>
              <a:ext cx="951893" cy="14548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自社売上</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endParaRPr kumimoji="1" lang="en-US" altLang="ja-JP" sz="1000">
                <a:solidFill>
                  <a:schemeClr val="tx2"/>
                </a:solidFill>
                <a:latin typeface="Meiryo UI" panose="020B0604030504040204" pitchFamily="50" charset="-128"/>
                <a:ea typeface="Meiryo UI" panose="020B0604030504040204" pitchFamily="50" charset="-128"/>
              </a:endParaRPr>
            </a:p>
          </p:txBody>
        </p:sp>
        <p:cxnSp>
          <p:nvCxnSpPr>
            <p:cNvPr id="22" name="直線矢印コネクタ 21">
              <a:extLst>
                <a:ext uri="{FF2B5EF4-FFF2-40B4-BE49-F238E27FC236}">
                  <a16:creationId xmlns:a16="http://schemas.microsoft.com/office/drawing/2014/main" id="{567E434F-7A48-27E2-688E-4901AB30CDBB}"/>
                </a:ext>
              </a:extLst>
            </p:cNvPr>
            <p:cNvCxnSpPr>
              <a:cxnSpLocks/>
            </p:cNvCxnSpPr>
            <p:nvPr/>
          </p:nvCxnSpPr>
          <p:spPr>
            <a:xfrm flipV="1">
              <a:off x="2388843"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23" name="テキスト ボックス 22">
              <a:extLst>
                <a:ext uri="{FF2B5EF4-FFF2-40B4-BE49-F238E27FC236}">
                  <a16:creationId xmlns:a16="http://schemas.microsoft.com/office/drawing/2014/main" id="{B2351C8C-23E0-FF37-1E56-FDD0B93974F6}"/>
                </a:ext>
              </a:extLst>
            </p:cNvPr>
            <p:cNvSpPr txBox="1"/>
            <p:nvPr/>
          </p:nvSpPr>
          <p:spPr>
            <a:xfrm>
              <a:off x="1972556"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2026</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24" name="直線矢印コネクタ 23">
              <a:extLst>
                <a:ext uri="{FF2B5EF4-FFF2-40B4-BE49-F238E27FC236}">
                  <a16:creationId xmlns:a16="http://schemas.microsoft.com/office/drawing/2014/main" id="{63635113-6CA1-EC21-A09B-79E52CD7FB70}"/>
                </a:ext>
              </a:extLst>
            </p:cNvPr>
            <p:cNvCxnSpPr>
              <a:cxnSpLocks/>
            </p:cNvCxnSpPr>
            <p:nvPr/>
          </p:nvCxnSpPr>
          <p:spPr>
            <a:xfrm flipV="1">
              <a:off x="2678716" y="5107416"/>
              <a:ext cx="635947" cy="5146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25" name="直線矢印コネクタ 24">
              <a:extLst>
                <a:ext uri="{FF2B5EF4-FFF2-40B4-BE49-F238E27FC236}">
                  <a16:creationId xmlns:a16="http://schemas.microsoft.com/office/drawing/2014/main" id="{583D9CB1-BD6F-BD18-3EE8-402072AFC99B}"/>
                </a:ext>
              </a:extLst>
            </p:cNvPr>
            <p:cNvCxnSpPr>
              <a:cxnSpLocks/>
            </p:cNvCxnSpPr>
            <p:nvPr/>
          </p:nvCxnSpPr>
          <p:spPr>
            <a:xfrm>
              <a:off x="1214723" y="5097284"/>
              <a:ext cx="1463992" cy="6159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sp>
          <p:nvSpPr>
            <p:cNvPr id="26" name="テキスト ボックス 25">
              <a:extLst>
                <a:ext uri="{FF2B5EF4-FFF2-40B4-BE49-F238E27FC236}">
                  <a16:creationId xmlns:a16="http://schemas.microsoft.com/office/drawing/2014/main" id="{14C44B8A-911D-E6F3-E7BC-052BF0F03A51}"/>
                </a:ext>
              </a:extLst>
            </p:cNvPr>
            <p:cNvSpPr txBox="1"/>
            <p:nvPr/>
          </p:nvSpPr>
          <p:spPr>
            <a:xfrm>
              <a:off x="76546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2023</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29" name="テキスト ボックス 28">
              <a:extLst>
                <a:ext uri="{FF2B5EF4-FFF2-40B4-BE49-F238E27FC236}">
                  <a16:creationId xmlns:a16="http://schemas.microsoft.com/office/drawing/2014/main" id="{EB65CD42-7006-286D-2AB8-A8EDC99DB5AE}"/>
                </a:ext>
              </a:extLst>
            </p:cNvPr>
            <p:cNvSpPr txBox="1"/>
            <p:nvPr/>
          </p:nvSpPr>
          <p:spPr>
            <a:xfrm>
              <a:off x="390913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2031</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0" name="直線矢印コネクタ 29">
              <a:extLst>
                <a:ext uri="{FF2B5EF4-FFF2-40B4-BE49-F238E27FC236}">
                  <a16:creationId xmlns:a16="http://schemas.microsoft.com/office/drawing/2014/main" id="{9C525CF7-5A77-1D2A-B39B-AA836E723398}"/>
                </a:ext>
              </a:extLst>
            </p:cNvPr>
            <p:cNvCxnSpPr>
              <a:cxnSpLocks/>
            </p:cNvCxnSpPr>
            <p:nvPr/>
          </p:nvCxnSpPr>
          <p:spPr>
            <a:xfrm flipH="1" flipV="1">
              <a:off x="1005266" y="5080941"/>
              <a:ext cx="3323640" cy="0"/>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31" name="直線矢印コネクタ 30">
              <a:extLst>
                <a:ext uri="{FF2B5EF4-FFF2-40B4-BE49-F238E27FC236}">
                  <a16:creationId xmlns:a16="http://schemas.microsoft.com/office/drawing/2014/main" id="{3AB5108F-CCFC-2ADB-1DDE-BA8A0256FFCF}"/>
                </a:ext>
              </a:extLst>
            </p:cNvPr>
            <p:cNvCxnSpPr>
              <a:cxnSpLocks/>
            </p:cNvCxnSpPr>
            <p:nvPr/>
          </p:nvCxnSpPr>
          <p:spPr>
            <a:xfrm flipV="1">
              <a:off x="1200185" y="4841930"/>
              <a:ext cx="1502678" cy="494979"/>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32" name="直線矢印コネクタ 31">
              <a:extLst>
                <a:ext uri="{FF2B5EF4-FFF2-40B4-BE49-F238E27FC236}">
                  <a16:creationId xmlns:a16="http://schemas.microsoft.com/office/drawing/2014/main" id="{ADCEEAD4-97D3-B6B0-F51F-C63C35265BAE}"/>
                </a:ext>
              </a:extLst>
            </p:cNvPr>
            <p:cNvCxnSpPr>
              <a:cxnSpLocks/>
            </p:cNvCxnSpPr>
            <p:nvPr/>
          </p:nvCxnSpPr>
          <p:spPr>
            <a:xfrm flipH="1" flipV="1">
              <a:off x="1005266" y="4055684"/>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3" name="正方形/長方形 32">
              <a:extLst>
                <a:ext uri="{FF2B5EF4-FFF2-40B4-BE49-F238E27FC236}">
                  <a16:creationId xmlns:a16="http://schemas.microsoft.com/office/drawing/2014/main" id="{5EE3728E-9D9C-34DB-7AD1-9929AAB1E400}"/>
                </a:ext>
              </a:extLst>
            </p:cNvPr>
            <p:cNvSpPr/>
            <p:nvPr/>
          </p:nvSpPr>
          <p:spPr>
            <a:xfrm>
              <a:off x="3056886"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当社の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事業売上高</a:t>
              </a:r>
            </a:p>
          </p:txBody>
        </p:sp>
        <p:cxnSp>
          <p:nvCxnSpPr>
            <p:cNvPr id="34" name="直線矢印コネクタ 33">
              <a:extLst>
                <a:ext uri="{FF2B5EF4-FFF2-40B4-BE49-F238E27FC236}">
                  <a16:creationId xmlns:a16="http://schemas.microsoft.com/office/drawing/2014/main" id="{E41D9DB6-3500-2626-8899-C8357E3E857B}"/>
                </a:ext>
              </a:extLst>
            </p:cNvPr>
            <p:cNvCxnSpPr>
              <a:cxnSpLocks/>
            </p:cNvCxnSpPr>
            <p:nvPr/>
          </p:nvCxnSpPr>
          <p:spPr>
            <a:xfrm flipV="1">
              <a:off x="3314665"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6" name="テキスト ボックス 35">
              <a:extLst>
                <a:ext uri="{FF2B5EF4-FFF2-40B4-BE49-F238E27FC236}">
                  <a16:creationId xmlns:a16="http://schemas.microsoft.com/office/drawing/2014/main" id="{3F12543E-739E-88A3-9659-36F276CE47A9}"/>
                </a:ext>
              </a:extLst>
            </p:cNvPr>
            <p:cNvSpPr txBox="1"/>
            <p:nvPr/>
          </p:nvSpPr>
          <p:spPr>
            <a:xfrm>
              <a:off x="2904317"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2028</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7" name="直線矢印コネクタ 36">
              <a:extLst>
                <a:ext uri="{FF2B5EF4-FFF2-40B4-BE49-F238E27FC236}">
                  <a16:creationId xmlns:a16="http://schemas.microsoft.com/office/drawing/2014/main" id="{DBE5B233-3F2F-828E-31B2-9479AC63722F}"/>
                </a:ext>
              </a:extLst>
            </p:cNvPr>
            <p:cNvCxnSpPr>
              <a:cxnSpLocks/>
            </p:cNvCxnSpPr>
            <p:nvPr/>
          </p:nvCxnSpPr>
          <p:spPr>
            <a:xfrm flipV="1">
              <a:off x="3328432" y="4065100"/>
              <a:ext cx="995212" cy="1042316"/>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B7486263-B928-DD3D-30F0-D73740455B3D}"/>
                </a:ext>
              </a:extLst>
            </p:cNvPr>
            <p:cNvCxnSpPr>
              <a:cxnSpLocks/>
            </p:cNvCxnSpPr>
            <p:nvPr/>
          </p:nvCxnSpPr>
          <p:spPr>
            <a:xfrm flipV="1">
              <a:off x="2688967" y="4509933"/>
              <a:ext cx="1623154" cy="335043"/>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直線矢印コネクタ 39">
              <a:extLst>
                <a:ext uri="{FF2B5EF4-FFF2-40B4-BE49-F238E27FC236}">
                  <a16:creationId xmlns:a16="http://schemas.microsoft.com/office/drawing/2014/main" id="{65211A40-FA49-0570-7849-95D6C54BEAE1}"/>
                </a:ext>
              </a:extLst>
            </p:cNvPr>
            <p:cNvCxnSpPr>
              <a:cxnSpLocks/>
            </p:cNvCxnSpPr>
            <p:nvPr/>
          </p:nvCxnSpPr>
          <p:spPr>
            <a:xfrm flipV="1">
              <a:off x="4323644"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41" name="テキスト ボックス 40">
              <a:extLst>
                <a:ext uri="{FF2B5EF4-FFF2-40B4-BE49-F238E27FC236}">
                  <a16:creationId xmlns:a16="http://schemas.microsoft.com/office/drawing/2014/main" id="{82A465F9-90BD-3BF0-E720-1195CCA09141}"/>
                </a:ext>
              </a:extLst>
            </p:cNvPr>
            <p:cNvSpPr txBox="1"/>
            <p:nvPr/>
          </p:nvSpPr>
          <p:spPr>
            <a:xfrm>
              <a:off x="3805141" y="3685852"/>
              <a:ext cx="1020769" cy="15274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市場規模</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p>
          </p:txBody>
        </p:sp>
        <p:sp>
          <p:nvSpPr>
            <p:cNvPr id="42" name="テキスト ボックス 41">
              <a:extLst>
                <a:ext uri="{FF2B5EF4-FFF2-40B4-BE49-F238E27FC236}">
                  <a16:creationId xmlns:a16="http://schemas.microsoft.com/office/drawing/2014/main" id="{94356020-16DC-324B-E329-5FB8B263698A}"/>
                </a:ext>
              </a:extLst>
            </p:cNvPr>
            <p:cNvSpPr txBox="1"/>
            <p:nvPr/>
          </p:nvSpPr>
          <p:spPr>
            <a:xfrm>
              <a:off x="4400728" y="6067131"/>
              <a:ext cx="671833" cy="3236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年度</a:t>
              </a:r>
              <a:r>
                <a:rPr kumimoji="1" lang="en-US" altLang="ja-JP"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43" name="テキスト ボックス 42">
              <a:extLst>
                <a:ext uri="{FF2B5EF4-FFF2-40B4-BE49-F238E27FC236}">
                  <a16:creationId xmlns:a16="http://schemas.microsoft.com/office/drawing/2014/main" id="{A1EE0497-106A-0B55-B9C4-677327495DC5}"/>
                </a:ext>
              </a:extLst>
            </p:cNvPr>
            <p:cNvSpPr txBox="1"/>
            <p:nvPr/>
          </p:nvSpPr>
          <p:spPr>
            <a:xfrm>
              <a:off x="4296522" y="4373636"/>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49" name="直線矢印コネクタ 48">
              <a:extLst>
                <a:ext uri="{FF2B5EF4-FFF2-40B4-BE49-F238E27FC236}">
                  <a16:creationId xmlns:a16="http://schemas.microsoft.com/office/drawing/2014/main" id="{A2FF4A8C-48ED-7AF9-13A0-570B94599684}"/>
                </a:ext>
              </a:extLst>
            </p:cNvPr>
            <p:cNvCxnSpPr>
              <a:cxnSpLocks/>
            </p:cNvCxnSpPr>
            <p:nvPr/>
          </p:nvCxnSpPr>
          <p:spPr>
            <a:xfrm flipH="1" flipV="1">
              <a:off x="1005266" y="449172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80F637A3-225B-8BE5-7586-5305C2E00C87}"/>
                </a:ext>
              </a:extLst>
            </p:cNvPr>
            <p:cNvCxnSpPr>
              <a:cxnSpLocks/>
            </p:cNvCxnSpPr>
            <p:nvPr/>
          </p:nvCxnSpPr>
          <p:spPr>
            <a:xfrm flipH="1" flipV="1">
              <a:off x="1005266" y="533919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51" name="テキスト ボックス 50">
              <a:extLst>
                <a:ext uri="{FF2B5EF4-FFF2-40B4-BE49-F238E27FC236}">
                  <a16:creationId xmlns:a16="http://schemas.microsoft.com/office/drawing/2014/main" id="{8957A6D3-EA89-F773-9548-51B301DF8FCB}"/>
                </a:ext>
              </a:extLst>
            </p:cNvPr>
            <p:cNvSpPr txBox="1"/>
            <p:nvPr/>
          </p:nvSpPr>
          <p:spPr>
            <a:xfrm>
              <a:off x="4296522" y="522523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53" name="直線矢印コネクタ 52">
              <a:extLst>
                <a:ext uri="{FF2B5EF4-FFF2-40B4-BE49-F238E27FC236}">
                  <a16:creationId xmlns:a16="http://schemas.microsoft.com/office/drawing/2014/main" id="{A95050E6-10DE-812D-D369-C2B6D21D4A7D}"/>
                </a:ext>
              </a:extLst>
            </p:cNvPr>
            <p:cNvCxnSpPr>
              <a:cxnSpLocks/>
            </p:cNvCxnSpPr>
            <p:nvPr/>
          </p:nvCxnSpPr>
          <p:spPr>
            <a:xfrm>
              <a:off x="2772283" y="3621987"/>
              <a:ext cx="385528" cy="0"/>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5EDA0831-1855-14A8-B08A-5F82465A34E4}"/>
                </a:ext>
              </a:extLst>
            </p:cNvPr>
            <p:cNvCxnSpPr>
              <a:cxnSpLocks/>
            </p:cNvCxnSpPr>
            <p:nvPr/>
          </p:nvCxnSpPr>
          <p:spPr>
            <a:xfrm>
              <a:off x="1472139" y="3621987"/>
              <a:ext cx="433766" cy="0"/>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grpSp>
      <p:sp>
        <p:nvSpPr>
          <p:cNvPr id="27" name="吹き出し: 四角形 26">
            <a:extLst>
              <a:ext uri="{FF2B5EF4-FFF2-40B4-BE49-F238E27FC236}">
                <a16:creationId xmlns:a16="http://schemas.microsoft.com/office/drawing/2014/main" id="{01CC211F-89DE-C864-A1F9-CD5102055047}"/>
              </a:ext>
            </a:extLst>
          </p:cNvPr>
          <p:cNvSpPr/>
          <p:nvPr/>
        </p:nvSpPr>
        <p:spPr>
          <a:xfrm>
            <a:off x="1925162" y="1832207"/>
            <a:ext cx="3033492" cy="742845"/>
          </a:xfrm>
          <a:prstGeom prst="wedgeRectCallout">
            <a:avLst>
              <a:gd name="adj1" fmla="val -53725"/>
              <a:gd name="adj2" fmla="val -6725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2"/>
                </a:solidFill>
              </a:rPr>
              <a:t>実証実施国における市場全体の伸びと、補助事業による売上の伸びの見通しをグラフ等で表現してください</a:t>
            </a:r>
            <a:endParaRPr kumimoji="1" lang="en-US" altLang="ja-JP" sz="1000" dirty="0">
              <a:solidFill>
                <a:schemeClr val="tx2"/>
              </a:solidFill>
            </a:endParaRPr>
          </a:p>
          <a:p>
            <a:pPr marL="171450" indent="-171450">
              <a:buFont typeface="Arial" panose="020B0604020202020204" pitchFamily="34" charset="0"/>
              <a:buChar char="•"/>
            </a:pPr>
            <a:r>
              <a:rPr kumimoji="1" lang="ja-JP" altLang="en-US" sz="1000" dirty="0">
                <a:solidFill>
                  <a:schemeClr val="tx2"/>
                </a:solidFill>
              </a:rPr>
              <a:t>ウクライナ市場の分析が困難な場合、グローバル市場の分析を記載してください</a:t>
            </a:r>
          </a:p>
        </p:txBody>
      </p:sp>
      <p:sp>
        <p:nvSpPr>
          <p:cNvPr id="56" name="吹き出し: 四角形 55">
            <a:extLst>
              <a:ext uri="{FF2B5EF4-FFF2-40B4-BE49-F238E27FC236}">
                <a16:creationId xmlns:a16="http://schemas.microsoft.com/office/drawing/2014/main" id="{8EFBD991-4023-F9DD-5785-5CE1CCECE7F1}"/>
              </a:ext>
            </a:extLst>
          </p:cNvPr>
          <p:cNvSpPr/>
          <p:nvPr/>
        </p:nvSpPr>
        <p:spPr>
          <a:xfrm>
            <a:off x="6644704" y="3657289"/>
            <a:ext cx="2624480" cy="1210608"/>
          </a:xfrm>
          <a:prstGeom prst="wedgeRectCallout">
            <a:avLst>
              <a:gd name="adj1" fmla="val -56589"/>
              <a:gd name="adj2" fmla="val -2678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200"/>
              </a:spcAft>
            </a:pPr>
            <a:r>
              <a:rPr kumimoji="1" lang="en-US" altLang="ja-JP" sz="1000" dirty="0">
                <a:solidFill>
                  <a:schemeClr val="tx2"/>
                </a:solidFill>
              </a:rPr>
              <a:t>【</a:t>
            </a:r>
            <a:r>
              <a:rPr kumimoji="1" lang="ja-JP" altLang="en-US" sz="1000" dirty="0">
                <a:solidFill>
                  <a:schemeClr val="tx2"/>
                </a:solidFill>
              </a:rPr>
              <a:t>例</a:t>
            </a:r>
            <a:r>
              <a:rPr kumimoji="1" lang="en-US" altLang="ja-JP" sz="1000" dirty="0">
                <a:solidFill>
                  <a:schemeClr val="tx2"/>
                </a:solidFill>
              </a:rPr>
              <a:t>】</a:t>
            </a:r>
          </a:p>
          <a:p>
            <a:pPr>
              <a:spcAft>
                <a:spcPts val="200"/>
              </a:spcAft>
            </a:pPr>
            <a:r>
              <a:rPr kumimoji="1" lang="ja-JP" altLang="en-US" sz="1000" dirty="0">
                <a:solidFill>
                  <a:schemeClr val="tx2"/>
                </a:solidFill>
              </a:rPr>
              <a:t>企業</a:t>
            </a:r>
            <a:r>
              <a:rPr kumimoji="1" lang="en-US" altLang="ja-JP" sz="1000" dirty="0">
                <a:solidFill>
                  <a:schemeClr val="tx2"/>
                </a:solidFill>
              </a:rPr>
              <a:t>B</a:t>
            </a:r>
            <a:r>
              <a:rPr kumimoji="1" lang="ja-JP" altLang="en-US" sz="1000" dirty="0">
                <a:solidFill>
                  <a:schemeClr val="tx2"/>
                </a:solidFill>
              </a:rPr>
              <a:t>はウクライナにて</a:t>
            </a:r>
            <a:r>
              <a:rPr kumimoji="1" lang="en-US" altLang="ja-JP" sz="1000" dirty="0">
                <a:solidFill>
                  <a:schemeClr val="tx2"/>
                </a:solidFill>
              </a:rPr>
              <a:t>XX</a:t>
            </a:r>
            <a:r>
              <a:rPr kumimoji="1" lang="ja-JP" altLang="en-US" sz="1000" dirty="0">
                <a:solidFill>
                  <a:schemeClr val="tx2"/>
                </a:solidFill>
              </a:rPr>
              <a:t>技術を用いた製品の展開を開始しており、既に売上</a:t>
            </a:r>
            <a:r>
              <a:rPr kumimoji="1" lang="en-US" altLang="ja-JP" sz="1000" dirty="0">
                <a:solidFill>
                  <a:schemeClr val="tx2"/>
                </a:solidFill>
              </a:rPr>
              <a:t>XX</a:t>
            </a:r>
            <a:r>
              <a:rPr kumimoji="1" lang="ja-JP" altLang="en-US" sz="1000" dirty="0">
                <a:solidFill>
                  <a:schemeClr val="tx2"/>
                </a:solidFill>
              </a:rPr>
              <a:t>円（市場シェアの○○％）を占めている。当社と比較すると、提供価値の希少性の観点では</a:t>
            </a:r>
            <a:r>
              <a:rPr kumimoji="1" lang="en-US" altLang="ja-JP" sz="1000" dirty="0">
                <a:solidFill>
                  <a:schemeClr val="tx2"/>
                </a:solidFill>
              </a:rPr>
              <a:t>XX</a:t>
            </a:r>
            <a:r>
              <a:rPr kumimoji="1" lang="ja-JP" altLang="en-US" sz="1000" dirty="0">
                <a:solidFill>
                  <a:schemeClr val="tx2"/>
                </a:solidFill>
              </a:rPr>
              <a:t>の理由から当社が優位といえる。また、技術の模倣性の観点からも、</a:t>
            </a:r>
            <a:r>
              <a:rPr kumimoji="1" lang="en-US" altLang="ja-JP" sz="1000" dirty="0">
                <a:solidFill>
                  <a:schemeClr val="tx2"/>
                </a:solidFill>
              </a:rPr>
              <a:t>XX</a:t>
            </a:r>
            <a:r>
              <a:rPr kumimoji="1" lang="ja-JP" altLang="en-US" sz="1000" dirty="0">
                <a:solidFill>
                  <a:schemeClr val="tx2"/>
                </a:solidFill>
              </a:rPr>
              <a:t>という理由から当社の技術が上回る</a:t>
            </a:r>
            <a:endParaRPr kumimoji="1" lang="en-US" altLang="ja-JP" sz="1000" dirty="0">
              <a:solidFill>
                <a:schemeClr val="tx2"/>
              </a:solidFill>
            </a:endParaRPr>
          </a:p>
        </p:txBody>
      </p:sp>
      <p:sp>
        <p:nvSpPr>
          <p:cNvPr id="14" name="吹き出し: 四角形 13">
            <a:extLst>
              <a:ext uri="{FF2B5EF4-FFF2-40B4-BE49-F238E27FC236}">
                <a16:creationId xmlns:a16="http://schemas.microsoft.com/office/drawing/2014/main" id="{B0E8C3A5-4A1F-64A9-5966-AB6C74FA9602}"/>
              </a:ext>
            </a:extLst>
          </p:cNvPr>
          <p:cNvSpPr/>
          <p:nvPr/>
        </p:nvSpPr>
        <p:spPr>
          <a:xfrm>
            <a:off x="6644704" y="1446281"/>
            <a:ext cx="2624480" cy="1937041"/>
          </a:xfrm>
          <a:prstGeom prst="wedgeRectCallout">
            <a:avLst>
              <a:gd name="adj1" fmla="val -57626"/>
              <a:gd name="adj2" fmla="val -3648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200"/>
              </a:spcAft>
              <a:buFont typeface="Arial" panose="020B0604020202020204" pitchFamily="34" charset="0"/>
              <a:buChar char="•"/>
            </a:pPr>
            <a:r>
              <a:rPr kumimoji="1" lang="ja-JP" altLang="en-US" sz="1000" dirty="0">
                <a:solidFill>
                  <a:schemeClr val="tx2"/>
                </a:solidFill>
              </a:rPr>
              <a:t>実証実施国や、実証実施国への進出が数んでいる国内外の競合企業を列挙した上で、</a:t>
            </a:r>
            <a:r>
              <a:rPr kumimoji="1" lang="ja-JP" altLang="en-US" sz="1000" b="1" dirty="0">
                <a:solidFill>
                  <a:schemeClr val="tx2"/>
                </a:solidFill>
              </a:rPr>
              <a:t> 前スライドにおける「</a:t>
            </a:r>
            <a:r>
              <a:rPr kumimoji="1" lang="ja-JP" altLang="en-US" sz="1000" b="1" dirty="0">
                <a:solidFill>
                  <a:schemeClr val="tx2"/>
                </a:solidFill>
                <a:latin typeface="Meiryo UI" panose="020B0604030504040204" pitchFamily="50" charset="-128"/>
                <a:ea typeface="Meiryo UI" panose="020B0604030504040204" pitchFamily="50" charset="-128"/>
              </a:rPr>
              <a:t>技術の独自性・革新性</a:t>
            </a:r>
            <a:r>
              <a:rPr kumimoji="1" lang="ja-JP" altLang="en-US" sz="1000" b="1" dirty="0">
                <a:solidFill>
                  <a:schemeClr val="tx2"/>
                </a:solidFill>
              </a:rPr>
              <a:t>」の分析を踏まえて、</a:t>
            </a:r>
            <a:r>
              <a:rPr kumimoji="1" lang="ja-JP" altLang="en-US" sz="1000" dirty="0">
                <a:solidFill>
                  <a:schemeClr val="tx2"/>
                </a:solidFill>
              </a:rPr>
              <a:t>自社が上回っている点を簡潔に記載してください</a:t>
            </a:r>
            <a:endParaRPr kumimoji="1" lang="en-US" altLang="ja-JP" sz="1000" dirty="0">
              <a:solidFill>
                <a:schemeClr val="tx2"/>
              </a:solidFill>
            </a:endParaRPr>
          </a:p>
          <a:p>
            <a:pPr marL="171450" indent="-171450">
              <a:spcAft>
                <a:spcPts val="200"/>
              </a:spcAft>
              <a:buFont typeface="Arial" panose="020B0604020202020204" pitchFamily="34" charset="0"/>
              <a:buChar char="•"/>
            </a:pPr>
            <a:r>
              <a:rPr kumimoji="1" lang="ja-JP" altLang="en-US" sz="1000" dirty="0">
                <a:solidFill>
                  <a:schemeClr val="tx2"/>
                </a:solidFill>
              </a:rPr>
              <a:t>ウクライナ市場での分析が困難な場合、グローバル市場での競合企業の分析を記載してください</a:t>
            </a:r>
            <a:endParaRPr kumimoji="1" lang="en-US" altLang="ja-JP" sz="1000" dirty="0">
              <a:solidFill>
                <a:schemeClr val="tx2"/>
              </a:solidFill>
            </a:endParaRPr>
          </a:p>
          <a:p>
            <a:pPr>
              <a:spcAft>
                <a:spcPts val="200"/>
              </a:spcAft>
            </a:pPr>
            <a:r>
              <a:rPr kumimoji="1" lang="en-US" altLang="ja-JP" sz="1000" dirty="0">
                <a:solidFill>
                  <a:schemeClr val="tx2"/>
                </a:solidFill>
              </a:rPr>
              <a:t>※</a:t>
            </a:r>
            <a:r>
              <a:rPr kumimoji="1" lang="ja-JP" altLang="en-US" sz="1000" dirty="0">
                <a:solidFill>
                  <a:schemeClr val="tx2"/>
                </a:solidFill>
              </a:rPr>
              <a:t>今後競合となる可能性がある企業等についても記載することが望ましいです</a:t>
            </a:r>
            <a:endParaRPr kumimoji="1" lang="en-US" altLang="ja-JP" sz="1000" dirty="0">
              <a:solidFill>
                <a:schemeClr val="tx2"/>
              </a:solidFill>
            </a:endParaRPr>
          </a:p>
          <a:p>
            <a:r>
              <a:rPr kumimoji="1" lang="en-US" altLang="ja-JP" sz="1000" dirty="0">
                <a:solidFill>
                  <a:schemeClr val="tx2"/>
                </a:solidFill>
              </a:rPr>
              <a:t>※</a:t>
            </a:r>
            <a:r>
              <a:rPr kumimoji="1" lang="ja-JP" altLang="en-US" sz="1000" dirty="0">
                <a:solidFill>
                  <a:schemeClr val="tx2"/>
                </a:solidFill>
              </a:rPr>
              <a:t>必要に応じて記載欄を増減させても構いません</a:t>
            </a:r>
            <a:endParaRPr kumimoji="1" lang="en-US" altLang="ja-JP" sz="1000" dirty="0">
              <a:solidFill>
                <a:schemeClr val="tx2"/>
              </a:solidFill>
            </a:endParaRPr>
          </a:p>
        </p:txBody>
      </p:sp>
      <p:sp>
        <p:nvSpPr>
          <p:cNvPr id="39" name="正方形/長方形 38">
            <a:extLst>
              <a:ext uri="{FF2B5EF4-FFF2-40B4-BE49-F238E27FC236}">
                <a16:creationId xmlns:a16="http://schemas.microsoft.com/office/drawing/2014/main" id="{4926F1B8-91C8-0AE0-1092-524FCB938966}"/>
              </a:ext>
            </a:extLst>
          </p:cNvPr>
          <p:cNvSpPr/>
          <p:nvPr/>
        </p:nvSpPr>
        <p:spPr>
          <a:xfrm>
            <a:off x="2300962" y="4691360"/>
            <a:ext cx="910002" cy="420664"/>
          </a:xfrm>
          <a:prstGeom prst="rect">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37148" rIns="36000" bIns="37148" numCol="1" spcCol="0" rtlCol="0" fromWordArt="0" anchor="ctr" anchorCtr="0" forceAA="0" compatLnSpc="1">
            <a:prstTxWarp prst="textNoShape">
              <a:avLst/>
            </a:prstTxWarp>
            <a:noAutofit/>
          </a:bodyPr>
          <a:lstStyle/>
          <a:p>
            <a:pPr algn="ctr" defTabSz="742950"/>
            <a:r>
              <a:rPr kumimoji="1" lang="ja-JP" altLang="en-US" sz="1200">
                <a:solidFill>
                  <a:schemeClr val="tx1"/>
                </a:solidFill>
                <a:latin typeface="Meiryo UI" panose="020B0604030504040204" pitchFamily="50" charset="-128"/>
                <a:ea typeface="Meiryo UI" panose="020B0604030504040204" pitchFamily="50" charset="-128"/>
              </a:rPr>
              <a:t>本事業</a:t>
            </a:r>
            <a:br>
              <a:rPr kumimoji="1" lang="en-US" altLang="ja-JP" sz="1200">
                <a:solidFill>
                  <a:schemeClr val="tx1"/>
                </a:solidFill>
                <a:latin typeface="Meiryo UI" panose="020B0604030504040204" pitchFamily="50" charset="-128"/>
                <a:ea typeface="Meiryo UI" panose="020B0604030504040204" pitchFamily="50" charset="-128"/>
              </a:rPr>
            </a:br>
            <a:r>
              <a:rPr kumimoji="1" lang="ja-JP" altLang="en-US" sz="1200">
                <a:solidFill>
                  <a:schemeClr val="tx1"/>
                </a:solidFill>
                <a:latin typeface="Meiryo UI" panose="020B0604030504040204" pitchFamily="50" charset="-128"/>
                <a:ea typeface="Meiryo UI" panose="020B0604030504040204" pitchFamily="50" charset="-128"/>
              </a:rPr>
              <a:t>実施期間</a:t>
            </a:r>
          </a:p>
        </p:txBody>
      </p:sp>
      <p:grpSp>
        <p:nvGrpSpPr>
          <p:cNvPr id="93" name="グループ化 92">
            <a:extLst>
              <a:ext uri="{FF2B5EF4-FFF2-40B4-BE49-F238E27FC236}">
                <a16:creationId xmlns:a16="http://schemas.microsoft.com/office/drawing/2014/main" id="{8FA5D6B0-E0CE-F384-9FFA-79FF29259313}"/>
              </a:ext>
            </a:extLst>
          </p:cNvPr>
          <p:cNvGrpSpPr/>
          <p:nvPr/>
        </p:nvGrpSpPr>
        <p:grpSpPr>
          <a:xfrm>
            <a:off x="512779" y="5949"/>
            <a:ext cx="6320145" cy="216000"/>
            <a:chOff x="512779" y="5949"/>
            <a:chExt cx="6320145" cy="216000"/>
          </a:xfrm>
        </p:grpSpPr>
        <p:sp>
          <p:nvSpPr>
            <p:cNvPr id="94" name="正方形/長方形 93">
              <a:extLst>
                <a:ext uri="{FF2B5EF4-FFF2-40B4-BE49-F238E27FC236}">
                  <a16:creationId xmlns:a16="http://schemas.microsoft.com/office/drawing/2014/main" id="{30812658-75C3-B34D-3FEF-E7BA7C63139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95" name="正方形/長方形 94">
              <a:extLst>
                <a:ext uri="{FF2B5EF4-FFF2-40B4-BE49-F238E27FC236}">
                  <a16:creationId xmlns:a16="http://schemas.microsoft.com/office/drawing/2014/main" id="{6BEBC03D-6CFD-8BE3-575C-B5B9D835EF2A}"/>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96" name="正方形/長方形 95">
              <a:extLst>
                <a:ext uri="{FF2B5EF4-FFF2-40B4-BE49-F238E27FC236}">
                  <a16:creationId xmlns:a16="http://schemas.microsoft.com/office/drawing/2014/main" id="{69C25E34-3114-4133-7C3C-A295551B8DAE}"/>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33956DE2-5DF2-AE17-3906-F24BB4D36129}"/>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0ABFCDBB-7A1F-6E60-01D1-B1571D511815}"/>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E3FCC47F-3938-D0C8-53BC-5622644EC46C}"/>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7C069B46-CA32-AF4C-D0C9-F315D6CF24CB}"/>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095F78F7-FD12-73CD-59C7-2F8D22484859}"/>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48A8AE64-7050-226E-7B10-AB93A0394E38}"/>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36A1224E-83F1-6FCB-9FB8-B99BF11E14BB}"/>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6AFED595-B9A5-4F4C-006C-710FD8B5D39F}"/>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0760E374-0FA8-69B4-037C-708408141EC7}"/>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83948618-0162-63A3-385C-622E32D7164F}"/>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46BC313F-E6A0-59F1-6178-DBA3A31E3F09}"/>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BEFF9B48-D81E-6977-0074-6D6C28E5747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65A92800-8715-3047-E896-B518590956DB}"/>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0" name="正方形/長方形 109">
              <a:extLst>
                <a:ext uri="{FF2B5EF4-FFF2-40B4-BE49-F238E27FC236}">
                  <a16:creationId xmlns:a16="http://schemas.microsoft.com/office/drawing/2014/main" id="{B4516C17-F9C8-759F-A8FF-2556883170AA}"/>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1" name="正方形/長方形 110">
              <a:extLst>
                <a:ext uri="{FF2B5EF4-FFF2-40B4-BE49-F238E27FC236}">
                  <a16:creationId xmlns:a16="http://schemas.microsoft.com/office/drawing/2014/main" id="{BC885D67-EF6F-1084-B517-C07974F0EE28}"/>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2" name="正方形/長方形 111">
              <a:extLst>
                <a:ext uri="{FF2B5EF4-FFF2-40B4-BE49-F238E27FC236}">
                  <a16:creationId xmlns:a16="http://schemas.microsoft.com/office/drawing/2014/main" id="{7428A68C-DF9F-B30C-B0A7-8FF3E9690472}"/>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75" name="正方形/長方形 74">
            <a:extLst>
              <a:ext uri="{FF2B5EF4-FFF2-40B4-BE49-F238E27FC236}">
                <a16:creationId xmlns:a16="http://schemas.microsoft.com/office/drawing/2014/main" id="{7223478D-B647-0095-6BBF-9F3A17C58455}"/>
              </a:ext>
            </a:extLst>
          </p:cNvPr>
          <p:cNvSpPr/>
          <p:nvPr/>
        </p:nvSpPr>
        <p:spPr>
          <a:xfrm>
            <a:off x="526055" y="5503858"/>
            <a:ext cx="4344769" cy="985845"/>
          </a:xfrm>
          <a:prstGeom prst="rect">
            <a:avLst/>
          </a:prstGeom>
          <a:noFill/>
          <a:ln w="1270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t" anchorCtr="0" forceAA="0" compatLnSpc="1">
            <a:prstTxWarp prst="textNoShape">
              <a:avLst/>
            </a:prstTxWarp>
            <a:noAutofit/>
          </a:bodyPr>
          <a:lstStyle/>
          <a:p>
            <a:pPr defTabSz="742950"/>
            <a:r>
              <a:rPr kumimoji="1" lang="ja-JP" altLang="en-US" sz="1200" b="1">
                <a:solidFill>
                  <a:schemeClr val="tx2"/>
                </a:solidFill>
                <a:latin typeface="Meiryo UI" panose="020B0604030504040204" pitchFamily="50" charset="-128"/>
                <a:ea typeface="Meiryo UI" panose="020B0604030504040204" pitchFamily="50" charset="-128"/>
              </a:rPr>
              <a:t>定性的なニーズ</a:t>
            </a:r>
            <a:endParaRPr kumimoji="1" lang="en-US" altLang="ja-JP" sz="1200" b="1">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en-US" altLang="ja-JP" sz="1200">
                <a:solidFill>
                  <a:schemeClr val="tx2"/>
                </a:solidFill>
                <a:latin typeface="Meiryo UI" panose="020B0604030504040204" pitchFamily="50" charset="-128"/>
                <a:ea typeface="Meiryo UI" panose="020B0604030504040204" pitchFamily="50" charset="-128"/>
              </a:rPr>
              <a:t>XXX</a:t>
            </a:r>
          </a:p>
        </p:txBody>
      </p:sp>
      <p:sp>
        <p:nvSpPr>
          <p:cNvPr id="61" name="吹き出し: 四角形 60">
            <a:extLst>
              <a:ext uri="{FF2B5EF4-FFF2-40B4-BE49-F238E27FC236}">
                <a16:creationId xmlns:a16="http://schemas.microsoft.com/office/drawing/2014/main" id="{E9D4BB28-AAC6-AD84-F86C-D5BE0392CC06}"/>
              </a:ext>
            </a:extLst>
          </p:cNvPr>
          <p:cNvSpPr/>
          <p:nvPr/>
        </p:nvSpPr>
        <p:spPr>
          <a:xfrm>
            <a:off x="2075882" y="5607781"/>
            <a:ext cx="2460083" cy="609675"/>
          </a:xfrm>
          <a:prstGeom prst="wedgeRectCallout">
            <a:avLst>
              <a:gd name="adj1" fmla="val -64715"/>
              <a:gd name="adj2" fmla="val -4351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事業実施国政府からの要請や重点政策、政府間の協力枠組みなど、定性的なニーズがある場合はこちらに記載してください</a:t>
            </a:r>
            <a:endParaRPr kumimoji="1" lang="en-US" altLang="ja-JP" sz="1000" dirty="0">
              <a:solidFill>
                <a:schemeClr val="tx2"/>
              </a:solidFill>
            </a:endParaRPr>
          </a:p>
        </p:txBody>
      </p:sp>
      <p:sp>
        <p:nvSpPr>
          <p:cNvPr id="28" name="吹き出し: 四角形 27">
            <a:extLst>
              <a:ext uri="{FF2B5EF4-FFF2-40B4-BE49-F238E27FC236}">
                <a16:creationId xmlns:a16="http://schemas.microsoft.com/office/drawing/2014/main" id="{F3ABDE5F-F148-3C82-B954-E8E3C555A5EC}"/>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a:ea typeface="Meiryo UI"/>
              </a:rPr>
              <a:t>スライドの主旨を示したキーメッセージを</a:t>
            </a:r>
            <a:r>
              <a:rPr kumimoji="1" lang="en-US" altLang="ja-JP" sz="1000" dirty="0">
                <a:solidFill>
                  <a:schemeClr val="tx2"/>
                </a:solidFill>
                <a:latin typeface="Meiryo UI"/>
                <a:ea typeface="Meiryo UI"/>
              </a:rPr>
              <a:t>1-2</a:t>
            </a:r>
            <a:r>
              <a:rPr kumimoji="1" lang="ja-JP" altLang="en-US" sz="1000" dirty="0">
                <a:solidFill>
                  <a:schemeClr val="tx2"/>
                </a:solidFill>
                <a:latin typeface="Meiryo UI"/>
                <a:ea typeface="Meiryo UI"/>
              </a:rPr>
              <a:t>行で記載してください</a:t>
            </a:r>
            <a:br>
              <a:rPr lang="en-US" altLang="ja-JP" sz="1000" dirty="0">
                <a:latin typeface="Meiryo UI" panose="020B0604030504040204" pitchFamily="50" charset="-128"/>
                <a:ea typeface="Meiryo UI" panose="020B0604030504040204" pitchFamily="50" charset="-128"/>
              </a:rPr>
            </a:br>
            <a:r>
              <a:rPr kumimoji="1" lang="en-US" altLang="ja-JP" sz="1000" dirty="0">
                <a:solidFill>
                  <a:schemeClr val="tx2"/>
                </a:solidFill>
                <a:latin typeface="Meiryo UI"/>
                <a:ea typeface="Meiryo UI"/>
              </a:rPr>
              <a:t>【</a:t>
            </a:r>
            <a:r>
              <a:rPr kumimoji="1" lang="ja-JP" altLang="en-US" sz="1000" dirty="0">
                <a:solidFill>
                  <a:schemeClr val="tx2"/>
                </a:solidFill>
                <a:latin typeface="Meiryo UI"/>
                <a:ea typeface="Meiryo UI"/>
              </a:rPr>
              <a:t>例</a:t>
            </a:r>
            <a:r>
              <a:rPr kumimoji="1" lang="en-US" altLang="ja-JP" sz="1000" dirty="0">
                <a:solidFill>
                  <a:schemeClr val="tx2"/>
                </a:solidFill>
                <a:latin typeface="Meiryo UI"/>
                <a:ea typeface="Meiryo UI"/>
              </a:rPr>
              <a:t>】 XX</a:t>
            </a:r>
            <a:r>
              <a:rPr kumimoji="1" lang="ja-JP" altLang="en-US" sz="1000" dirty="0">
                <a:solidFill>
                  <a:schemeClr val="tx2"/>
                </a:solidFill>
                <a:latin typeface="Meiryo UI"/>
                <a:ea typeface="Meiryo UI"/>
              </a:rPr>
              <a:t>国の重点政策にXX分野が挙げられており一定の現地ニーズは確認済み。現地競合他社技術に比してXXの優位性を持つことから、当社にとって有望な市場と認識する</a:t>
            </a:r>
            <a:endParaRPr lang="ja-JP" altLang="en-US" sz="1000" dirty="0">
              <a:solidFill>
                <a:schemeClr val="tx2"/>
              </a:solidFill>
              <a:latin typeface="Meiryo UI"/>
              <a:ea typeface="Meiryo UI"/>
            </a:endParaRPr>
          </a:p>
        </p:txBody>
      </p:sp>
      <p:sp>
        <p:nvSpPr>
          <p:cNvPr id="45" name="吹き出し: 四角形 44">
            <a:extLst>
              <a:ext uri="{FF2B5EF4-FFF2-40B4-BE49-F238E27FC236}">
                <a16:creationId xmlns:a16="http://schemas.microsoft.com/office/drawing/2014/main" id="{16E3BA8A-8019-334C-14C9-6AD376F8918D}"/>
              </a:ext>
            </a:extLst>
          </p:cNvPr>
          <p:cNvSpPr/>
          <p:nvPr/>
        </p:nvSpPr>
        <p:spPr>
          <a:xfrm>
            <a:off x="141478" y="512871"/>
            <a:ext cx="4234496" cy="995647"/>
          </a:xfrm>
          <a:prstGeom prst="wedgeRectCallout">
            <a:avLst>
              <a:gd name="adj1" fmla="val 205"/>
              <a:gd name="adj2" fmla="val -6427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本スライドでは、</a:t>
            </a:r>
            <a:r>
              <a:rPr kumimoji="1" lang="ja-JP" altLang="en-US" sz="1000" b="1" dirty="0">
                <a:solidFill>
                  <a:schemeClr val="tx1"/>
                </a:solidFill>
                <a:latin typeface="Meiryo UI" panose="020B0604030504040204" pitchFamily="50" charset="-128"/>
                <a:ea typeface="Meiryo UI" panose="020B0604030504040204" pitchFamily="50" charset="-128"/>
              </a:rPr>
              <a:t>実証実施国</a:t>
            </a:r>
            <a:r>
              <a:rPr kumimoji="1" lang="ja-JP" altLang="en-US" sz="1000" b="1" dirty="0">
                <a:solidFill>
                  <a:schemeClr val="tx2"/>
                </a:solidFill>
                <a:latin typeface="Meiryo UI" panose="020B0604030504040204" pitchFamily="50" charset="-128"/>
                <a:ea typeface="Meiryo UI" panose="020B0604030504040204" pitchFamily="50" charset="-128"/>
              </a:rPr>
              <a:t>の市場分析・競合分析を</a:t>
            </a:r>
            <a:r>
              <a:rPr kumimoji="1" lang="ja-JP" altLang="en-US" sz="1000" dirty="0">
                <a:solidFill>
                  <a:schemeClr val="tx2"/>
                </a:solidFill>
                <a:latin typeface="Meiryo UI" panose="020B0604030504040204" pitchFamily="50" charset="-128"/>
                <a:ea typeface="Meiryo UI" panose="020B0604030504040204" pitchFamily="50" charset="-128"/>
              </a:rPr>
              <a:t>記載してください（</a:t>
            </a:r>
            <a:r>
              <a:rPr kumimoji="1" lang="en-US" altLang="ja-JP" sz="1000" dirty="0">
                <a:solidFill>
                  <a:schemeClr val="tx2"/>
                </a:solidFill>
                <a:latin typeface="Meiryo UI" panose="020B0604030504040204" pitchFamily="50" charset="-128"/>
                <a:ea typeface="Meiryo UI" panose="020B0604030504040204" pitchFamily="50" charset="-128"/>
              </a:rPr>
              <a:t>FS</a:t>
            </a:r>
            <a:r>
              <a:rPr kumimoji="1" lang="ja-JP" altLang="en-US" sz="1000" dirty="0">
                <a:solidFill>
                  <a:schemeClr val="tx2"/>
                </a:solidFill>
                <a:latin typeface="Meiryo UI" panose="020B0604030504040204" pitchFamily="50" charset="-128"/>
                <a:ea typeface="Meiryo UI" panose="020B0604030504040204" pitchFamily="50" charset="-128"/>
              </a:rPr>
              <a:t>を</a:t>
            </a:r>
            <a:r>
              <a:rPr kumimoji="1" lang="en-US" altLang="ja-JP" sz="1000" dirty="0">
                <a:solidFill>
                  <a:schemeClr val="tx2"/>
                </a:solidFill>
                <a:latin typeface="Meiryo UI" panose="020B0604030504040204" pitchFamily="50" charset="-128"/>
                <a:ea typeface="Meiryo UI" panose="020B0604030504040204" pitchFamily="50" charset="-128"/>
              </a:rPr>
              <a:t>A</a:t>
            </a:r>
            <a:r>
              <a:rPr kumimoji="1" lang="ja-JP" altLang="en-US" sz="1000" dirty="0">
                <a:solidFill>
                  <a:schemeClr val="tx2"/>
                </a:solidFill>
                <a:latin typeface="Meiryo UI" panose="020B0604030504040204" pitchFamily="50" charset="-128"/>
                <a:ea typeface="Meiryo UI" panose="020B0604030504040204" pitchFamily="50" charset="-128"/>
              </a:rPr>
              <a:t>国、実証を</a:t>
            </a:r>
            <a:r>
              <a:rPr kumimoji="1" lang="en-US" altLang="ja-JP" sz="1000" dirty="0">
                <a:solidFill>
                  <a:schemeClr val="tx2"/>
                </a:solidFill>
                <a:latin typeface="Meiryo UI" panose="020B0604030504040204" pitchFamily="50" charset="-128"/>
                <a:ea typeface="Meiryo UI" panose="020B0604030504040204" pitchFamily="50" charset="-128"/>
              </a:rPr>
              <a:t>B</a:t>
            </a:r>
            <a:r>
              <a:rPr kumimoji="1" lang="ja-JP" altLang="en-US" sz="1000" dirty="0">
                <a:solidFill>
                  <a:schemeClr val="tx2"/>
                </a:solidFill>
                <a:latin typeface="Meiryo UI" panose="020B0604030504040204" pitchFamily="50" charset="-128"/>
                <a:ea typeface="Meiryo UI" panose="020B0604030504040204" pitchFamily="50" charset="-128"/>
              </a:rPr>
              <a:t>国で実施するようなケースでは、</a:t>
            </a:r>
            <a:r>
              <a:rPr kumimoji="1" lang="en-US" altLang="ja-JP" sz="1000" b="1" dirty="0">
                <a:solidFill>
                  <a:schemeClr val="tx2"/>
                </a:solidFill>
                <a:latin typeface="Meiryo UI" panose="020B0604030504040204" pitchFamily="50" charset="-128"/>
                <a:ea typeface="Meiryo UI" panose="020B0604030504040204" pitchFamily="50" charset="-128"/>
              </a:rPr>
              <a:t>A</a:t>
            </a:r>
            <a:r>
              <a:rPr kumimoji="1" lang="ja-JP" altLang="en-US" sz="1000" b="1" dirty="0">
                <a:solidFill>
                  <a:schemeClr val="tx2"/>
                </a:solidFill>
                <a:latin typeface="Meiryo UI" panose="020B0604030504040204" pitchFamily="50" charset="-128"/>
                <a:ea typeface="Meiryo UI" panose="020B0604030504040204" pitchFamily="50" charset="-128"/>
              </a:rPr>
              <a:t>国に関する記載は不要であり、</a:t>
            </a:r>
            <a:r>
              <a:rPr kumimoji="1" lang="en-US" altLang="ja-JP" sz="1000" b="1" dirty="0">
                <a:solidFill>
                  <a:schemeClr val="tx2"/>
                </a:solidFill>
                <a:latin typeface="Meiryo UI" panose="020B0604030504040204" pitchFamily="50" charset="-128"/>
                <a:ea typeface="Meiryo UI" panose="020B0604030504040204" pitchFamily="50" charset="-128"/>
              </a:rPr>
              <a:t>B</a:t>
            </a:r>
            <a:r>
              <a:rPr kumimoji="1" lang="ja-JP" altLang="en-US" sz="1000" b="1" dirty="0">
                <a:solidFill>
                  <a:schemeClr val="tx2"/>
                </a:solidFill>
                <a:latin typeface="Meiryo UI" panose="020B0604030504040204" pitchFamily="50" charset="-128"/>
                <a:ea typeface="Meiryo UI" panose="020B0604030504040204" pitchFamily="50" charset="-128"/>
              </a:rPr>
              <a:t>国の市場分析・競合分析のみを記載してください</a:t>
            </a:r>
            <a:r>
              <a:rPr kumimoji="1" lang="ja-JP" altLang="en-US" sz="1000" dirty="0">
                <a:solidFill>
                  <a:schemeClr val="tx2"/>
                </a:solidFill>
                <a:latin typeface="Meiryo UI" panose="020B0604030504040204" pitchFamily="50" charset="-128"/>
                <a:ea typeface="Meiryo UI" panose="020B0604030504040204" pitchFamily="50" charset="-128"/>
              </a:rPr>
              <a:t>）</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また、実証実施国が複数ある場合には、</a:t>
            </a:r>
            <a:r>
              <a:rPr kumimoji="1" lang="ja-JP" altLang="en-US" sz="1000" b="1" dirty="0">
                <a:solidFill>
                  <a:schemeClr val="tx2"/>
                </a:solidFill>
                <a:latin typeface="Meiryo UI" panose="020B0604030504040204" pitchFamily="50" charset="-128"/>
                <a:ea typeface="Meiryo UI" panose="020B0604030504040204" pitchFamily="50" charset="-128"/>
              </a:rPr>
              <a:t>原則として本スライドを複製し、各国の市場分析・競合分析を各スライドに記載</a:t>
            </a:r>
            <a:r>
              <a:rPr kumimoji="1" lang="ja-JP" altLang="en-US" sz="1000" dirty="0">
                <a:solidFill>
                  <a:schemeClr val="tx2"/>
                </a:solidFill>
                <a:latin typeface="Meiryo UI" panose="020B0604030504040204" pitchFamily="50" charset="-128"/>
                <a:ea typeface="Meiryo UI" panose="020B0604030504040204" pitchFamily="50" charset="-128"/>
              </a:rPr>
              <a:t>してください。ただし、複数国を１つの商圏と見なすことが可能な場合は、１ページにまとめても差し支えありません</a:t>
            </a:r>
            <a:endParaRPr kumimoji="1" lang="ja-JP" altLang="en-US" sz="1000" dirty="0">
              <a:solidFill>
                <a:schemeClr val="tx2"/>
              </a:solidFill>
            </a:endParaRPr>
          </a:p>
        </p:txBody>
      </p:sp>
    </p:spTree>
    <p:extLst>
      <p:ext uri="{BB962C8B-B14F-4D97-AF65-F5344CB8AC3E}">
        <p14:creationId xmlns:p14="http://schemas.microsoft.com/office/powerpoint/2010/main" val="4271628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9BF8B7F-E6FC-275D-FECD-ED03DA3006A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5C41D91-1A15-7052-2AA6-EE371C91E47C}"/>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8A8E149E-99D4-5D90-0ECB-72631B11E16D}"/>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2/2</a:t>
            </a:r>
            <a:endParaRPr kumimoji="1" lang="en-GB"/>
          </a:p>
        </p:txBody>
      </p:sp>
      <p:sp>
        <p:nvSpPr>
          <p:cNvPr id="5" name="正方形/長方形 4">
            <a:extLst>
              <a:ext uri="{FF2B5EF4-FFF2-40B4-BE49-F238E27FC236}">
                <a16:creationId xmlns:a16="http://schemas.microsoft.com/office/drawing/2014/main" id="{3175AA31-33A2-8EA9-FD3F-A8AA571BBB8A}"/>
              </a:ext>
            </a:extLst>
          </p:cNvPr>
          <p:cNvSpPr/>
          <p:nvPr/>
        </p:nvSpPr>
        <p:spPr>
          <a:xfrm>
            <a:off x="510772" y="1495322"/>
            <a:ext cx="2668525"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事業実施国の事業環境に対する理解</a:t>
            </a:r>
          </a:p>
        </p:txBody>
      </p:sp>
      <p:grpSp>
        <p:nvGrpSpPr>
          <p:cNvPr id="90" name="グループ化 89">
            <a:extLst>
              <a:ext uri="{FF2B5EF4-FFF2-40B4-BE49-F238E27FC236}">
                <a16:creationId xmlns:a16="http://schemas.microsoft.com/office/drawing/2014/main" id="{58E80C57-2207-77A9-2949-96F2669A94BE}"/>
              </a:ext>
            </a:extLst>
          </p:cNvPr>
          <p:cNvGrpSpPr/>
          <p:nvPr/>
        </p:nvGrpSpPr>
        <p:grpSpPr>
          <a:xfrm>
            <a:off x="512779" y="5949"/>
            <a:ext cx="6320145" cy="216000"/>
            <a:chOff x="512779" y="5949"/>
            <a:chExt cx="6320145" cy="216000"/>
          </a:xfrm>
        </p:grpSpPr>
        <p:sp>
          <p:nvSpPr>
            <p:cNvPr id="91" name="正方形/長方形 90">
              <a:extLst>
                <a:ext uri="{FF2B5EF4-FFF2-40B4-BE49-F238E27FC236}">
                  <a16:creationId xmlns:a16="http://schemas.microsoft.com/office/drawing/2014/main" id="{8AA178E0-7EC0-CD0F-E2DE-12698AB6481F}"/>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92" name="正方形/長方形 91">
              <a:extLst>
                <a:ext uri="{FF2B5EF4-FFF2-40B4-BE49-F238E27FC236}">
                  <a16:creationId xmlns:a16="http://schemas.microsoft.com/office/drawing/2014/main" id="{709B5995-DE85-38AA-D16D-D2A33A619560}"/>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93" name="正方形/長方形 92">
              <a:extLst>
                <a:ext uri="{FF2B5EF4-FFF2-40B4-BE49-F238E27FC236}">
                  <a16:creationId xmlns:a16="http://schemas.microsoft.com/office/drawing/2014/main" id="{F23C5B20-22A1-1922-B7B0-C94ACFBECF70}"/>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5068683D-F7E3-DE33-4A3F-F9ECC5039AFB}"/>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E877D30D-E1EF-0621-1025-187E19B89ADA}"/>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7190CA15-BEEB-1C94-E00D-E0369209768A}"/>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EC03176B-E907-2EF1-405F-0A853FFC6555}"/>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25EC51EB-82B2-0361-C566-D75EC92D1666}"/>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A7278DD1-00FA-10B8-16E7-0E3B0BE080A0}"/>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67D1D37E-8762-0B01-10E0-18EF91E8396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AC909B0D-1F55-61A2-B5CD-5307D846D712}"/>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BA22E975-7401-16E5-6668-6B95AE18FC06}"/>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B5A3215F-66F3-42B0-7BA8-AF4AC08BDBE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96F77B41-7D85-F519-FD08-FA5F6045BA2F}"/>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85452F83-3E61-24AA-CC25-DC526E497F38}"/>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800E9FE2-5AB9-D2CD-47BA-D0B946AC28F9}"/>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65EF2B90-046B-8AF0-9294-7BD6D37C613B}"/>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08E818BF-FFB1-2950-48BE-673250AE15DC}"/>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6AC07FEE-3215-E130-D0A4-1852CC790A18}"/>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3" name="正方形/長方形 22">
            <a:extLst>
              <a:ext uri="{FF2B5EF4-FFF2-40B4-BE49-F238E27FC236}">
                <a16:creationId xmlns:a16="http://schemas.microsoft.com/office/drawing/2014/main" id="{923B2593-24CA-CAE6-1032-1E7EC609E9D8}"/>
              </a:ext>
            </a:extLst>
          </p:cNvPr>
          <p:cNvSpPr/>
          <p:nvPr/>
        </p:nvSpPr>
        <p:spPr>
          <a:xfrm>
            <a:off x="510773" y="2407622"/>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社会・経済</a:t>
            </a:r>
          </a:p>
        </p:txBody>
      </p:sp>
      <p:sp>
        <p:nvSpPr>
          <p:cNvPr id="28" name="正方形/長方形 27">
            <a:extLst>
              <a:ext uri="{FF2B5EF4-FFF2-40B4-BE49-F238E27FC236}">
                <a16:creationId xmlns:a16="http://schemas.microsoft.com/office/drawing/2014/main" id="{837BF022-1167-865C-F0E4-BC9F26820662}"/>
              </a:ext>
            </a:extLst>
          </p:cNvPr>
          <p:cNvSpPr/>
          <p:nvPr/>
        </p:nvSpPr>
        <p:spPr>
          <a:xfrm>
            <a:off x="510773" y="32355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自然環境</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92FD1885-5F38-897C-AC17-3D9E0B59776A}"/>
              </a:ext>
            </a:extLst>
          </p:cNvPr>
          <p:cNvSpPr/>
          <p:nvPr/>
        </p:nvSpPr>
        <p:spPr>
          <a:xfrm>
            <a:off x="510773" y="4063488"/>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政治</a:t>
            </a:r>
          </a:p>
        </p:txBody>
      </p:sp>
      <p:sp>
        <p:nvSpPr>
          <p:cNvPr id="30" name="正方形/長方形 29">
            <a:extLst>
              <a:ext uri="{FF2B5EF4-FFF2-40B4-BE49-F238E27FC236}">
                <a16:creationId xmlns:a16="http://schemas.microsoft.com/office/drawing/2014/main" id="{F01A8D8D-7EB3-D614-A24A-B04A70F33042}"/>
              </a:ext>
            </a:extLst>
          </p:cNvPr>
          <p:cNvSpPr/>
          <p:nvPr/>
        </p:nvSpPr>
        <p:spPr>
          <a:xfrm>
            <a:off x="510773" y="4891421"/>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法</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1EF099C7-1725-E1FB-1E04-93BE0E1C1202}"/>
              </a:ext>
            </a:extLst>
          </p:cNvPr>
          <p:cNvSpPr/>
          <p:nvPr/>
        </p:nvSpPr>
        <p:spPr>
          <a:xfrm>
            <a:off x="1650341"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5" name="正方形/長方形 34">
            <a:extLst>
              <a:ext uri="{FF2B5EF4-FFF2-40B4-BE49-F238E27FC236}">
                <a16:creationId xmlns:a16="http://schemas.microsoft.com/office/drawing/2014/main" id="{D8243945-D2AB-3F43-2879-D970CA2242E2}"/>
              </a:ext>
            </a:extLst>
          </p:cNvPr>
          <p:cNvSpPr/>
          <p:nvPr/>
        </p:nvSpPr>
        <p:spPr>
          <a:xfrm>
            <a:off x="1650341"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6" name="正方形/長方形 35">
            <a:extLst>
              <a:ext uri="{FF2B5EF4-FFF2-40B4-BE49-F238E27FC236}">
                <a16:creationId xmlns:a16="http://schemas.microsoft.com/office/drawing/2014/main" id="{40665EE3-3553-DF57-7BC8-3A0BD5C0C8F5}"/>
              </a:ext>
            </a:extLst>
          </p:cNvPr>
          <p:cNvSpPr/>
          <p:nvPr/>
        </p:nvSpPr>
        <p:spPr>
          <a:xfrm>
            <a:off x="1650341"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7" name="正方形/長方形 36">
            <a:extLst>
              <a:ext uri="{FF2B5EF4-FFF2-40B4-BE49-F238E27FC236}">
                <a16:creationId xmlns:a16="http://schemas.microsoft.com/office/drawing/2014/main" id="{EC674361-A034-2DD5-2AA1-F9573633A8F4}"/>
              </a:ext>
            </a:extLst>
          </p:cNvPr>
          <p:cNvSpPr/>
          <p:nvPr/>
        </p:nvSpPr>
        <p:spPr>
          <a:xfrm>
            <a:off x="1650341"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8" name="正方形/長方形 37">
            <a:extLst>
              <a:ext uri="{FF2B5EF4-FFF2-40B4-BE49-F238E27FC236}">
                <a16:creationId xmlns:a16="http://schemas.microsoft.com/office/drawing/2014/main" id="{404BF6AE-34E2-8871-2C5F-C958E99833D3}"/>
              </a:ext>
            </a:extLst>
          </p:cNvPr>
          <p:cNvSpPr/>
          <p:nvPr/>
        </p:nvSpPr>
        <p:spPr>
          <a:xfrm>
            <a:off x="5552365"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9" name="正方形/長方形 38">
            <a:extLst>
              <a:ext uri="{FF2B5EF4-FFF2-40B4-BE49-F238E27FC236}">
                <a16:creationId xmlns:a16="http://schemas.microsoft.com/office/drawing/2014/main" id="{974B3002-561A-7845-E7AD-DD06F59BF6A1}"/>
              </a:ext>
            </a:extLst>
          </p:cNvPr>
          <p:cNvSpPr/>
          <p:nvPr/>
        </p:nvSpPr>
        <p:spPr>
          <a:xfrm>
            <a:off x="5552365"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0" name="正方形/長方形 39">
            <a:extLst>
              <a:ext uri="{FF2B5EF4-FFF2-40B4-BE49-F238E27FC236}">
                <a16:creationId xmlns:a16="http://schemas.microsoft.com/office/drawing/2014/main" id="{DF8F24F9-C29C-E08A-CC87-10A59AC5F2AB}"/>
              </a:ext>
            </a:extLst>
          </p:cNvPr>
          <p:cNvSpPr/>
          <p:nvPr/>
        </p:nvSpPr>
        <p:spPr>
          <a:xfrm>
            <a:off x="5552365"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1" name="正方形/長方形 40">
            <a:extLst>
              <a:ext uri="{FF2B5EF4-FFF2-40B4-BE49-F238E27FC236}">
                <a16:creationId xmlns:a16="http://schemas.microsoft.com/office/drawing/2014/main" id="{D91E5F34-46A5-3627-F95E-E1898FCE80F3}"/>
              </a:ext>
            </a:extLst>
          </p:cNvPr>
          <p:cNvSpPr/>
          <p:nvPr/>
        </p:nvSpPr>
        <p:spPr>
          <a:xfrm>
            <a:off x="5552365"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493E47EA-163C-25E8-3BF4-17DEDC19834C}"/>
              </a:ext>
            </a:extLst>
          </p:cNvPr>
          <p:cNvSpPr/>
          <p:nvPr/>
        </p:nvSpPr>
        <p:spPr>
          <a:xfrm>
            <a:off x="1624162"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外部環境の概要</a:t>
            </a:r>
            <a:br>
              <a:rPr kumimoji="1" lang="en-US" altLang="ja-JP" sz="1200">
                <a:solidFill>
                  <a:schemeClr val="bg1"/>
                </a:solidFill>
                <a:latin typeface="Meiryo UI" panose="020B0604030504040204" pitchFamily="50" charset="-128"/>
                <a:ea typeface="Meiryo UI" panose="020B0604030504040204" pitchFamily="50" charset="-128"/>
              </a:rPr>
            </a:br>
            <a:r>
              <a:rPr kumimoji="1" lang="en-US" altLang="ja-JP" sz="1200">
                <a:solidFill>
                  <a:schemeClr val="bg1"/>
                </a:solidFill>
                <a:latin typeface="Meiryo UI" panose="020B0604030504040204" pitchFamily="50" charset="-128"/>
                <a:ea typeface="Meiryo UI" panose="020B0604030504040204" pitchFamily="50" charset="-128"/>
              </a:rPr>
              <a:t>(</a:t>
            </a:r>
            <a:r>
              <a:rPr kumimoji="1" lang="ja-JP" altLang="en-US" sz="1200">
                <a:solidFill>
                  <a:schemeClr val="bg1"/>
                </a:solidFill>
                <a:latin typeface="Meiryo UI" panose="020B0604030504040204" pitchFamily="50" charset="-128"/>
                <a:ea typeface="Meiryo UI" panose="020B0604030504040204" pitchFamily="50" charset="-128"/>
              </a:rPr>
              <a:t>想定課題・リスク等を含む</a:t>
            </a:r>
            <a:r>
              <a:rPr kumimoji="1" lang="en-US" altLang="ja-JP" sz="1200">
                <a:solidFill>
                  <a:schemeClr val="bg1"/>
                </a:solidFill>
                <a:latin typeface="Meiryo UI" panose="020B0604030504040204" pitchFamily="50" charset="-128"/>
                <a:ea typeface="Meiryo UI" panose="020B0604030504040204" pitchFamily="50" charset="-128"/>
              </a:rPr>
              <a:t>)</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E2BE76EB-DEF8-1A05-D0FA-6D842E9FC156}"/>
              </a:ext>
            </a:extLst>
          </p:cNvPr>
          <p:cNvSpPr/>
          <p:nvPr/>
        </p:nvSpPr>
        <p:spPr>
          <a:xfrm>
            <a:off x="5552365"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想定される課題・リスクへの対応策</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704956EF-E4CA-E069-5247-CD715F3D652F}"/>
              </a:ext>
            </a:extLst>
          </p:cNvPr>
          <p:cNvSpPr/>
          <p:nvPr/>
        </p:nvSpPr>
        <p:spPr>
          <a:xfrm>
            <a:off x="510773" y="57193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その他</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2421BBD4-8322-421A-435A-873FF40B7E58}"/>
              </a:ext>
            </a:extLst>
          </p:cNvPr>
          <p:cNvSpPr/>
          <p:nvPr/>
        </p:nvSpPr>
        <p:spPr>
          <a:xfrm>
            <a:off x="1650341"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0" name="正方形/長方形 49">
            <a:extLst>
              <a:ext uri="{FF2B5EF4-FFF2-40B4-BE49-F238E27FC236}">
                <a16:creationId xmlns:a16="http://schemas.microsoft.com/office/drawing/2014/main" id="{E47D09B5-5ED7-E33D-E6FA-0B9DD6B97DF4}"/>
              </a:ext>
            </a:extLst>
          </p:cNvPr>
          <p:cNvSpPr/>
          <p:nvPr/>
        </p:nvSpPr>
        <p:spPr>
          <a:xfrm>
            <a:off x="5552365"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6" name="吹き出し: 四角形 55">
            <a:extLst>
              <a:ext uri="{FF2B5EF4-FFF2-40B4-BE49-F238E27FC236}">
                <a16:creationId xmlns:a16="http://schemas.microsoft.com/office/drawing/2014/main" id="{4BAC3F88-627C-DACC-35E8-9C6E4B84BFCE}"/>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a:ea typeface="Meiryo UI"/>
              </a:rPr>
              <a:t>スライドの主旨を示したキーメッセージを</a:t>
            </a:r>
            <a:r>
              <a:rPr kumimoji="1" lang="en-US" altLang="ja-JP" sz="1000" dirty="0">
                <a:solidFill>
                  <a:schemeClr val="tx2"/>
                </a:solidFill>
                <a:latin typeface="Meiryo UI"/>
                <a:ea typeface="Meiryo UI"/>
              </a:rPr>
              <a:t>1-2</a:t>
            </a:r>
            <a:r>
              <a:rPr kumimoji="1" lang="ja-JP" altLang="en-US" sz="1000" dirty="0">
                <a:solidFill>
                  <a:schemeClr val="tx2"/>
                </a:solidFill>
                <a:latin typeface="Meiryo UI"/>
                <a:ea typeface="Meiryo UI"/>
              </a:rPr>
              <a:t>行で記載してください</a:t>
            </a:r>
            <a:br>
              <a:rPr lang="en-US" altLang="ja-JP" sz="1000" dirty="0">
                <a:latin typeface="Meiryo UI" panose="020B0604030504040204" pitchFamily="50" charset="-128"/>
                <a:ea typeface="Meiryo UI" panose="020B0604030504040204" pitchFamily="50" charset="-128"/>
              </a:rPr>
            </a:br>
            <a:r>
              <a:rPr kumimoji="1" lang="en-US" altLang="ja-JP" sz="1000" dirty="0">
                <a:solidFill>
                  <a:schemeClr val="tx2"/>
                </a:solidFill>
                <a:latin typeface="Meiryo UI"/>
                <a:ea typeface="Meiryo UI"/>
              </a:rPr>
              <a:t>【</a:t>
            </a:r>
            <a:r>
              <a:rPr kumimoji="1" lang="ja-JP" altLang="en-US" sz="1000" dirty="0">
                <a:solidFill>
                  <a:schemeClr val="tx2"/>
                </a:solidFill>
                <a:latin typeface="Meiryo UI"/>
                <a:ea typeface="Meiryo UI"/>
              </a:rPr>
              <a:t>例</a:t>
            </a:r>
            <a:r>
              <a:rPr kumimoji="1" lang="en-US" altLang="ja-JP" sz="1000" dirty="0">
                <a:solidFill>
                  <a:schemeClr val="tx2"/>
                </a:solidFill>
                <a:latin typeface="Meiryo UI"/>
                <a:ea typeface="Meiryo UI"/>
              </a:rPr>
              <a:t>】 XX政権交代可能性による規制強化・XX税率変更は資機材調達においてリスクであり、現地企業との連携を迅速に実施し、資材等の調達ルート構築を早期に図り対応する</a:t>
            </a:r>
            <a:endParaRPr lang="en-US" altLang="ja-JP" sz="1000" dirty="0">
              <a:solidFill>
                <a:schemeClr val="tx2"/>
              </a:solidFill>
              <a:latin typeface="Meiryo UI"/>
              <a:ea typeface="Meiryo UI"/>
            </a:endParaRPr>
          </a:p>
        </p:txBody>
      </p:sp>
      <p:sp>
        <p:nvSpPr>
          <p:cNvPr id="22" name="吹き出し: 四角形 21">
            <a:extLst>
              <a:ext uri="{FF2B5EF4-FFF2-40B4-BE49-F238E27FC236}">
                <a16:creationId xmlns:a16="http://schemas.microsoft.com/office/drawing/2014/main" id="{6B209FDD-29BC-4031-0CFD-448841730993}"/>
              </a:ext>
            </a:extLst>
          </p:cNvPr>
          <p:cNvSpPr/>
          <p:nvPr/>
        </p:nvSpPr>
        <p:spPr>
          <a:xfrm>
            <a:off x="3309257" y="1434046"/>
            <a:ext cx="6111588" cy="391985"/>
          </a:xfrm>
          <a:prstGeom prst="wedgeRectCallout">
            <a:avLst>
              <a:gd name="adj1" fmla="val -53567"/>
              <a:gd name="adj2" fmla="val 289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自社の経営・事業に影響を与える外部環境について、社会・経済、自然環境、政治、法、その他の観点で記載してください。また、補助事業の実施及び商業化に向けた課題・リスクの記載を含めた上で、考えられる対応策を記載してください</a:t>
            </a:r>
            <a:endParaRPr kumimoji="1" lang="en-US" altLang="ja-JP" sz="1000">
              <a:solidFill>
                <a:schemeClr val="tx2"/>
              </a:solidFill>
            </a:endParaRPr>
          </a:p>
        </p:txBody>
      </p:sp>
      <p:sp>
        <p:nvSpPr>
          <p:cNvPr id="10" name="吹き出し: 四角形 9">
            <a:extLst>
              <a:ext uri="{FF2B5EF4-FFF2-40B4-BE49-F238E27FC236}">
                <a16:creationId xmlns:a16="http://schemas.microsoft.com/office/drawing/2014/main" id="{E1A92CF8-1B85-5A3C-DF6D-1A2CE5FD240E}"/>
              </a:ext>
            </a:extLst>
          </p:cNvPr>
          <p:cNvSpPr/>
          <p:nvPr/>
        </p:nvSpPr>
        <p:spPr>
          <a:xfrm>
            <a:off x="169491" y="524960"/>
            <a:ext cx="4234496" cy="832797"/>
          </a:xfrm>
          <a:prstGeom prst="wedgeRectCallout">
            <a:avLst>
              <a:gd name="adj1" fmla="val 205"/>
              <a:gd name="adj2" fmla="val -6427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本スライドでは、</a:t>
            </a:r>
            <a:r>
              <a:rPr kumimoji="1" lang="ja-JP" altLang="en-US" sz="1000" b="1" dirty="0">
                <a:solidFill>
                  <a:schemeClr val="tx1"/>
                </a:solidFill>
                <a:latin typeface="Meiryo UI" panose="020B0604030504040204" pitchFamily="50" charset="-128"/>
                <a:ea typeface="Meiryo UI" panose="020B0604030504040204" pitchFamily="50" charset="-128"/>
              </a:rPr>
              <a:t>実証実施国</a:t>
            </a:r>
            <a:r>
              <a:rPr kumimoji="1" lang="ja-JP" altLang="en-US" sz="1000" b="1" dirty="0">
                <a:solidFill>
                  <a:schemeClr val="tx2"/>
                </a:solidFill>
                <a:latin typeface="Meiryo UI" panose="020B0604030504040204" pitchFamily="50" charset="-128"/>
                <a:ea typeface="Meiryo UI" panose="020B0604030504040204" pitchFamily="50" charset="-128"/>
              </a:rPr>
              <a:t>の事業環境に対する理解を</a:t>
            </a:r>
            <a:r>
              <a:rPr kumimoji="1" lang="ja-JP" altLang="en-US" sz="1000" dirty="0">
                <a:solidFill>
                  <a:schemeClr val="tx2"/>
                </a:solidFill>
                <a:latin typeface="Meiryo UI" panose="020B0604030504040204" pitchFamily="50" charset="-128"/>
                <a:ea typeface="Meiryo UI" panose="020B0604030504040204" pitchFamily="50" charset="-128"/>
              </a:rPr>
              <a:t>記載してください（</a:t>
            </a:r>
            <a:r>
              <a:rPr kumimoji="1" lang="en-US" altLang="ja-JP" sz="1000" dirty="0">
                <a:solidFill>
                  <a:schemeClr val="tx2"/>
                </a:solidFill>
                <a:latin typeface="Meiryo UI" panose="020B0604030504040204" pitchFamily="50" charset="-128"/>
                <a:ea typeface="Meiryo UI" panose="020B0604030504040204" pitchFamily="50" charset="-128"/>
              </a:rPr>
              <a:t>FS</a:t>
            </a:r>
            <a:r>
              <a:rPr kumimoji="1" lang="ja-JP" altLang="en-US" sz="1000" dirty="0">
                <a:solidFill>
                  <a:schemeClr val="tx2"/>
                </a:solidFill>
                <a:latin typeface="Meiryo UI" panose="020B0604030504040204" pitchFamily="50" charset="-128"/>
                <a:ea typeface="Meiryo UI" panose="020B0604030504040204" pitchFamily="50" charset="-128"/>
              </a:rPr>
              <a:t>を</a:t>
            </a:r>
            <a:r>
              <a:rPr kumimoji="1" lang="en-US" altLang="ja-JP" sz="1000" dirty="0">
                <a:solidFill>
                  <a:schemeClr val="tx2"/>
                </a:solidFill>
                <a:latin typeface="Meiryo UI" panose="020B0604030504040204" pitchFamily="50" charset="-128"/>
                <a:ea typeface="Meiryo UI" panose="020B0604030504040204" pitchFamily="50" charset="-128"/>
              </a:rPr>
              <a:t>A</a:t>
            </a:r>
            <a:r>
              <a:rPr kumimoji="1" lang="ja-JP" altLang="en-US" sz="1000" dirty="0">
                <a:solidFill>
                  <a:schemeClr val="tx2"/>
                </a:solidFill>
                <a:latin typeface="Meiryo UI" panose="020B0604030504040204" pitchFamily="50" charset="-128"/>
                <a:ea typeface="Meiryo UI" panose="020B0604030504040204" pitchFamily="50" charset="-128"/>
              </a:rPr>
              <a:t>国、実証を</a:t>
            </a:r>
            <a:r>
              <a:rPr kumimoji="1" lang="en-US" altLang="ja-JP" sz="1000" dirty="0">
                <a:solidFill>
                  <a:schemeClr val="tx2"/>
                </a:solidFill>
                <a:latin typeface="Meiryo UI" panose="020B0604030504040204" pitchFamily="50" charset="-128"/>
                <a:ea typeface="Meiryo UI" panose="020B0604030504040204" pitchFamily="50" charset="-128"/>
              </a:rPr>
              <a:t>B</a:t>
            </a:r>
            <a:r>
              <a:rPr kumimoji="1" lang="ja-JP" altLang="en-US" sz="1000" dirty="0">
                <a:solidFill>
                  <a:schemeClr val="tx2"/>
                </a:solidFill>
                <a:latin typeface="Meiryo UI" panose="020B0604030504040204" pitchFamily="50" charset="-128"/>
                <a:ea typeface="Meiryo UI" panose="020B0604030504040204" pitchFamily="50" charset="-128"/>
              </a:rPr>
              <a:t>国で実施するようなケースでは、</a:t>
            </a:r>
            <a:r>
              <a:rPr kumimoji="1" lang="en-US" altLang="ja-JP" sz="1000" b="1" dirty="0">
                <a:solidFill>
                  <a:schemeClr val="tx2"/>
                </a:solidFill>
                <a:latin typeface="Meiryo UI" panose="020B0604030504040204" pitchFamily="50" charset="-128"/>
                <a:ea typeface="Meiryo UI" panose="020B0604030504040204" pitchFamily="50" charset="-128"/>
              </a:rPr>
              <a:t>A</a:t>
            </a:r>
            <a:r>
              <a:rPr kumimoji="1" lang="ja-JP" altLang="en-US" sz="1000" b="1" dirty="0">
                <a:solidFill>
                  <a:schemeClr val="tx2"/>
                </a:solidFill>
                <a:latin typeface="Meiryo UI" panose="020B0604030504040204" pitchFamily="50" charset="-128"/>
                <a:ea typeface="Meiryo UI" panose="020B0604030504040204" pitchFamily="50" charset="-128"/>
              </a:rPr>
              <a:t>国に関する記載は不要であり、</a:t>
            </a:r>
            <a:r>
              <a:rPr kumimoji="1" lang="en-US" altLang="ja-JP" sz="1000" b="1" dirty="0">
                <a:solidFill>
                  <a:schemeClr val="tx2"/>
                </a:solidFill>
                <a:latin typeface="Meiryo UI" panose="020B0604030504040204" pitchFamily="50" charset="-128"/>
                <a:ea typeface="Meiryo UI" panose="020B0604030504040204" pitchFamily="50" charset="-128"/>
              </a:rPr>
              <a:t>B</a:t>
            </a:r>
            <a:r>
              <a:rPr kumimoji="1" lang="ja-JP" altLang="en-US" sz="1000" b="1" dirty="0">
                <a:solidFill>
                  <a:schemeClr val="tx2"/>
                </a:solidFill>
                <a:latin typeface="Meiryo UI" panose="020B0604030504040204" pitchFamily="50" charset="-128"/>
                <a:ea typeface="Meiryo UI" panose="020B0604030504040204" pitchFamily="50" charset="-128"/>
              </a:rPr>
              <a:t>国の市場分析・競合分析のみを記載してください</a:t>
            </a:r>
            <a:r>
              <a:rPr kumimoji="1" lang="ja-JP" altLang="en-US" sz="1000" dirty="0">
                <a:solidFill>
                  <a:schemeClr val="tx2"/>
                </a:solidFill>
                <a:latin typeface="Meiryo UI" panose="020B0604030504040204" pitchFamily="50" charset="-128"/>
                <a:ea typeface="Meiryo UI" panose="020B0604030504040204" pitchFamily="50" charset="-128"/>
              </a:rPr>
              <a:t>）</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また、実証実施国が複数ある場合には、</a:t>
            </a:r>
            <a:r>
              <a:rPr kumimoji="1" lang="ja-JP" altLang="en-US" sz="1000" b="1" dirty="0">
                <a:solidFill>
                  <a:schemeClr val="tx2"/>
                </a:solidFill>
                <a:latin typeface="Meiryo UI" panose="020B0604030504040204" pitchFamily="50" charset="-128"/>
                <a:ea typeface="Meiryo UI" panose="020B0604030504040204" pitchFamily="50" charset="-128"/>
              </a:rPr>
              <a:t>必ず本スライドを複製し、各国の事業環境に対する理解を各スライドに記載</a:t>
            </a:r>
            <a:r>
              <a:rPr kumimoji="1" lang="ja-JP" altLang="en-US" sz="1000" dirty="0">
                <a:solidFill>
                  <a:schemeClr val="tx2"/>
                </a:solidFill>
                <a:latin typeface="Meiryo UI" panose="020B0604030504040204" pitchFamily="50" charset="-128"/>
                <a:ea typeface="Meiryo UI" panose="020B0604030504040204" pitchFamily="50" charset="-128"/>
              </a:rPr>
              <a:t>してください</a:t>
            </a:r>
            <a:endParaRPr kumimoji="1" lang="ja-JP" altLang="en-US" sz="1000" dirty="0">
              <a:solidFill>
                <a:schemeClr val="tx2"/>
              </a:solidFill>
            </a:endParaRPr>
          </a:p>
        </p:txBody>
      </p:sp>
    </p:spTree>
    <p:extLst>
      <p:ext uri="{BB962C8B-B14F-4D97-AF65-F5344CB8AC3E}">
        <p14:creationId xmlns:p14="http://schemas.microsoft.com/office/powerpoint/2010/main" val="28854710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8BCDF6C-3DE0-76DF-BFEA-62ABB3C9AFF9}"/>
              </a:ext>
            </a:extLst>
          </p:cNvPr>
          <p:cNvSpPr>
            <a:spLocks noGrp="1"/>
          </p:cNvSpPr>
          <p:nvPr>
            <p:ph type="body" sz="quarter" idx="15"/>
          </p:nvPr>
        </p:nvSpPr>
        <p:spPr/>
        <p:txBody>
          <a:bodyPr/>
          <a:lstStyle/>
          <a:p>
            <a:r>
              <a:rPr kumimoji="1" lang="ja-JP" altLang="en-US"/>
              <a:t>様式</a:t>
            </a:r>
            <a:r>
              <a:rPr kumimoji="1" lang="en-US" altLang="ja-JP"/>
              <a:t>2 </a:t>
            </a:r>
            <a:r>
              <a:rPr kumimoji="1" lang="ja-JP" altLang="en-US"/>
              <a:t>事業計画書作成における留意事項</a:t>
            </a:r>
            <a:endParaRPr kumimoji="1" lang="en-US" altLang="ja-JP"/>
          </a:p>
          <a:p>
            <a:r>
              <a:rPr kumimoji="1" lang="en-US" altLang="ja-JP" b="1">
                <a:solidFill>
                  <a:srgbClr val="FF0000"/>
                </a:solidFill>
              </a:rPr>
              <a:t>【</a:t>
            </a:r>
            <a:r>
              <a:rPr kumimoji="1" lang="ja-JP" altLang="en-US" b="1">
                <a:solidFill>
                  <a:srgbClr val="FF0000"/>
                </a:solidFill>
              </a:rPr>
              <a:t>本スライドは提出前に削除してください</a:t>
            </a:r>
            <a:r>
              <a:rPr kumimoji="1" lang="en-US" altLang="ja-JP" b="1">
                <a:solidFill>
                  <a:srgbClr val="FF0000"/>
                </a:solidFill>
              </a:rPr>
              <a:t>】</a:t>
            </a:r>
            <a:endParaRPr kumimoji="1" lang="ja-JP" altLang="en-US" b="1">
              <a:solidFill>
                <a:srgbClr val="FF0000"/>
              </a:solidFill>
            </a:endParaRPr>
          </a:p>
        </p:txBody>
      </p:sp>
      <p:sp>
        <p:nvSpPr>
          <p:cNvPr id="7" name="テキスト プレースホルダー 7">
            <a:extLst>
              <a:ext uri="{FF2B5EF4-FFF2-40B4-BE49-F238E27FC236}">
                <a16:creationId xmlns:a16="http://schemas.microsoft.com/office/drawing/2014/main" id="{F196E1EB-D344-1B1A-003D-A4587127DD3A}"/>
              </a:ext>
            </a:extLst>
          </p:cNvPr>
          <p:cNvSpPr txBox="1">
            <a:spLocks/>
          </p:cNvSpPr>
          <p:nvPr/>
        </p:nvSpPr>
        <p:spPr>
          <a:xfrm>
            <a:off x="512291" y="1412239"/>
            <a:ext cx="8891587" cy="4841629"/>
          </a:xfrm>
          <a:prstGeom prst="rect">
            <a:avLst/>
          </a:prstGeom>
        </p:spPr>
        <p:txBody>
          <a:bodyPr/>
          <a:lstStyle>
            <a:defPPr>
              <a:defRPr lang="en-US"/>
            </a:defPPr>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78606" indent="-278606">
              <a:lnSpc>
                <a:spcPct val="100000"/>
              </a:lnSpc>
              <a:spcBef>
                <a:spcPts val="0"/>
              </a:spcBef>
              <a:spcAft>
                <a:spcPts val="600"/>
              </a:spcAft>
              <a:buFont typeface="Arial" panose="020B0604020202020204" pitchFamily="34" charset="0"/>
              <a:buChar char="•"/>
            </a:pPr>
            <a:r>
              <a:rPr kumimoji="1" lang="ja-JP" altLang="en-US" sz="1400" dirty="0"/>
              <a:t>本資料に記載している項目に必要情報を入力し、「様式</a:t>
            </a:r>
            <a:r>
              <a:rPr kumimoji="1" lang="en-US" altLang="ja-JP" sz="1400" dirty="0"/>
              <a:t>2 </a:t>
            </a:r>
            <a:r>
              <a:rPr kumimoji="1" lang="ja-JP" altLang="en-US" sz="1400" dirty="0"/>
              <a:t>事業計画書」を作成してください。</a:t>
            </a:r>
            <a:endParaRPr kumimoji="1" lang="en-US" altLang="ja-JP" sz="1400" dirty="0"/>
          </a:p>
          <a:p>
            <a:pPr marL="278606" indent="-278606">
              <a:lnSpc>
                <a:spcPct val="100000"/>
              </a:lnSpc>
              <a:spcBef>
                <a:spcPts val="0"/>
              </a:spcBef>
              <a:spcAft>
                <a:spcPts val="600"/>
              </a:spcAft>
              <a:buFont typeface="Arial" panose="020B0604020202020204" pitchFamily="34" charset="0"/>
              <a:buChar char="•"/>
            </a:pPr>
            <a:r>
              <a:rPr kumimoji="1" lang="ja-JP" altLang="en-US" sz="1400" b="1" dirty="0">
                <a:solidFill>
                  <a:srgbClr val="FF0000"/>
                </a:solidFill>
              </a:rPr>
              <a:t>申請にあたっては、</a:t>
            </a:r>
            <a:r>
              <a:rPr kumimoji="1" lang="en-US" altLang="ja-JP" sz="1400" b="1" dirty="0">
                <a:solidFill>
                  <a:srgbClr val="FF0000"/>
                </a:solidFill>
              </a:rPr>
              <a:t>PDF</a:t>
            </a:r>
            <a:r>
              <a:rPr kumimoji="1" lang="ja-JP" altLang="en-US" sz="1400" b="1" dirty="0">
                <a:solidFill>
                  <a:srgbClr val="FF0000"/>
                </a:solidFill>
              </a:rPr>
              <a:t>形式に変換した上で提出してください</a:t>
            </a:r>
            <a:r>
              <a:rPr kumimoji="1" lang="ja-JP" altLang="en-US" sz="1400" dirty="0">
                <a:solidFill>
                  <a:srgbClr val="FF0000"/>
                </a:solidFill>
              </a:rPr>
              <a:t>。</a:t>
            </a:r>
            <a:endParaRPr kumimoji="1" lang="en-US" altLang="ja-JP" sz="1400" dirty="0">
              <a:solidFill>
                <a:srgbClr val="FF0000"/>
              </a:solidFill>
            </a:endParaRPr>
          </a:p>
          <a:p>
            <a:pPr marL="278606" indent="-278606">
              <a:lnSpc>
                <a:spcPct val="100000"/>
              </a:lnSpc>
              <a:spcBef>
                <a:spcPts val="0"/>
              </a:spcBef>
              <a:spcAft>
                <a:spcPts val="600"/>
              </a:spcAft>
              <a:buFont typeface="Arial" panose="020B0604020202020204" pitchFamily="34" charset="0"/>
              <a:buChar char="•"/>
            </a:pPr>
            <a:r>
              <a:rPr kumimoji="1" lang="ja-JP" altLang="en-US" sz="1400" b="1" dirty="0">
                <a:solidFill>
                  <a:srgbClr val="FF0000"/>
                </a:solidFill>
              </a:rPr>
              <a:t>目次に示した各スライドのタイトル・順番の変更はできません。</a:t>
            </a:r>
            <a:endParaRPr kumimoji="1" lang="ja-JP" altLang="en-US" sz="1400" dirty="0"/>
          </a:p>
          <a:p>
            <a:pPr marL="278606" indent="-278606">
              <a:lnSpc>
                <a:spcPct val="100000"/>
              </a:lnSpc>
              <a:spcBef>
                <a:spcPts val="0"/>
              </a:spcBef>
              <a:spcAft>
                <a:spcPts val="600"/>
              </a:spcAft>
              <a:buFont typeface="Arial" panose="020B0604020202020204" pitchFamily="34" charset="0"/>
              <a:buChar char="•"/>
            </a:pPr>
            <a:r>
              <a:rPr kumimoji="1" lang="ja-JP" altLang="en-US" sz="1400" b="1" dirty="0">
                <a:solidFill>
                  <a:srgbClr val="FF0000"/>
                </a:solidFill>
              </a:rPr>
              <a:t>原則として、各記載項目のスライドを増やすことは認められません。</a:t>
            </a:r>
            <a:r>
              <a:rPr kumimoji="1" lang="ja-JP" altLang="en-US" sz="1400" dirty="0">
                <a:solidFill>
                  <a:schemeClr val="tx2"/>
                </a:solidFill>
              </a:rPr>
              <a:t>ただし、記載ガイド（ピンク色の吹き出し）に特記されている場合には、その記載に基づいてスライドを増やすことができます。</a:t>
            </a:r>
          </a:p>
          <a:p>
            <a:pPr marL="278606" indent="-278606">
              <a:lnSpc>
                <a:spcPct val="100000"/>
              </a:lnSpc>
              <a:spcBef>
                <a:spcPts val="0"/>
              </a:spcBef>
              <a:spcAft>
                <a:spcPts val="600"/>
              </a:spcAft>
              <a:buFont typeface="Arial" panose="020B0604020202020204" pitchFamily="34" charset="0"/>
              <a:buChar char="•"/>
            </a:pPr>
            <a:r>
              <a:rPr kumimoji="1" lang="ja-JP" altLang="en-US" sz="1400" dirty="0"/>
              <a:t>各スライドのフォーマットに従い、必要事項を記載ください。その過程で資料の体裁（文字サイズ、図の大きさ）等を適宜修正いただくことは可能です。</a:t>
            </a:r>
            <a:r>
              <a:rPr kumimoji="1" lang="ja-JP" altLang="en-US" sz="1400" b="1" dirty="0">
                <a:solidFill>
                  <a:srgbClr val="FF0000"/>
                </a:solidFill>
              </a:rPr>
              <a:t>各スライドの記載ガイドについて十分な言及がない場合は、審査において十分に評価されない可能性があります</a:t>
            </a:r>
            <a:r>
              <a:rPr kumimoji="1" lang="ja-JP" altLang="en-US" sz="1400" dirty="0"/>
              <a:t>。なお、事実・データ等の記載は、その出典を明記してください。</a:t>
            </a:r>
            <a:endParaRPr kumimoji="1" lang="en-US" altLang="ja-JP" sz="1400" dirty="0"/>
          </a:p>
          <a:p>
            <a:pPr marL="278606" indent="-278606">
              <a:lnSpc>
                <a:spcPct val="100000"/>
              </a:lnSpc>
              <a:spcBef>
                <a:spcPts val="0"/>
              </a:spcBef>
              <a:spcAft>
                <a:spcPts val="600"/>
              </a:spcAft>
              <a:buFont typeface="Arial" panose="020B0604020202020204" pitchFamily="34" charset="0"/>
              <a:buChar char="•"/>
            </a:pPr>
            <a:r>
              <a:rPr kumimoji="1" lang="ja-JP" altLang="en-US" sz="1400" dirty="0"/>
              <a:t>記載する数字は、様式</a:t>
            </a:r>
            <a:r>
              <a:rPr kumimoji="1" lang="en-US" altLang="ja-JP" sz="1400" dirty="0"/>
              <a:t>2</a:t>
            </a:r>
            <a:r>
              <a:rPr kumimoji="1" lang="ja-JP" altLang="en-US" sz="1400" dirty="0"/>
              <a:t>別添</a:t>
            </a:r>
            <a:r>
              <a:rPr kumimoji="1" lang="en-US" altLang="ja-JP" sz="1400" dirty="0"/>
              <a:t>1</a:t>
            </a:r>
            <a:r>
              <a:rPr kumimoji="1" lang="ja-JP" altLang="en-US" sz="1400" dirty="0"/>
              <a:t>事業計画書（別紙・</a:t>
            </a:r>
            <a:r>
              <a:rPr kumimoji="1" lang="en-US" altLang="ja-JP" sz="1400" dirty="0"/>
              <a:t>Excel</a:t>
            </a:r>
            <a:r>
              <a:rPr kumimoji="1" lang="ja-JP" altLang="en-US" sz="1400" dirty="0"/>
              <a:t>）</a:t>
            </a:r>
            <a:r>
              <a:rPr kumimoji="1" lang="ja-JP" altLang="en-US" sz="1400" dirty="0">
                <a:solidFill>
                  <a:schemeClr val="tx1"/>
                </a:solidFill>
                <a:latin typeface="Meiryo UI" panose="020B0604030504040204" pitchFamily="50" charset="-128"/>
                <a:ea typeface="Meiryo UI" panose="020B0604030504040204" pitchFamily="50" charset="-128"/>
              </a:rPr>
              <a:t>と整合させてください。</a:t>
            </a:r>
            <a:endParaRPr kumimoji="1" lang="ja-JP" altLang="en-US" sz="1400" dirty="0"/>
          </a:p>
          <a:p>
            <a:pPr marL="278606" indent="-278606">
              <a:lnSpc>
                <a:spcPct val="100000"/>
              </a:lnSpc>
              <a:spcBef>
                <a:spcPts val="0"/>
              </a:spcBef>
              <a:spcAft>
                <a:spcPts val="600"/>
              </a:spcAft>
              <a:buFont typeface="Arial" panose="020B0604020202020204" pitchFamily="34" charset="0"/>
              <a:buChar char="•"/>
            </a:pPr>
            <a:r>
              <a:rPr kumimoji="1" lang="ja-JP" altLang="en-US" sz="1400" dirty="0"/>
              <a:t>事業計画書のうち、</a:t>
            </a:r>
            <a:r>
              <a:rPr kumimoji="1" lang="ja-JP" altLang="en-US" sz="1400" b="1" dirty="0">
                <a:solidFill>
                  <a:srgbClr val="FF0000"/>
                </a:solidFill>
              </a:rPr>
              <a:t>右上に「本スライドは採択された場合、交付決定後に一般公開の可能性あり」等の記載があるスライドについては、経済産業省</a:t>
            </a:r>
            <a:r>
              <a:rPr kumimoji="1" lang="en-US" altLang="ja-JP" sz="1400" b="1" dirty="0">
                <a:solidFill>
                  <a:srgbClr val="FF0000"/>
                </a:solidFill>
              </a:rPr>
              <a:t>HP</a:t>
            </a:r>
            <a:r>
              <a:rPr kumimoji="1" lang="ja-JP" altLang="en-US" sz="1400" b="1" dirty="0">
                <a:solidFill>
                  <a:srgbClr val="FF0000"/>
                </a:solidFill>
              </a:rPr>
              <a:t>もしくは特設</a:t>
            </a:r>
            <a:r>
              <a:rPr kumimoji="1" lang="en-US" altLang="ja-JP" sz="1400" b="1" dirty="0">
                <a:solidFill>
                  <a:srgbClr val="FF0000"/>
                </a:solidFill>
              </a:rPr>
              <a:t>Web</a:t>
            </a:r>
            <a:r>
              <a:rPr kumimoji="1" lang="ja-JP" altLang="en-US" sz="1400" b="1" dirty="0">
                <a:solidFill>
                  <a:srgbClr val="FF0000"/>
                </a:solidFill>
              </a:rPr>
              <a:t>サイト等に掲載、または経済産業省および事務局の必要な範囲内で第三者へ提供される可能性がありますので、記載内容にご留意ください</a:t>
            </a:r>
            <a:r>
              <a:rPr kumimoji="1" lang="ja-JP" altLang="en-US" sz="1400" dirty="0"/>
              <a:t>。なお、公表できない部分をマスキングする等の対応は致しかねます。</a:t>
            </a:r>
          </a:p>
          <a:p>
            <a:pPr marL="278606" indent="-278606">
              <a:lnSpc>
                <a:spcPct val="100000"/>
              </a:lnSpc>
              <a:spcBef>
                <a:spcPts val="0"/>
              </a:spcBef>
              <a:spcAft>
                <a:spcPts val="600"/>
              </a:spcAft>
              <a:buFont typeface="Arial" panose="020B0604020202020204" pitchFamily="34" charset="0"/>
              <a:buChar char="•"/>
            </a:pPr>
            <a:r>
              <a:rPr kumimoji="1" lang="ja-JP" altLang="en-US" sz="1400" dirty="0"/>
              <a:t>応募にあたっては、募集要領及び交付規程をご覧下さい。</a:t>
            </a:r>
            <a:r>
              <a:rPr kumimoji="1" lang="ja-JP" altLang="en-US" sz="1400" b="1" dirty="0">
                <a:solidFill>
                  <a:srgbClr val="FF0000"/>
                </a:solidFill>
              </a:rPr>
              <a:t>審査の結果、採択され、事業を実施するには、募集要領及び交付規程の内容に従っていただくことが必要</a:t>
            </a:r>
            <a:r>
              <a:rPr kumimoji="1" lang="ja-JP" altLang="en-US" sz="1400" dirty="0"/>
              <a:t>です。</a:t>
            </a:r>
          </a:p>
          <a:p>
            <a:pPr>
              <a:spcBef>
                <a:spcPts val="0"/>
              </a:spcBef>
              <a:spcAft>
                <a:spcPts val="600"/>
              </a:spcAft>
            </a:pPr>
            <a:endParaRPr lang="ja-JP" altLang="en-US" sz="1400" dirty="0"/>
          </a:p>
        </p:txBody>
      </p:sp>
    </p:spTree>
    <p:extLst>
      <p:ext uri="{BB962C8B-B14F-4D97-AF65-F5344CB8AC3E}">
        <p14:creationId xmlns:p14="http://schemas.microsoft.com/office/powerpoint/2010/main" val="63565376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C7AF061-10EC-FB1B-A460-2B41E5EEC03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70781E2-21DF-8230-C446-39A202135D75}"/>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CC77ACA2-7326-BCA8-D9CF-AD37300DD043}"/>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1/7</a:t>
            </a:r>
            <a:endParaRPr kumimoji="1" lang="en-GB" altLang="ja-JP" dirty="0"/>
          </a:p>
        </p:txBody>
      </p:sp>
      <p:sp>
        <p:nvSpPr>
          <p:cNvPr id="5" name="正方形/長方形 4">
            <a:extLst>
              <a:ext uri="{FF2B5EF4-FFF2-40B4-BE49-F238E27FC236}">
                <a16:creationId xmlns:a16="http://schemas.microsoft.com/office/drawing/2014/main" id="{4822B57E-E44E-38C9-86C1-49B19FBCBF72}"/>
              </a:ext>
            </a:extLst>
          </p:cNvPr>
          <p:cNvSpPr/>
          <p:nvPr/>
        </p:nvSpPr>
        <p:spPr>
          <a:xfrm>
            <a:off x="510777" y="1495322"/>
            <a:ext cx="1584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実施体制図</a:t>
            </a:r>
          </a:p>
        </p:txBody>
      </p:sp>
      <p:grpSp>
        <p:nvGrpSpPr>
          <p:cNvPr id="80" name="グループ化 79">
            <a:extLst>
              <a:ext uri="{FF2B5EF4-FFF2-40B4-BE49-F238E27FC236}">
                <a16:creationId xmlns:a16="http://schemas.microsoft.com/office/drawing/2014/main" id="{D796D790-F516-4DDE-13CA-46D50241BA67}"/>
              </a:ext>
            </a:extLst>
          </p:cNvPr>
          <p:cNvGrpSpPr/>
          <p:nvPr/>
        </p:nvGrpSpPr>
        <p:grpSpPr>
          <a:xfrm>
            <a:off x="512779" y="5949"/>
            <a:ext cx="6320145" cy="216000"/>
            <a:chOff x="512779" y="5949"/>
            <a:chExt cx="6320145" cy="216000"/>
          </a:xfrm>
        </p:grpSpPr>
        <p:sp>
          <p:nvSpPr>
            <p:cNvPr id="81" name="正方形/長方形 80">
              <a:extLst>
                <a:ext uri="{FF2B5EF4-FFF2-40B4-BE49-F238E27FC236}">
                  <a16:creationId xmlns:a16="http://schemas.microsoft.com/office/drawing/2014/main" id="{2E35657C-C4C6-3C7A-1D9A-C2EF736FA786}"/>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2" name="正方形/長方形 81">
              <a:extLst>
                <a:ext uri="{FF2B5EF4-FFF2-40B4-BE49-F238E27FC236}">
                  <a16:creationId xmlns:a16="http://schemas.microsoft.com/office/drawing/2014/main" id="{C9895C35-F738-1AFD-F59F-B003D78F0E71}"/>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4" name="正方形/長方形 83">
              <a:extLst>
                <a:ext uri="{FF2B5EF4-FFF2-40B4-BE49-F238E27FC236}">
                  <a16:creationId xmlns:a16="http://schemas.microsoft.com/office/drawing/2014/main" id="{E51D0CBE-F0B8-25B9-1DBB-2999B20357EA}"/>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347C4925-33DE-BC07-A1CC-C19E13085EB1}"/>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856676AA-02B6-9AEB-18E3-5435606BEE67}"/>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35D6C6DB-1279-DCA2-A657-A8EB21338942}"/>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33B8692D-9A7A-2C00-57D6-20399CFB1550}"/>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88A7D2B6-F103-9391-DCB9-C6FA8A296F42}"/>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8E195BE3-C620-EB53-67D3-8905873B8FF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1B8294EF-B7F1-B854-8FE4-E193C3631FFB}"/>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75797991-47B2-9D30-DF0D-69BC950AC42B}"/>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D2184BB7-55C1-352A-1BCB-79F5734D567F}"/>
                </a:ext>
              </a:extLst>
            </p:cNvPr>
            <p:cNvSpPr/>
            <p:nvPr/>
          </p:nvSpPr>
          <p:spPr>
            <a:xfrm>
              <a:off x="432558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11</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89B8815B-4F12-4B88-1305-02FEC4B4CD84}"/>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36F4B8D9-BEB6-80AE-BC63-FFC6E6857DDA}"/>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B54B6F26-97B2-4054-00E3-761A0C0D8768}"/>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DA014136-C9B0-8850-838B-C83BD659A0A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7998DC51-E859-0F45-9A93-66F567943F9C}"/>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8150299B-2561-DA70-8E97-87858C2FE5FC}"/>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F68C1160-1014-FD52-072E-DC3EB1ADB466}"/>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grpSp>
        <p:nvGrpSpPr>
          <p:cNvPr id="48" name="グループ化 47">
            <a:extLst>
              <a:ext uri="{FF2B5EF4-FFF2-40B4-BE49-F238E27FC236}">
                <a16:creationId xmlns:a16="http://schemas.microsoft.com/office/drawing/2014/main" id="{A8B4AC53-2749-599D-F39B-99ACA38135B4}"/>
              </a:ext>
            </a:extLst>
          </p:cNvPr>
          <p:cNvGrpSpPr/>
          <p:nvPr/>
        </p:nvGrpSpPr>
        <p:grpSpPr>
          <a:xfrm>
            <a:off x="510777" y="1881455"/>
            <a:ext cx="8884050" cy="1547545"/>
            <a:chOff x="719963" y="1881455"/>
            <a:chExt cx="8596052" cy="1547545"/>
          </a:xfrm>
        </p:grpSpPr>
        <p:sp>
          <p:nvSpPr>
            <p:cNvPr id="49" name="テキスト プレースホルダー 2">
              <a:extLst>
                <a:ext uri="{FF2B5EF4-FFF2-40B4-BE49-F238E27FC236}">
                  <a16:creationId xmlns:a16="http://schemas.microsoft.com/office/drawing/2014/main" id="{6C2295E9-8C14-625D-A92E-FC101E0D667C}"/>
                </a:ext>
              </a:extLst>
            </p:cNvPr>
            <p:cNvSpPr txBox="1">
              <a:spLocks/>
            </p:cNvSpPr>
            <p:nvPr/>
          </p:nvSpPr>
          <p:spPr>
            <a:xfrm>
              <a:off x="72006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補助事業者</a:t>
              </a:r>
              <a:endParaRPr kumimoji="1" lang="en-US" altLang="ja-JP" sz="1200" b="1"/>
            </a:p>
          </p:txBody>
        </p:sp>
        <p:sp>
          <p:nvSpPr>
            <p:cNvPr id="50" name="テキスト プレースホルダー 2">
              <a:extLst>
                <a:ext uri="{FF2B5EF4-FFF2-40B4-BE49-F238E27FC236}">
                  <a16:creationId xmlns:a16="http://schemas.microsoft.com/office/drawing/2014/main" id="{EAB67A00-A89F-7F0F-2761-2EDF3BDB2A59}"/>
                </a:ext>
              </a:extLst>
            </p:cNvPr>
            <p:cNvSpPr txBox="1">
              <a:spLocks/>
            </p:cNvSpPr>
            <p:nvPr/>
          </p:nvSpPr>
          <p:spPr>
            <a:xfrm>
              <a:off x="2979384"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委託先</a:t>
              </a:r>
              <a:endParaRPr kumimoji="1" lang="en-US" altLang="ja-JP" sz="1200" b="1"/>
            </a:p>
          </p:txBody>
        </p:sp>
        <p:sp>
          <p:nvSpPr>
            <p:cNvPr id="51" name="テキスト プレースホルダー 2">
              <a:extLst>
                <a:ext uri="{FF2B5EF4-FFF2-40B4-BE49-F238E27FC236}">
                  <a16:creationId xmlns:a16="http://schemas.microsoft.com/office/drawing/2014/main" id="{DBAAEB0E-F05E-CE3E-F82F-A1D01480A23F}"/>
                </a:ext>
              </a:extLst>
            </p:cNvPr>
            <p:cNvSpPr txBox="1">
              <a:spLocks/>
            </p:cNvSpPr>
            <p:nvPr/>
          </p:nvSpPr>
          <p:spPr>
            <a:xfrm>
              <a:off x="523869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再委託先</a:t>
              </a:r>
              <a:endParaRPr kumimoji="1" lang="en-US" altLang="ja-JP" sz="1200" b="1"/>
            </a:p>
          </p:txBody>
        </p:sp>
        <p:sp>
          <p:nvSpPr>
            <p:cNvPr id="52" name="テキスト プレースホルダー 2">
              <a:extLst>
                <a:ext uri="{FF2B5EF4-FFF2-40B4-BE49-F238E27FC236}">
                  <a16:creationId xmlns:a16="http://schemas.microsoft.com/office/drawing/2014/main" id="{67D48917-6E65-5D3E-F6E3-51DA08CF48A4}"/>
                </a:ext>
              </a:extLst>
            </p:cNvPr>
            <p:cNvSpPr txBox="1">
              <a:spLocks/>
            </p:cNvSpPr>
            <p:nvPr/>
          </p:nvSpPr>
          <p:spPr>
            <a:xfrm>
              <a:off x="7498015"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再々委託先</a:t>
              </a:r>
              <a:endParaRPr kumimoji="1" lang="en-US" altLang="ja-JP" sz="1200" b="1"/>
            </a:p>
          </p:txBody>
        </p:sp>
        <p:sp>
          <p:nvSpPr>
            <p:cNvPr id="53" name="正方形/長方形 52">
              <a:extLst>
                <a:ext uri="{FF2B5EF4-FFF2-40B4-BE49-F238E27FC236}">
                  <a16:creationId xmlns:a16="http://schemas.microsoft.com/office/drawing/2014/main" id="{120A0496-72D4-CCDB-02F5-1517D7B2874F}"/>
                </a:ext>
              </a:extLst>
            </p:cNvPr>
            <p:cNvSpPr/>
            <p:nvPr/>
          </p:nvSpPr>
          <p:spPr>
            <a:xfrm>
              <a:off x="719963" y="2147422"/>
              <a:ext cx="1818106" cy="362931"/>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A</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（幹事法人）</a:t>
              </a:r>
              <a:endParaRPr kumimoji="1" lang="en-US" altLang="ja-JP" sz="1200" b="1">
                <a:solidFill>
                  <a:schemeClr val="tx1"/>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A70FE400-4702-69AB-0FA0-6FFE08067DA5}"/>
                </a:ext>
              </a:extLst>
            </p:cNvPr>
            <p:cNvSpPr/>
            <p:nvPr/>
          </p:nvSpPr>
          <p:spPr>
            <a:xfrm>
              <a:off x="719963" y="3066069"/>
              <a:ext cx="1818000"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B</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（共同申請者）</a:t>
              </a:r>
            </a:p>
          </p:txBody>
        </p:sp>
        <p:sp>
          <p:nvSpPr>
            <p:cNvPr id="60" name="正方形/長方形 59">
              <a:extLst>
                <a:ext uri="{FF2B5EF4-FFF2-40B4-BE49-F238E27FC236}">
                  <a16:creationId xmlns:a16="http://schemas.microsoft.com/office/drawing/2014/main" id="{B540C8F5-B18E-9FDE-A331-A7C93D163970}"/>
                </a:ext>
              </a:extLst>
            </p:cNvPr>
            <p:cNvSpPr/>
            <p:nvPr/>
          </p:nvSpPr>
          <p:spPr>
            <a:xfrm>
              <a:off x="2979278"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C</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1" name="直線コネクタ 60">
              <a:extLst>
                <a:ext uri="{FF2B5EF4-FFF2-40B4-BE49-F238E27FC236}">
                  <a16:creationId xmlns:a16="http://schemas.microsoft.com/office/drawing/2014/main" id="{96BF1900-5490-C26C-4613-3490694679EE}"/>
                </a:ext>
              </a:extLst>
            </p:cNvPr>
            <p:cNvCxnSpPr>
              <a:cxnSpLocks/>
              <a:stCxn id="60" idx="1"/>
              <a:endCxn id="53" idx="3"/>
            </p:cNvCxnSpPr>
            <p:nvPr/>
          </p:nvCxnSpPr>
          <p:spPr>
            <a:xfrm flipH="1">
              <a:off x="2538069"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62" name="正方形/長方形 61">
              <a:extLst>
                <a:ext uri="{FF2B5EF4-FFF2-40B4-BE49-F238E27FC236}">
                  <a16:creationId xmlns:a16="http://schemas.microsoft.com/office/drawing/2014/main" id="{DF76B8A6-25E8-EAD1-360C-96C9E7A23113}"/>
                </a:ext>
              </a:extLst>
            </p:cNvPr>
            <p:cNvSpPr/>
            <p:nvPr/>
          </p:nvSpPr>
          <p:spPr>
            <a:xfrm>
              <a:off x="2979278"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D</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3" name="直線コネクタ 82">
              <a:extLst>
                <a:ext uri="{FF2B5EF4-FFF2-40B4-BE49-F238E27FC236}">
                  <a16:creationId xmlns:a16="http://schemas.microsoft.com/office/drawing/2014/main" id="{843ADDE3-C777-20D3-616F-7A49370F4269}"/>
                </a:ext>
              </a:extLst>
            </p:cNvPr>
            <p:cNvCxnSpPr>
              <a:cxnSpLocks/>
              <a:stCxn id="53" idx="3"/>
              <a:endCxn id="62" idx="1"/>
            </p:cNvCxnSpPr>
            <p:nvPr/>
          </p:nvCxnSpPr>
          <p:spPr>
            <a:xfrm>
              <a:off x="2538069"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64" name="正方形/長方形 63">
              <a:extLst>
                <a:ext uri="{FF2B5EF4-FFF2-40B4-BE49-F238E27FC236}">
                  <a16:creationId xmlns:a16="http://schemas.microsoft.com/office/drawing/2014/main" id="{EF0BAD41-0159-491E-8059-8FA79D9DD65C}"/>
                </a:ext>
              </a:extLst>
            </p:cNvPr>
            <p:cNvSpPr/>
            <p:nvPr/>
          </p:nvSpPr>
          <p:spPr>
            <a:xfrm>
              <a:off x="5238593"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E</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65" name="正方形/長方形 64">
              <a:extLst>
                <a:ext uri="{FF2B5EF4-FFF2-40B4-BE49-F238E27FC236}">
                  <a16:creationId xmlns:a16="http://schemas.microsoft.com/office/drawing/2014/main" id="{92E8218A-D0A8-1C7C-413F-7025DB310300}"/>
                </a:ext>
              </a:extLst>
            </p:cNvPr>
            <p:cNvSpPr/>
            <p:nvPr/>
          </p:nvSpPr>
          <p:spPr>
            <a:xfrm>
              <a:off x="5238593"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F</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66" name="正方形/長方形 65">
              <a:extLst>
                <a:ext uri="{FF2B5EF4-FFF2-40B4-BE49-F238E27FC236}">
                  <a16:creationId xmlns:a16="http://schemas.microsoft.com/office/drawing/2014/main" id="{54FA7864-8CF5-02CE-BC8D-F930723047AC}"/>
                </a:ext>
              </a:extLst>
            </p:cNvPr>
            <p:cNvSpPr/>
            <p:nvPr/>
          </p:nvSpPr>
          <p:spPr>
            <a:xfrm>
              <a:off x="7497909"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G</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7" name="直線コネクタ 66">
              <a:extLst>
                <a:ext uri="{FF2B5EF4-FFF2-40B4-BE49-F238E27FC236}">
                  <a16:creationId xmlns:a16="http://schemas.microsoft.com/office/drawing/2014/main" id="{B3E53158-C9B8-F34E-BAAA-26D20CC560BD}"/>
                </a:ext>
              </a:extLst>
            </p:cNvPr>
            <p:cNvCxnSpPr>
              <a:cxnSpLocks/>
              <a:stCxn id="64" idx="1"/>
              <a:endCxn id="60" idx="3"/>
            </p:cNvCxnSpPr>
            <p:nvPr/>
          </p:nvCxnSpPr>
          <p:spPr>
            <a:xfrm flipH="1">
              <a:off x="4797384"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68" name="直線コネクタ 67">
              <a:extLst>
                <a:ext uri="{FF2B5EF4-FFF2-40B4-BE49-F238E27FC236}">
                  <a16:creationId xmlns:a16="http://schemas.microsoft.com/office/drawing/2014/main" id="{B86AAEA6-ADF0-A6C9-C58D-2D08ADEE2600}"/>
                </a:ext>
              </a:extLst>
            </p:cNvPr>
            <p:cNvCxnSpPr>
              <a:cxnSpLocks/>
              <a:stCxn id="66" idx="1"/>
              <a:endCxn id="64" idx="3"/>
            </p:cNvCxnSpPr>
            <p:nvPr/>
          </p:nvCxnSpPr>
          <p:spPr>
            <a:xfrm flipH="1">
              <a:off x="7056699" y="2328888"/>
              <a:ext cx="44121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69" name="直線コネクタ 82">
              <a:extLst>
                <a:ext uri="{FF2B5EF4-FFF2-40B4-BE49-F238E27FC236}">
                  <a16:creationId xmlns:a16="http://schemas.microsoft.com/office/drawing/2014/main" id="{BF76070E-AF62-BFBA-826B-0DF40139A838}"/>
                </a:ext>
              </a:extLst>
            </p:cNvPr>
            <p:cNvCxnSpPr>
              <a:cxnSpLocks/>
              <a:stCxn id="60" idx="3"/>
              <a:endCxn id="65" idx="1"/>
            </p:cNvCxnSpPr>
            <p:nvPr/>
          </p:nvCxnSpPr>
          <p:spPr>
            <a:xfrm>
              <a:off x="4797384"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70" name="正方形/長方形 69">
              <a:extLst>
                <a:ext uri="{FF2B5EF4-FFF2-40B4-BE49-F238E27FC236}">
                  <a16:creationId xmlns:a16="http://schemas.microsoft.com/office/drawing/2014/main" id="{4A3082B3-219D-BF67-3594-06C3EBC6D67F}"/>
                </a:ext>
              </a:extLst>
            </p:cNvPr>
            <p:cNvSpPr/>
            <p:nvPr/>
          </p:nvSpPr>
          <p:spPr>
            <a:xfrm>
              <a:off x="2979278" y="3066069"/>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H</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71" name="直線コネクタ 70">
              <a:extLst>
                <a:ext uri="{FF2B5EF4-FFF2-40B4-BE49-F238E27FC236}">
                  <a16:creationId xmlns:a16="http://schemas.microsoft.com/office/drawing/2014/main" id="{EDDA88B9-C019-F6C8-E277-1230D576C510}"/>
                </a:ext>
              </a:extLst>
            </p:cNvPr>
            <p:cNvCxnSpPr>
              <a:cxnSpLocks/>
              <a:stCxn id="70" idx="1"/>
              <a:endCxn id="54" idx="3"/>
            </p:cNvCxnSpPr>
            <p:nvPr/>
          </p:nvCxnSpPr>
          <p:spPr>
            <a:xfrm flipH="1">
              <a:off x="2537963" y="3247535"/>
              <a:ext cx="441315"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grpSp>
      <p:graphicFrame>
        <p:nvGraphicFramePr>
          <p:cNvPr id="73" name="Content Placeholder 20">
            <a:extLst>
              <a:ext uri="{FF2B5EF4-FFF2-40B4-BE49-F238E27FC236}">
                <a16:creationId xmlns:a16="http://schemas.microsoft.com/office/drawing/2014/main" id="{8D10D0F2-5956-D907-51EE-E7602FEC9BCB}"/>
              </a:ext>
            </a:extLst>
          </p:cNvPr>
          <p:cNvGraphicFramePr>
            <a:graphicFrameLocks/>
          </p:cNvGraphicFramePr>
          <p:nvPr/>
        </p:nvGraphicFramePr>
        <p:xfrm>
          <a:off x="512291" y="3567869"/>
          <a:ext cx="8891587" cy="3012588"/>
        </p:xfrm>
        <a:graphic>
          <a:graphicData uri="http://schemas.openxmlformats.org/drawingml/2006/table">
            <a:tbl>
              <a:tblPr firstRow="1" bandRow="1"/>
              <a:tblGrid>
                <a:gridCol w="358566">
                  <a:extLst>
                    <a:ext uri="{9D8B030D-6E8A-4147-A177-3AD203B41FA5}">
                      <a16:colId xmlns:a16="http://schemas.microsoft.com/office/drawing/2014/main" val="2929430388"/>
                    </a:ext>
                  </a:extLst>
                </a:gridCol>
                <a:gridCol w="1012372">
                  <a:extLst>
                    <a:ext uri="{9D8B030D-6E8A-4147-A177-3AD203B41FA5}">
                      <a16:colId xmlns:a16="http://schemas.microsoft.com/office/drawing/2014/main" val="20000"/>
                    </a:ext>
                  </a:extLst>
                </a:gridCol>
                <a:gridCol w="762000">
                  <a:extLst>
                    <a:ext uri="{9D8B030D-6E8A-4147-A177-3AD203B41FA5}">
                      <a16:colId xmlns:a16="http://schemas.microsoft.com/office/drawing/2014/main" val="2007320057"/>
                    </a:ext>
                  </a:extLst>
                </a:gridCol>
                <a:gridCol w="2252883">
                  <a:extLst>
                    <a:ext uri="{9D8B030D-6E8A-4147-A177-3AD203B41FA5}">
                      <a16:colId xmlns:a16="http://schemas.microsoft.com/office/drawing/2014/main" val="20001"/>
                    </a:ext>
                  </a:extLst>
                </a:gridCol>
                <a:gridCol w="2252883">
                  <a:extLst>
                    <a:ext uri="{9D8B030D-6E8A-4147-A177-3AD203B41FA5}">
                      <a16:colId xmlns:a16="http://schemas.microsoft.com/office/drawing/2014/main" val="3312083660"/>
                    </a:ext>
                  </a:extLst>
                </a:gridCol>
                <a:gridCol w="2252883">
                  <a:extLst>
                    <a:ext uri="{9D8B030D-6E8A-4147-A177-3AD203B41FA5}">
                      <a16:colId xmlns:a16="http://schemas.microsoft.com/office/drawing/2014/main" val="555952917"/>
                    </a:ext>
                  </a:extLst>
                </a:gridCol>
              </a:tblGrid>
              <a:tr h="324000">
                <a:tc>
                  <a:txBody>
                    <a:bodyPr/>
                    <a:lstStyle/>
                    <a:p>
                      <a:pPr algn="ctr"/>
                      <a:r>
                        <a:rPr lang="ja-JP" altLang="en-US" sz="1050" b="1" baseline="0" dirty="0">
                          <a:solidFill>
                            <a:schemeClr val="bg1"/>
                          </a:solidFill>
                          <a:latin typeface="+mn-ea"/>
                          <a:ea typeface="+mn-ea"/>
                        </a:rPr>
                        <a:t>項番</a:t>
                      </a:r>
                      <a:endParaRPr lang="en-GB" sz="1050" b="1" baseline="0" dirty="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幹事社との</a:t>
                      </a:r>
                      <a:br>
                        <a:rPr lang="en-US" altLang="ja-JP" sz="1050" b="1" baseline="0">
                          <a:solidFill>
                            <a:schemeClr val="bg1"/>
                          </a:solidFill>
                          <a:latin typeface="+mn-ea"/>
                          <a:ea typeface="+mn-ea"/>
                        </a:rPr>
                      </a:br>
                      <a:r>
                        <a:rPr lang="ja-JP" altLang="en-US" sz="1050" b="1" baseline="0">
                          <a:solidFill>
                            <a:schemeClr val="bg1"/>
                          </a:solidFill>
                          <a:latin typeface="+mn-ea"/>
                          <a:ea typeface="+mn-ea"/>
                        </a:rPr>
                        <a:t>関係</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所在国</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業務の範囲</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事業者の専門性</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dirty="0">
                          <a:solidFill>
                            <a:schemeClr val="bg1"/>
                          </a:solidFill>
                          <a:latin typeface="+mn-ea"/>
                          <a:ea typeface="+mn-ea"/>
                        </a:rPr>
                        <a:t>現地法人の有無・</a:t>
                      </a:r>
                      <a:endParaRPr lang="en-US" altLang="ja-JP" sz="1050" b="1" baseline="0" dirty="0">
                        <a:solidFill>
                          <a:schemeClr val="bg1"/>
                        </a:solidFill>
                        <a:latin typeface="+mn-ea"/>
                        <a:ea typeface="+mn-ea"/>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dirty="0">
                          <a:solidFill>
                            <a:schemeClr val="bg1"/>
                          </a:solidFill>
                          <a:latin typeface="+mn-ea"/>
                          <a:ea typeface="+mn-ea"/>
                        </a:rPr>
                        <a:t>現地事情に精通した人材</a:t>
                      </a:r>
                      <a:endParaRPr lang="en-US" altLang="ja-JP" sz="1050" b="1" baseline="0" dirty="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420588">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幹事法人</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共同申請者</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en-US" altLang="ja-JP" sz="1050" b="0" baseline="0">
                          <a:solidFill>
                            <a:schemeClr val="tx2"/>
                          </a:solidFill>
                          <a:latin typeface="+mn-ea"/>
                          <a:ea typeface="+mn-ea"/>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dirty="0">
                          <a:solidFill>
                            <a:schemeClr val="tx2"/>
                          </a:solidFill>
                          <a:latin typeface="+mn-ea"/>
                          <a:ea typeface="+mn-ea"/>
                          <a:cs typeface="+mn-cs"/>
                        </a:rPr>
                        <a:t>XXXXX</a:t>
                      </a:r>
                      <a:endParaRPr kumimoji="1" lang="zh-CN" altLang="en-US" sz="1050" kern="1200" baseline="0" dirty="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dirty="0">
                          <a:solidFill>
                            <a:schemeClr val="tx2"/>
                          </a:solidFill>
                          <a:latin typeface="+mn-ea"/>
                          <a:ea typeface="+mn-ea"/>
                          <a:cs typeface="+mn-cs"/>
                        </a:rPr>
                        <a:t>XXXXX</a:t>
                      </a:r>
                      <a:endParaRPr kumimoji="1" lang="zh-CN" altLang="en-US" sz="1050" kern="1200" baseline="0" dirty="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99895732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zh-CN"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11451456"/>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8920017"/>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dirty="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90333726"/>
                  </a:ext>
                </a:extLst>
              </a:tr>
            </a:tbl>
          </a:graphicData>
        </a:graphic>
      </p:graphicFrame>
      <p:sp>
        <p:nvSpPr>
          <p:cNvPr id="74" name="フローチャート: 結合子 73">
            <a:extLst>
              <a:ext uri="{FF2B5EF4-FFF2-40B4-BE49-F238E27FC236}">
                <a16:creationId xmlns:a16="http://schemas.microsoft.com/office/drawing/2014/main" id="{111F78CB-FA60-C57C-C5C2-965A048F3A41}"/>
              </a:ext>
            </a:extLst>
          </p:cNvPr>
          <p:cNvSpPr/>
          <p:nvPr/>
        </p:nvSpPr>
        <p:spPr>
          <a:xfrm>
            <a:off x="3960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7" name="フローチャート: 結合子 76">
            <a:extLst>
              <a:ext uri="{FF2B5EF4-FFF2-40B4-BE49-F238E27FC236}">
                <a16:creationId xmlns:a16="http://schemas.microsoft.com/office/drawing/2014/main" id="{B4D64F33-D398-54F0-64D4-8CA56148A850}"/>
              </a:ext>
            </a:extLst>
          </p:cNvPr>
          <p:cNvSpPr/>
          <p:nvPr/>
        </p:nvSpPr>
        <p:spPr>
          <a:xfrm>
            <a:off x="272609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8" name="フローチャート: 結合子 77">
            <a:extLst>
              <a:ext uri="{FF2B5EF4-FFF2-40B4-BE49-F238E27FC236}">
                <a16:creationId xmlns:a16="http://schemas.microsoft.com/office/drawing/2014/main" id="{D25B1B52-2939-D138-99DF-378B2466F541}"/>
              </a:ext>
            </a:extLst>
          </p:cNvPr>
          <p:cNvSpPr/>
          <p:nvPr/>
        </p:nvSpPr>
        <p:spPr>
          <a:xfrm>
            <a:off x="50611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9" name="フローチャート: 結合子 78">
            <a:extLst>
              <a:ext uri="{FF2B5EF4-FFF2-40B4-BE49-F238E27FC236}">
                <a16:creationId xmlns:a16="http://schemas.microsoft.com/office/drawing/2014/main" id="{391F685B-DA54-F770-24FB-444FEC7B7D1A}"/>
              </a:ext>
            </a:extLst>
          </p:cNvPr>
          <p:cNvSpPr/>
          <p:nvPr/>
        </p:nvSpPr>
        <p:spPr>
          <a:xfrm>
            <a:off x="739611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3" name="フローチャート: 結合子 82">
            <a:extLst>
              <a:ext uri="{FF2B5EF4-FFF2-40B4-BE49-F238E27FC236}">
                <a16:creationId xmlns:a16="http://schemas.microsoft.com/office/drawing/2014/main" id="{2975DFA3-B309-22E6-9EAF-F0F41C0D376A}"/>
              </a:ext>
            </a:extLst>
          </p:cNvPr>
          <p:cNvSpPr/>
          <p:nvPr/>
        </p:nvSpPr>
        <p:spPr>
          <a:xfrm>
            <a:off x="272609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6" name="フローチャート: 結合子 85">
            <a:extLst>
              <a:ext uri="{FF2B5EF4-FFF2-40B4-BE49-F238E27FC236}">
                <a16:creationId xmlns:a16="http://schemas.microsoft.com/office/drawing/2014/main" id="{14A68298-8B24-A0BA-C197-466CE4C33037}"/>
              </a:ext>
            </a:extLst>
          </p:cNvPr>
          <p:cNvSpPr/>
          <p:nvPr/>
        </p:nvSpPr>
        <p:spPr>
          <a:xfrm>
            <a:off x="506110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2" name="フローチャート: 結合子 101">
            <a:extLst>
              <a:ext uri="{FF2B5EF4-FFF2-40B4-BE49-F238E27FC236}">
                <a16:creationId xmlns:a16="http://schemas.microsoft.com/office/drawing/2014/main" id="{63A4C864-44F2-5908-52F3-2CB3DA61FDFF}"/>
              </a:ext>
            </a:extLst>
          </p:cNvPr>
          <p:cNvSpPr/>
          <p:nvPr/>
        </p:nvSpPr>
        <p:spPr>
          <a:xfrm>
            <a:off x="272609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3" name="フローチャート: 結合子 102">
            <a:extLst>
              <a:ext uri="{FF2B5EF4-FFF2-40B4-BE49-F238E27FC236}">
                <a16:creationId xmlns:a16="http://schemas.microsoft.com/office/drawing/2014/main" id="{E548707C-5DE0-67D7-F3C5-FD8B509F8550}"/>
              </a:ext>
            </a:extLst>
          </p:cNvPr>
          <p:cNvSpPr/>
          <p:nvPr/>
        </p:nvSpPr>
        <p:spPr>
          <a:xfrm>
            <a:off x="39108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5" name="フローチャート: 結合子 104">
            <a:extLst>
              <a:ext uri="{FF2B5EF4-FFF2-40B4-BE49-F238E27FC236}">
                <a16:creationId xmlns:a16="http://schemas.microsoft.com/office/drawing/2014/main" id="{4B3B2E91-F42D-3FB5-E40E-15C62D362192}"/>
              </a:ext>
            </a:extLst>
          </p:cNvPr>
          <p:cNvSpPr/>
          <p:nvPr/>
        </p:nvSpPr>
        <p:spPr>
          <a:xfrm>
            <a:off x="559287" y="399996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6" name="フローチャート: 結合子 105">
            <a:extLst>
              <a:ext uri="{FF2B5EF4-FFF2-40B4-BE49-F238E27FC236}">
                <a16:creationId xmlns:a16="http://schemas.microsoft.com/office/drawing/2014/main" id="{DE2C54E5-7AD4-85AB-56CF-B4CF04C3C4C7}"/>
              </a:ext>
            </a:extLst>
          </p:cNvPr>
          <p:cNvSpPr/>
          <p:nvPr/>
        </p:nvSpPr>
        <p:spPr>
          <a:xfrm>
            <a:off x="559287" y="437278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7" name="フローチャート: 結合子 106">
            <a:extLst>
              <a:ext uri="{FF2B5EF4-FFF2-40B4-BE49-F238E27FC236}">
                <a16:creationId xmlns:a16="http://schemas.microsoft.com/office/drawing/2014/main" id="{7A1FAF05-0EC6-3DFE-B332-1917640DAD3B}"/>
              </a:ext>
            </a:extLst>
          </p:cNvPr>
          <p:cNvSpPr/>
          <p:nvPr/>
        </p:nvSpPr>
        <p:spPr>
          <a:xfrm>
            <a:off x="559287" y="469311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9" name="フローチャート: 結合子 108">
            <a:extLst>
              <a:ext uri="{FF2B5EF4-FFF2-40B4-BE49-F238E27FC236}">
                <a16:creationId xmlns:a16="http://schemas.microsoft.com/office/drawing/2014/main" id="{FD9EC219-C637-44C3-3462-A8663D14DF58}"/>
              </a:ext>
            </a:extLst>
          </p:cNvPr>
          <p:cNvSpPr/>
          <p:nvPr/>
        </p:nvSpPr>
        <p:spPr>
          <a:xfrm>
            <a:off x="559287" y="501344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0" name="フローチャート: 結合子 109">
            <a:extLst>
              <a:ext uri="{FF2B5EF4-FFF2-40B4-BE49-F238E27FC236}">
                <a16:creationId xmlns:a16="http://schemas.microsoft.com/office/drawing/2014/main" id="{A5521787-9AA4-95E0-3A36-6DF1A2E6DB33}"/>
              </a:ext>
            </a:extLst>
          </p:cNvPr>
          <p:cNvSpPr/>
          <p:nvPr/>
        </p:nvSpPr>
        <p:spPr>
          <a:xfrm>
            <a:off x="559287" y="533378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1" name="フローチャート: 結合子 110">
            <a:extLst>
              <a:ext uri="{FF2B5EF4-FFF2-40B4-BE49-F238E27FC236}">
                <a16:creationId xmlns:a16="http://schemas.microsoft.com/office/drawing/2014/main" id="{D0D39165-FC59-E57B-123F-BBB60F5E5B11}"/>
              </a:ext>
            </a:extLst>
          </p:cNvPr>
          <p:cNvSpPr/>
          <p:nvPr/>
        </p:nvSpPr>
        <p:spPr>
          <a:xfrm>
            <a:off x="559287" y="5654115"/>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2" name="フローチャート: 結合子 111">
            <a:extLst>
              <a:ext uri="{FF2B5EF4-FFF2-40B4-BE49-F238E27FC236}">
                <a16:creationId xmlns:a16="http://schemas.microsoft.com/office/drawing/2014/main" id="{E18623D4-D647-A6EB-8999-D3DE7864CB81}"/>
              </a:ext>
            </a:extLst>
          </p:cNvPr>
          <p:cNvSpPr/>
          <p:nvPr/>
        </p:nvSpPr>
        <p:spPr>
          <a:xfrm>
            <a:off x="559287" y="59744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4" name="フローチャート: 結合子 113">
            <a:extLst>
              <a:ext uri="{FF2B5EF4-FFF2-40B4-BE49-F238E27FC236}">
                <a16:creationId xmlns:a16="http://schemas.microsoft.com/office/drawing/2014/main" id="{8A31F232-40C8-9038-4581-AD4DE10CCED3}"/>
              </a:ext>
            </a:extLst>
          </p:cNvPr>
          <p:cNvSpPr/>
          <p:nvPr/>
        </p:nvSpPr>
        <p:spPr>
          <a:xfrm>
            <a:off x="559287" y="629478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 name="吹き出し: 四角形 2">
            <a:extLst>
              <a:ext uri="{FF2B5EF4-FFF2-40B4-BE49-F238E27FC236}">
                <a16:creationId xmlns:a16="http://schemas.microsoft.com/office/drawing/2014/main" id="{1FF0CF89-27DD-EAB0-7698-35DAAC2BC43B}"/>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a:t>
            </a:r>
            <a:r>
              <a:rPr kumimoji="1" lang="en-US" altLang="ja-JP" sz="1000">
                <a:solidFill>
                  <a:schemeClr val="tx2"/>
                </a:solidFill>
                <a:latin typeface="Meiryo UI"/>
                <a:ea typeface="Meiryo UI"/>
              </a:rPr>
              <a:t>1-2</a:t>
            </a:r>
            <a:r>
              <a:rPr kumimoji="1" lang="ja-JP" altLang="en-US" sz="1000">
                <a:solidFill>
                  <a:schemeClr val="tx2"/>
                </a:solidFill>
                <a:latin typeface="Meiryo UI"/>
                <a:ea typeface="Meiryo UI"/>
              </a:rPr>
              <a:t>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社と共同申請者の</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社をはじめ、委託先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社、再委託先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社、再々委託先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社の計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社の体制で</a:t>
            </a:r>
            <a:r>
              <a:rPr kumimoji="1" lang="en-US" altLang="ja-JP" sz="1000">
                <a:solidFill>
                  <a:schemeClr val="tx2"/>
                </a:solidFill>
                <a:latin typeface="Meiryo UI" panose="020B0604030504040204" pitchFamily="50" charset="-128"/>
                <a:ea typeface="Meiryo UI" panose="020B0604030504040204" pitchFamily="50" charset="-128"/>
              </a:rPr>
              <a:t>FS</a:t>
            </a:r>
            <a:r>
              <a:rPr kumimoji="1" lang="ja-JP" altLang="en-US" sz="1000">
                <a:solidFill>
                  <a:schemeClr val="tx2"/>
                </a:solidFill>
                <a:latin typeface="Meiryo UI" panose="020B0604030504040204" pitchFamily="50" charset="-128"/>
                <a:ea typeface="Meiryo UI" panose="020B0604030504040204" pitchFamily="50" charset="-128"/>
              </a:rPr>
              <a:t>を実施する</a:t>
            </a:r>
            <a:endParaRPr lang="en-US" altLang="ja-JP" sz="1000">
              <a:solidFill>
                <a:schemeClr val="tx2"/>
              </a:solidFill>
              <a:latin typeface="Meiryo UI"/>
              <a:ea typeface="Meiryo UI"/>
            </a:endParaRPr>
          </a:p>
        </p:txBody>
      </p:sp>
      <p:sp>
        <p:nvSpPr>
          <p:cNvPr id="6" name="吹き出し: 四角形 5">
            <a:extLst>
              <a:ext uri="{FF2B5EF4-FFF2-40B4-BE49-F238E27FC236}">
                <a16:creationId xmlns:a16="http://schemas.microsoft.com/office/drawing/2014/main" id="{2DFBF53C-F812-7AE9-3154-A357D23340FF}"/>
              </a:ext>
            </a:extLst>
          </p:cNvPr>
          <p:cNvSpPr/>
          <p:nvPr/>
        </p:nvSpPr>
        <p:spPr>
          <a:xfrm>
            <a:off x="2258729" y="264553"/>
            <a:ext cx="3794554" cy="222118"/>
          </a:xfrm>
          <a:prstGeom prst="wedgeRectCallout">
            <a:avLst>
              <a:gd name="adj1" fmla="val -55590"/>
              <a:gd name="adj2" fmla="val 189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共同申請によりスライド数が増える場合にはスライド数を記載してください</a:t>
            </a:r>
          </a:p>
        </p:txBody>
      </p:sp>
      <p:sp>
        <p:nvSpPr>
          <p:cNvPr id="7" name="吹き出し: 四角形 6">
            <a:extLst>
              <a:ext uri="{FF2B5EF4-FFF2-40B4-BE49-F238E27FC236}">
                <a16:creationId xmlns:a16="http://schemas.microsoft.com/office/drawing/2014/main" id="{28C5069E-92FB-AF86-802C-FC2D5DFAABCE}"/>
              </a:ext>
            </a:extLst>
          </p:cNvPr>
          <p:cNvSpPr/>
          <p:nvPr/>
        </p:nvSpPr>
        <p:spPr>
          <a:xfrm>
            <a:off x="3873501" y="1196259"/>
            <a:ext cx="5636499" cy="673306"/>
          </a:xfrm>
          <a:prstGeom prst="wedgeRectCallout">
            <a:avLst>
              <a:gd name="adj1" fmla="val -40961"/>
              <a:gd name="adj2" fmla="val 6598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請負または委託契約については、再々委託先まで記載ください（ただし、税込み</a:t>
            </a:r>
            <a:r>
              <a:rPr kumimoji="1" lang="en-US" altLang="ja-JP" sz="1000" dirty="0">
                <a:solidFill>
                  <a:schemeClr val="tx2"/>
                </a:solidFill>
              </a:rPr>
              <a:t>100</a:t>
            </a:r>
            <a:r>
              <a:rPr kumimoji="1" lang="ja-JP" altLang="en-US" sz="1000" dirty="0">
                <a:solidFill>
                  <a:schemeClr val="tx2"/>
                </a:solidFill>
              </a:rPr>
              <a:t>万円以上の取引を行う予定の事業者に限る）</a:t>
            </a:r>
            <a:endParaRPr kumimoji="1" lang="en-US" altLang="ja-JP" sz="1000" dirty="0">
              <a:solidFill>
                <a:schemeClr val="tx2"/>
              </a:solidFill>
            </a:endParaRPr>
          </a:p>
          <a:p>
            <a:r>
              <a:rPr kumimoji="1" lang="en-US" altLang="ja-JP" sz="1000" dirty="0">
                <a:solidFill>
                  <a:schemeClr val="tx2"/>
                </a:solidFill>
              </a:rPr>
              <a:t>※</a:t>
            </a:r>
            <a:r>
              <a:rPr kumimoji="1" lang="ja-JP" altLang="en-US" sz="1000" dirty="0">
                <a:solidFill>
                  <a:schemeClr val="tx2"/>
                </a:solidFill>
              </a:rPr>
              <a:t>グループ企業</a:t>
            </a:r>
            <a:r>
              <a:rPr kumimoji="1" lang="en-US" altLang="ja-JP" sz="1000" dirty="0">
                <a:solidFill>
                  <a:schemeClr val="tx2"/>
                </a:solidFill>
              </a:rPr>
              <a:t>(</a:t>
            </a:r>
            <a:r>
              <a:rPr kumimoji="1" lang="ja-JP" altLang="en-US" sz="1000" dirty="0">
                <a:solidFill>
                  <a:schemeClr val="tx2"/>
                </a:solidFill>
              </a:rPr>
              <a:t>補助事業事務処理マニュアル</a:t>
            </a:r>
            <a:r>
              <a:rPr kumimoji="1" lang="en-US" altLang="ja-JP" sz="1000" dirty="0">
                <a:solidFill>
                  <a:schemeClr val="tx2"/>
                </a:solidFill>
              </a:rPr>
              <a:t>34</a:t>
            </a:r>
            <a:r>
              <a:rPr kumimoji="1" lang="ja-JP" altLang="en-US" sz="1000" dirty="0">
                <a:solidFill>
                  <a:schemeClr val="tx2"/>
                </a:solidFill>
              </a:rPr>
              <a:t>ページに記載のグループ企業をいう。</a:t>
            </a:r>
            <a:r>
              <a:rPr kumimoji="1" lang="en-US" altLang="ja-JP" sz="1000" dirty="0">
                <a:solidFill>
                  <a:schemeClr val="tx2"/>
                </a:solidFill>
              </a:rPr>
              <a:t>)</a:t>
            </a:r>
            <a:r>
              <a:rPr kumimoji="1" lang="ja-JP" altLang="en-US" sz="1000" dirty="0">
                <a:solidFill>
                  <a:schemeClr val="tx2"/>
                </a:solidFill>
              </a:rPr>
              <a:t>との取引であることのみを選定理由とする委託、外注（再委託及びそれ以下の委託を含む）は認められません</a:t>
            </a:r>
          </a:p>
        </p:txBody>
      </p:sp>
      <p:sp>
        <p:nvSpPr>
          <p:cNvPr id="8" name="吹き出し: 四角形 7">
            <a:extLst>
              <a:ext uri="{FF2B5EF4-FFF2-40B4-BE49-F238E27FC236}">
                <a16:creationId xmlns:a16="http://schemas.microsoft.com/office/drawing/2014/main" id="{04C55F78-3F19-0BC7-1569-8DB116BBA6EB}"/>
              </a:ext>
            </a:extLst>
          </p:cNvPr>
          <p:cNvSpPr/>
          <p:nvPr/>
        </p:nvSpPr>
        <p:spPr>
          <a:xfrm>
            <a:off x="4952801" y="3046775"/>
            <a:ext cx="4442026" cy="468212"/>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上記実施体制表に記載いただいた事業者について、各事業者の概要を記載ください。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a:p>
            <a:r>
              <a:rPr kumimoji="1" lang="ja-JP" altLang="en-US" sz="1000" dirty="0">
                <a:solidFill>
                  <a:schemeClr val="tx2"/>
                </a:solidFill>
                <a:latin typeface="Meiryo UI" panose="020B0604030504040204" pitchFamily="50" charset="-128"/>
                <a:ea typeface="Meiryo UI" panose="020B0604030504040204" pitchFamily="50" charset="-128"/>
              </a:rPr>
              <a:t>記載分量が多い場合、本スライドを複製し最大</a:t>
            </a:r>
            <a:r>
              <a:rPr kumimoji="1" lang="en-US" altLang="ja-JP" sz="1000" dirty="0">
                <a:solidFill>
                  <a:schemeClr val="tx2"/>
                </a:solidFill>
                <a:latin typeface="Meiryo UI" panose="020B0604030504040204" pitchFamily="50" charset="-128"/>
                <a:ea typeface="Meiryo UI" panose="020B0604030504040204" pitchFamily="50" charset="-128"/>
              </a:rPr>
              <a:t>2</a:t>
            </a:r>
            <a:r>
              <a:rPr kumimoji="1" lang="ja-JP" altLang="en-US" sz="1000" dirty="0">
                <a:solidFill>
                  <a:schemeClr val="tx2"/>
                </a:solidFill>
                <a:latin typeface="Meiryo UI" panose="020B0604030504040204" pitchFamily="50" charset="-128"/>
                <a:ea typeface="Meiryo UI" panose="020B0604030504040204" pitchFamily="50" charset="-128"/>
              </a:rPr>
              <a:t>ページで作成ください</a:t>
            </a:r>
            <a:endParaRPr kumimoji="1" lang="ja-JP" altLang="en-US" sz="1000" dirty="0">
              <a:solidFill>
                <a:schemeClr val="tx2"/>
              </a:solidFill>
            </a:endParaRPr>
          </a:p>
        </p:txBody>
      </p:sp>
      <p:sp>
        <p:nvSpPr>
          <p:cNvPr id="10" name="吹き出し: 四角形 9">
            <a:extLst>
              <a:ext uri="{FF2B5EF4-FFF2-40B4-BE49-F238E27FC236}">
                <a16:creationId xmlns:a16="http://schemas.microsoft.com/office/drawing/2014/main" id="{7607AED5-8EE8-E1B7-0C06-859FE38DD35D}"/>
              </a:ext>
            </a:extLst>
          </p:cNvPr>
          <p:cNvSpPr/>
          <p:nvPr/>
        </p:nvSpPr>
        <p:spPr>
          <a:xfrm>
            <a:off x="2262565" y="5925323"/>
            <a:ext cx="3504190" cy="612527"/>
          </a:xfrm>
          <a:prstGeom prst="wedgeRectCallout">
            <a:avLst>
              <a:gd name="adj1" fmla="val -26684"/>
              <a:gd name="adj2" fmla="val -861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取引先が多数あり全て記載しきれないなどの場合、「装置メーカー」といった集合として記載いただくか、代表企業名 他〇〇社（〇〇には数字が入る）などで記載を工夫いただいても構いません</a:t>
            </a:r>
          </a:p>
        </p:txBody>
      </p:sp>
      <p:sp>
        <p:nvSpPr>
          <p:cNvPr id="11" name="吹き出し: 四角形 10">
            <a:extLst>
              <a:ext uri="{FF2B5EF4-FFF2-40B4-BE49-F238E27FC236}">
                <a16:creationId xmlns:a16="http://schemas.microsoft.com/office/drawing/2014/main" id="{D08A04C3-A79F-7774-EA85-915659A6536A}"/>
              </a:ext>
            </a:extLst>
          </p:cNvPr>
          <p:cNvSpPr/>
          <p:nvPr/>
        </p:nvSpPr>
        <p:spPr>
          <a:xfrm>
            <a:off x="5395327" y="4287599"/>
            <a:ext cx="2773611" cy="991169"/>
          </a:xfrm>
          <a:prstGeom prst="wedgeRectCallout">
            <a:avLst>
              <a:gd name="adj1" fmla="val -44057"/>
              <a:gd name="adj2" fmla="val -6341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2"/>
                </a:solidFill>
              </a:rPr>
              <a:t>特筆すべき専門性がある場合は「事業者の専門性」欄に明記してください</a:t>
            </a:r>
            <a:endParaRPr kumimoji="1" lang="en-US" altLang="ja-JP" sz="1000" dirty="0">
              <a:solidFill>
                <a:schemeClr val="tx2"/>
              </a:solidFill>
            </a:endParaRPr>
          </a:p>
          <a:p>
            <a:pPr marL="171450" indent="-171450">
              <a:buFont typeface="Arial" panose="020B0604020202020204" pitchFamily="34" charset="0"/>
              <a:buChar char="•"/>
            </a:pPr>
            <a:r>
              <a:rPr kumimoji="1" lang="ja-JP" altLang="en-US" sz="1000" dirty="0">
                <a:solidFill>
                  <a:schemeClr val="tx2"/>
                </a:solidFill>
              </a:rPr>
              <a:t>特に機器等の製造・輸出・販売</a:t>
            </a:r>
            <a:r>
              <a:rPr kumimoji="1" lang="en-US" altLang="ja-JP" sz="1000" dirty="0">
                <a:solidFill>
                  <a:schemeClr val="tx2"/>
                </a:solidFill>
              </a:rPr>
              <a:t>､EPC</a:t>
            </a:r>
            <a:r>
              <a:rPr kumimoji="1" lang="ja-JP" altLang="en-US" sz="1000" dirty="0">
                <a:solidFill>
                  <a:schemeClr val="tx2"/>
                </a:solidFill>
              </a:rPr>
              <a:t>や</a:t>
            </a:r>
            <a:r>
              <a:rPr kumimoji="1" lang="en-US" altLang="ja-JP" sz="1000" dirty="0">
                <a:solidFill>
                  <a:schemeClr val="tx2"/>
                </a:solidFill>
              </a:rPr>
              <a:t>O&amp;M</a:t>
            </a:r>
            <a:r>
              <a:rPr kumimoji="1" lang="ja-JP" altLang="en-US" sz="1000" dirty="0">
                <a:solidFill>
                  <a:schemeClr val="tx2"/>
                </a:solidFill>
              </a:rPr>
              <a:t>の実施</a:t>
            </a:r>
            <a:r>
              <a:rPr kumimoji="1" lang="en-US" altLang="ja-JP" sz="1000" dirty="0">
                <a:solidFill>
                  <a:schemeClr val="tx2"/>
                </a:solidFill>
              </a:rPr>
              <a:t>､</a:t>
            </a:r>
            <a:r>
              <a:rPr kumimoji="1" lang="ja-JP" altLang="en-US" sz="1000" dirty="0">
                <a:solidFill>
                  <a:schemeClr val="tx2"/>
                </a:solidFill>
              </a:rPr>
              <a:t>投資等を行うことが想定される企業についてはこの欄にその旨を明記ください</a:t>
            </a:r>
          </a:p>
        </p:txBody>
      </p:sp>
      <p:sp>
        <p:nvSpPr>
          <p:cNvPr id="12" name="吹き出し: 四角形 11">
            <a:extLst>
              <a:ext uri="{FF2B5EF4-FFF2-40B4-BE49-F238E27FC236}">
                <a16:creationId xmlns:a16="http://schemas.microsoft.com/office/drawing/2014/main" id="{BA8AA864-DFD1-659F-2A31-0A3C14ABAA87}"/>
              </a:ext>
            </a:extLst>
          </p:cNvPr>
          <p:cNvSpPr/>
          <p:nvPr/>
        </p:nvSpPr>
        <p:spPr>
          <a:xfrm>
            <a:off x="2668429" y="4214499"/>
            <a:ext cx="1957566" cy="1640586"/>
          </a:xfrm>
          <a:prstGeom prst="wedgeRectCallout">
            <a:avLst>
              <a:gd name="adj1" fmla="val -33919"/>
              <a:gd name="adj2" fmla="val -6354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2"/>
                </a:solidFill>
              </a:rPr>
              <a:t>事業全体の企画及び立案並びに根幹に関わる部分について委託・外注を行っていないかを確認するため、「業務の範囲」欄において、最終意思決定・実行責任者の役割が幹事法人に属していることを明記してください</a:t>
            </a:r>
            <a:endParaRPr kumimoji="1" lang="en-US" altLang="ja-JP" sz="1000" dirty="0">
              <a:solidFill>
                <a:schemeClr val="tx2"/>
              </a:solidFill>
            </a:endParaRPr>
          </a:p>
          <a:p>
            <a:pPr marL="171450" indent="-171450">
              <a:buFont typeface="Arial" panose="020B0604020202020204" pitchFamily="34" charset="0"/>
              <a:buChar char="•"/>
            </a:pPr>
            <a:r>
              <a:rPr kumimoji="1" lang="ja-JP" altLang="en-US" sz="1000" dirty="0">
                <a:solidFill>
                  <a:schemeClr val="tx2"/>
                </a:solidFill>
              </a:rPr>
              <a:t>保有技術等の情報を適切に管理するための体制が構築されていることを明記してください</a:t>
            </a:r>
          </a:p>
        </p:txBody>
      </p:sp>
      <p:sp>
        <p:nvSpPr>
          <p:cNvPr id="13" name="吹き出し: 四角形 12">
            <a:extLst>
              <a:ext uri="{FF2B5EF4-FFF2-40B4-BE49-F238E27FC236}">
                <a16:creationId xmlns:a16="http://schemas.microsoft.com/office/drawing/2014/main" id="{C8C34EB9-338E-CE49-1BF0-F85BD7DFD46A}"/>
              </a:ext>
            </a:extLst>
          </p:cNvPr>
          <p:cNvSpPr/>
          <p:nvPr/>
        </p:nvSpPr>
        <p:spPr>
          <a:xfrm>
            <a:off x="5905683" y="5925323"/>
            <a:ext cx="3504190" cy="623448"/>
          </a:xfrm>
          <a:prstGeom prst="wedgeRectCallout">
            <a:avLst>
              <a:gd name="adj1" fmla="val 11650"/>
              <a:gd name="adj2" fmla="val -10500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該当事業者が現地法人を有する場合はその国名と企業・団体名を、現地事情に精通した人材を有する場合はその氏名と概要を「現地法人の有無・現地事情に精通した人材」欄に記載してください</a:t>
            </a:r>
          </a:p>
        </p:txBody>
      </p:sp>
      <p:sp>
        <p:nvSpPr>
          <p:cNvPr id="9" name="正方形/長方形 8">
            <a:extLst>
              <a:ext uri="{FF2B5EF4-FFF2-40B4-BE49-F238E27FC236}">
                <a16:creationId xmlns:a16="http://schemas.microsoft.com/office/drawing/2014/main" id="{77195F5F-4D68-3AA9-4F32-1EB72B835676}"/>
              </a:ext>
            </a:extLst>
          </p:cNvPr>
          <p:cNvSpPr>
            <a:spLocks noChangeAspect="1"/>
          </p:cNvSpPr>
          <p:nvPr/>
        </p:nvSpPr>
        <p:spPr bwMode="white">
          <a:xfrm>
            <a:off x="1751673" y="2995440"/>
            <a:ext cx="738422" cy="191260"/>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ja-JP" altLang="en-US" sz="1050" b="1" dirty="0">
                <a:solidFill>
                  <a:schemeClr val="bg1"/>
                </a:solidFill>
              </a:rPr>
              <a:t>未設立法人</a:t>
            </a:r>
            <a:endParaRPr kumimoji="1" lang="ja-JP" altLang="en-US" sz="1000" b="1" dirty="0">
              <a:solidFill>
                <a:schemeClr val="bg1"/>
              </a:solidFill>
            </a:endParaRPr>
          </a:p>
        </p:txBody>
      </p:sp>
      <p:sp>
        <p:nvSpPr>
          <p:cNvPr id="14" name="吹き出し: 四角形 13">
            <a:extLst>
              <a:ext uri="{FF2B5EF4-FFF2-40B4-BE49-F238E27FC236}">
                <a16:creationId xmlns:a16="http://schemas.microsoft.com/office/drawing/2014/main" id="{020E219C-BCC3-5791-CC5B-13007E8496DA}"/>
              </a:ext>
            </a:extLst>
          </p:cNvPr>
          <p:cNvSpPr/>
          <p:nvPr/>
        </p:nvSpPr>
        <p:spPr>
          <a:xfrm>
            <a:off x="1940294" y="3301543"/>
            <a:ext cx="2242435" cy="632908"/>
          </a:xfrm>
          <a:prstGeom prst="wedgeRectCallout">
            <a:avLst>
              <a:gd name="adj1" fmla="val -40671"/>
              <a:gd name="adj2" fmla="val -7103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実施体制に未設立の法人を含む場合は、該当の事業者の右上に「未設立法人」のオブジェクトを貼付してください</a:t>
            </a:r>
          </a:p>
        </p:txBody>
      </p:sp>
    </p:spTree>
    <p:extLst>
      <p:ext uri="{BB962C8B-B14F-4D97-AF65-F5344CB8AC3E}">
        <p14:creationId xmlns:p14="http://schemas.microsoft.com/office/powerpoint/2010/main" val="179674627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E777E5D-A942-59CA-030A-C56B4C6EC6D9}"/>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9139A7C2-AB4A-FD07-24E3-6E23B00AD7CF}"/>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2/7</a:t>
            </a:r>
            <a:endParaRPr kumimoji="1" lang="en-GB" altLang="ja-JP" dirty="0"/>
          </a:p>
        </p:txBody>
      </p:sp>
      <p:grpSp>
        <p:nvGrpSpPr>
          <p:cNvPr id="5" name="グループ化 4">
            <a:extLst>
              <a:ext uri="{FF2B5EF4-FFF2-40B4-BE49-F238E27FC236}">
                <a16:creationId xmlns:a16="http://schemas.microsoft.com/office/drawing/2014/main" id="{735608F6-765B-9C65-1AE5-8B3AA08EC59A}"/>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BA5795BB-F553-9C7E-C617-ECC637BDDF9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24144BFF-960C-5A32-A5F0-600A5D6325AF}"/>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DDAD646C-1DC4-94A7-DFB9-D87B2C715FCD}"/>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6FFB0262-0D14-5115-80B1-B244A10E3770}"/>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6B1482B0-27EA-FCB0-6594-2D46CB944C0D}"/>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652E861C-67A1-4433-FF68-A93086358BE6}"/>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1924D7E-06EB-E374-6576-25E703A8FF4C}"/>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6411744C-FCB0-7A64-C2BA-359A9F64D844}"/>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109A84DA-5187-F5E3-BF1B-999FFB675D8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254B4035-4E28-78E4-E48E-9136E950E99C}"/>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66566EA9-F8A5-7E31-512E-4D27A13FC8C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9D0C5107-4BD0-4F74-30E3-E7090C0AC0DE}"/>
                </a:ext>
              </a:extLst>
            </p:cNvPr>
            <p:cNvSpPr/>
            <p:nvPr/>
          </p:nvSpPr>
          <p:spPr>
            <a:xfrm>
              <a:off x="4325588"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5D07D927-29CC-D37A-FCC9-593E3C4EDE02}"/>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DC8CEE89-CFCD-4426-868E-EEE5FC72598B}"/>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1B89386D-92A7-A82D-762C-5F08EDEF8023}"/>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5539F8DC-B537-6115-5546-8DD984D478E7}"/>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911560E7-9373-C908-45C1-EEEC6776E5D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3663A0D6-3541-9DBA-C040-DD9468AD805E}"/>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3BFCE258-8B2B-49A7-AECE-5C62F8B37E0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4" name="正方形/長方形 33">
            <a:extLst>
              <a:ext uri="{FF2B5EF4-FFF2-40B4-BE49-F238E27FC236}">
                <a16:creationId xmlns:a16="http://schemas.microsoft.com/office/drawing/2014/main" id="{014122EA-E8A4-BC94-8D31-CE96C2BE1C0B}"/>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における</a:t>
            </a:r>
            <a:r>
              <a:rPr kumimoji="1" lang="zh-TW" altLang="en-US" sz="1200" b="1">
                <a:solidFill>
                  <a:schemeClr val="tx2"/>
                </a:solidFill>
                <a:latin typeface="Meiryo UI" panose="020B0604030504040204" pitchFamily="50" charset="-128"/>
                <a:ea typeface="Meiryo UI" panose="020B0604030504040204" pitchFamily="50" charset="-128"/>
              </a:rPr>
              <a:t>申請者（幹事法人）</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73" name="表 72">
            <a:extLst>
              <a:ext uri="{FF2B5EF4-FFF2-40B4-BE49-F238E27FC236}">
                <a16:creationId xmlns:a16="http://schemas.microsoft.com/office/drawing/2014/main" id="{386DBF20-9375-78FB-9A3A-2076C597700D}"/>
              </a:ext>
            </a:extLst>
          </p:cNvPr>
          <p:cNvGraphicFramePr>
            <a:graphicFrameLocks noGrp="1"/>
          </p:cNvGraphicFramePr>
          <p:nvPr>
            <p:extLst>
              <p:ext uri="{D42A27DB-BD31-4B8C-83A1-F6EECF244321}">
                <p14:modId xmlns:p14="http://schemas.microsoft.com/office/powerpoint/2010/main" val="2097348454"/>
              </p:ext>
            </p:extLst>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C</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dirty="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76" name="正方形/長方形 75">
            <a:extLst>
              <a:ext uri="{FF2B5EF4-FFF2-40B4-BE49-F238E27FC236}">
                <a16:creationId xmlns:a16="http://schemas.microsoft.com/office/drawing/2014/main" id="{F09AC720-6CB1-65C6-0001-89E417B1584B}"/>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B</a:t>
            </a:r>
            <a:r>
              <a:rPr lang="ja-JP" altLang="en-US" sz="1200" i="0" u="none" strike="noStrike">
                <a:solidFill>
                  <a:schemeClr val="tx1"/>
                </a:solidFill>
                <a:effectLst/>
                <a:latin typeface="Meiryo UI" panose="020B0604030504040204" pitchFamily="50" charset="-128"/>
                <a:ea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C</a:t>
            </a:r>
            <a:r>
              <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氏</a:t>
            </a:r>
          </a:p>
        </p:txBody>
      </p:sp>
      <p:sp>
        <p:nvSpPr>
          <p:cNvPr id="77" name="正方形/長方形 76">
            <a:extLst>
              <a:ext uri="{FF2B5EF4-FFF2-40B4-BE49-F238E27FC236}">
                <a16:creationId xmlns:a16="http://schemas.microsoft.com/office/drawing/2014/main" id="{B65C1FA8-773E-E484-1FB1-30539ABD6C29}"/>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78" name="正方形/長方形 77">
            <a:extLst>
              <a:ext uri="{FF2B5EF4-FFF2-40B4-BE49-F238E27FC236}">
                <a16:creationId xmlns:a16="http://schemas.microsoft.com/office/drawing/2014/main" id="{9139ADD5-E41A-DAB8-FAD4-3B5B360951C6}"/>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80" name="コネクタ: カギ線 79">
            <a:extLst>
              <a:ext uri="{FF2B5EF4-FFF2-40B4-BE49-F238E27FC236}">
                <a16:creationId xmlns:a16="http://schemas.microsoft.com/office/drawing/2014/main" id="{95C76887-4493-EA73-5743-46A871F7B415}"/>
              </a:ext>
            </a:extLst>
          </p:cNvPr>
          <p:cNvCxnSpPr>
            <a:cxnSpLocks/>
            <a:stCxn id="76" idx="3"/>
            <a:endCxn id="78"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81" name="直線矢印コネクタ 80">
            <a:extLst>
              <a:ext uri="{FF2B5EF4-FFF2-40B4-BE49-F238E27FC236}">
                <a16:creationId xmlns:a16="http://schemas.microsoft.com/office/drawing/2014/main" id="{6AFE824D-EDC2-22ED-9D44-5E035711904D}"/>
              </a:ext>
            </a:extLst>
          </p:cNvPr>
          <p:cNvCxnSpPr>
            <a:cxnSpLocks/>
            <a:stCxn id="76" idx="3"/>
            <a:endCxn id="77"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82" name="正方形/長方形 81">
            <a:extLst>
              <a:ext uri="{FF2B5EF4-FFF2-40B4-BE49-F238E27FC236}">
                <a16:creationId xmlns:a16="http://schemas.microsoft.com/office/drawing/2014/main" id="{13454914-5892-454A-52D2-357FC4021C2F}"/>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1F9FCA4D-6FBF-5517-022C-589690378710}"/>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A</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CD3F876A-CE10-BF37-3BC9-64F96E01B484}"/>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85" name="直線矢印コネクタ 84">
            <a:extLst>
              <a:ext uri="{FF2B5EF4-FFF2-40B4-BE49-F238E27FC236}">
                <a16:creationId xmlns:a16="http://schemas.microsoft.com/office/drawing/2014/main" id="{30EFCAA0-109F-0B8F-DD88-B719291835B5}"/>
              </a:ext>
            </a:extLst>
          </p:cNvPr>
          <p:cNvCxnSpPr>
            <a:cxnSpLocks/>
            <a:stCxn id="83" idx="3"/>
            <a:endCxn id="76"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86" name="正方形/長方形 85">
            <a:extLst>
              <a:ext uri="{FF2B5EF4-FFF2-40B4-BE49-F238E27FC236}">
                <a16:creationId xmlns:a16="http://schemas.microsoft.com/office/drawing/2014/main" id="{7A7DE532-F4D7-D65F-8C5A-C911C9CE86BC}"/>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4D25263D-CB81-D45C-A825-1E7CC76E1955}"/>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91C72FC1-786D-BF41-5683-06FF8288336E}"/>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正方形/長方形 88">
            <a:extLst>
              <a:ext uri="{FF2B5EF4-FFF2-40B4-BE49-F238E27FC236}">
                <a16:creationId xmlns:a16="http://schemas.microsoft.com/office/drawing/2014/main" id="{8F02C918-AED9-99D5-9F55-FA16089C68F7}"/>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90" name="直線矢印コネクタ 89">
            <a:extLst>
              <a:ext uri="{FF2B5EF4-FFF2-40B4-BE49-F238E27FC236}">
                <a16:creationId xmlns:a16="http://schemas.microsoft.com/office/drawing/2014/main" id="{A1DF9136-641E-0D2C-9F0D-7754DB5C8A7A}"/>
              </a:ext>
            </a:extLst>
          </p:cNvPr>
          <p:cNvCxnSpPr>
            <a:cxnSpLocks/>
            <a:stCxn id="76" idx="2"/>
            <a:endCxn id="89"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92" name="吹き出し: 四角形 91">
            <a:extLst>
              <a:ext uri="{FF2B5EF4-FFF2-40B4-BE49-F238E27FC236}">
                <a16:creationId xmlns:a16="http://schemas.microsoft.com/office/drawing/2014/main" id="{337B3AFE-9CDF-6DA6-9167-4D9310D2068F}"/>
              </a:ext>
            </a:extLst>
          </p:cNvPr>
          <p:cNvSpPr/>
          <p:nvPr/>
        </p:nvSpPr>
        <p:spPr>
          <a:xfrm>
            <a:off x="4380868" y="1390623"/>
            <a:ext cx="4608911" cy="492717"/>
          </a:xfrm>
          <a:prstGeom prst="wedgeRectCallout">
            <a:avLst>
              <a:gd name="adj1" fmla="val -64475"/>
              <a:gd name="adj2" fmla="val 116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1"/>
                </a:solidFill>
              </a:rPr>
              <a:t>本事業の目的に沿った事業実施のための</a:t>
            </a:r>
            <a:r>
              <a:rPr kumimoji="1" lang="ja-JP" altLang="en-US" sz="1000" b="1">
                <a:solidFill>
                  <a:schemeClr val="tx1"/>
                </a:solidFill>
              </a:rPr>
              <a:t>社内体制</a:t>
            </a:r>
            <a:r>
              <a:rPr kumimoji="1" lang="ja-JP" altLang="en-US" sz="1000">
                <a:solidFill>
                  <a:schemeClr val="tx1"/>
                </a:solidFill>
              </a:rPr>
              <a:t>をご記載ください</a:t>
            </a:r>
            <a:endParaRPr kumimoji="1" lang="en-US" altLang="ja-JP" sz="1000">
              <a:solidFill>
                <a:schemeClr val="tx1"/>
              </a:solidFill>
            </a:endParaRPr>
          </a:p>
        </p:txBody>
      </p:sp>
      <p:sp>
        <p:nvSpPr>
          <p:cNvPr id="95" name="吹き出し: 四角形 94">
            <a:extLst>
              <a:ext uri="{FF2B5EF4-FFF2-40B4-BE49-F238E27FC236}">
                <a16:creationId xmlns:a16="http://schemas.microsoft.com/office/drawing/2014/main" id="{5E8EE0CE-CE0E-9D70-35C5-84DC2FB91592}"/>
              </a:ext>
            </a:extLst>
          </p:cNvPr>
          <p:cNvSpPr/>
          <p:nvPr/>
        </p:nvSpPr>
        <p:spPr>
          <a:xfrm>
            <a:off x="7691903" y="2550524"/>
            <a:ext cx="1799999" cy="1238735"/>
          </a:xfrm>
          <a:prstGeom prst="wedgeRectCallout">
            <a:avLst>
              <a:gd name="adj1" fmla="val -62380"/>
              <a:gd name="adj2" fmla="val -175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各役割を担当する</a:t>
            </a:r>
            <a:r>
              <a:rPr kumimoji="1" lang="ja-JP" altLang="en-US" sz="1000" b="1" u="sng">
                <a:solidFill>
                  <a:schemeClr val="tx2"/>
                </a:solidFill>
              </a:rPr>
              <a:t>部署名</a:t>
            </a:r>
            <a:r>
              <a:rPr kumimoji="1" lang="ja-JP" altLang="en-US" sz="1000">
                <a:solidFill>
                  <a:schemeClr val="tx2"/>
                </a:solidFill>
              </a:rPr>
              <a:t>と、その部署における</a:t>
            </a:r>
            <a:r>
              <a:rPr kumimoji="1" lang="zh-TW" altLang="en-US" sz="1000">
                <a:solidFill>
                  <a:schemeClr val="tx2"/>
                </a:solidFill>
              </a:rPr>
              <a:t>実施責任者、副責任者</a:t>
            </a:r>
            <a:r>
              <a:rPr kumimoji="1" lang="ja-JP" altLang="en-US" sz="1000">
                <a:solidFill>
                  <a:schemeClr val="tx2"/>
                </a:solidFill>
              </a:rPr>
              <a:t>等、主要な担当者名を記載してください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一つの役割を複数部署が担う場合は、該当部署・担当社氏名を全て記載してください</a:t>
            </a:r>
          </a:p>
        </p:txBody>
      </p:sp>
      <p:sp>
        <p:nvSpPr>
          <p:cNvPr id="28" name="吹き出し: 四角形 27">
            <a:extLst>
              <a:ext uri="{FF2B5EF4-FFF2-40B4-BE49-F238E27FC236}">
                <a16:creationId xmlns:a16="http://schemas.microsoft.com/office/drawing/2014/main" id="{554DC867-B5DF-5BA2-356E-B98D39B741BF}"/>
              </a:ext>
            </a:extLst>
          </p:cNvPr>
          <p:cNvSpPr/>
          <p:nvPr/>
        </p:nvSpPr>
        <p:spPr>
          <a:xfrm>
            <a:off x="341960" y="3855172"/>
            <a:ext cx="2216369" cy="550028"/>
          </a:xfrm>
          <a:prstGeom prst="wedgeRectCallout">
            <a:avLst>
              <a:gd name="adj1" fmla="val -8532"/>
              <a:gd name="adj2" fmla="val 705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上記表中の各担当者について、本事業中の役割・役職・本事業中の担当業務・略歴をそれぞれ記載してください</a:t>
            </a:r>
          </a:p>
        </p:txBody>
      </p:sp>
      <p:sp>
        <p:nvSpPr>
          <p:cNvPr id="29" name="吹き出し: 四角形 28">
            <a:extLst>
              <a:ext uri="{FF2B5EF4-FFF2-40B4-BE49-F238E27FC236}">
                <a16:creationId xmlns:a16="http://schemas.microsoft.com/office/drawing/2014/main" id="{FE8D5EEF-4B8A-F5F4-2835-33233594EFED}"/>
              </a:ext>
            </a:extLst>
          </p:cNvPr>
          <p:cNvSpPr/>
          <p:nvPr/>
        </p:nvSpPr>
        <p:spPr>
          <a:xfrm>
            <a:off x="2680100" y="1940467"/>
            <a:ext cx="3541601" cy="375760"/>
          </a:xfrm>
          <a:prstGeom prst="wedgeRectCallout">
            <a:avLst>
              <a:gd name="adj1" fmla="val -56816"/>
              <a:gd name="adj2" fmla="val 517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本事業における部署等の</a:t>
            </a:r>
            <a:r>
              <a:rPr kumimoji="1" lang="ja-JP" altLang="en-US" sz="1000" b="1" u="sng">
                <a:solidFill>
                  <a:schemeClr val="tx2"/>
                </a:solidFill>
              </a:rPr>
              <a:t>役割</a:t>
            </a:r>
            <a:r>
              <a:rPr kumimoji="1" lang="ja-JP" altLang="en-US" sz="1000">
                <a:solidFill>
                  <a:schemeClr val="tx2"/>
                </a:solidFill>
              </a:rPr>
              <a:t>を記載してください（記載は例であり、事業に応じて適宜呼称の調整が可能です）</a:t>
            </a:r>
          </a:p>
        </p:txBody>
      </p:sp>
      <p:sp>
        <p:nvSpPr>
          <p:cNvPr id="30" name="吹き出し: 四角形 29">
            <a:extLst>
              <a:ext uri="{FF2B5EF4-FFF2-40B4-BE49-F238E27FC236}">
                <a16:creationId xmlns:a16="http://schemas.microsoft.com/office/drawing/2014/main" id="{17F597BF-1C07-CCC3-76D1-08988C07CBF4}"/>
              </a:ext>
            </a:extLst>
          </p:cNvPr>
          <p:cNvSpPr/>
          <p:nvPr/>
        </p:nvSpPr>
        <p:spPr>
          <a:xfrm>
            <a:off x="7886880" y="4955301"/>
            <a:ext cx="1799999" cy="619368"/>
          </a:xfrm>
          <a:prstGeom prst="wedgeRectCallout">
            <a:avLst>
              <a:gd name="adj1" fmla="val -44318"/>
              <a:gd name="adj2" fmla="val -634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実施責任者・副責任者（設置する場合）の略歴については、</a:t>
            </a:r>
            <a:r>
              <a:rPr kumimoji="1" lang="ja-JP" altLang="en-US" sz="1000" b="1" u="sng">
                <a:solidFill>
                  <a:schemeClr val="tx2"/>
                </a:solidFill>
              </a:rPr>
              <a:t>必ず記載ください</a:t>
            </a:r>
          </a:p>
        </p:txBody>
      </p:sp>
      <p:sp>
        <p:nvSpPr>
          <p:cNvPr id="31" name="吹き出し: 四角形 30">
            <a:extLst>
              <a:ext uri="{FF2B5EF4-FFF2-40B4-BE49-F238E27FC236}">
                <a16:creationId xmlns:a16="http://schemas.microsoft.com/office/drawing/2014/main" id="{9F89A614-85EF-EA4E-68BB-45C972FC1251}"/>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a:t>
            </a:r>
            <a:r>
              <a:rPr kumimoji="1" lang="en-US" altLang="ja-JP" sz="1000">
                <a:solidFill>
                  <a:schemeClr val="tx2"/>
                </a:solidFill>
                <a:latin typeface="Meiryo UI"/>
                <a:ea typeface="Meiryo UI"/>
              </a:rPr>
              <a:t>1-2</a:t>
            </a:r>
            <a:r>
              <a:rPr kumimoji="1" lang="ja-JP" altLang="en-US" sz="1000">
                <a:solidFill>
                  <a:schemeClr val="tx2"/>
                </a:solidFill>
                <a:latin typeface="Meiryo UI"/>
                <a:ea typeface="Meiryo UI"/>
              </a:rPr>
              <a:t>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a:t>
            </a:r>
            <a:r>
              <a:rPr kumimoji="1" lang="ja-JP" altLang="en-US" sz="1000">
                <a:solidFill>
                  <a:schemeClr val="tx2"/>
                </a:solidFill>
                <a:latin typeface="Meiryo UI" panose="020B0604030504040204" pitchFamily="50" charset="-128"/>
                <a:ea typeface="Meiryo UI" panose="020B0604030504040204" pitchFamily="50" charset="-128"/>
              </a:rPr>
              <a:t>の経験を有する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が統括責任者を務め、情報管理は</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が行う</a:t>
            </a:r>
            <a:endParaRPr lang="en-US" altLang="ja-JP" sz="1000">
              <a:solidFill>
                <a:schemeClr val="tx2"/>
              </a:solidFill>
              <a:latin typeface="Meiryo UI"/>
              <a:ea typeface="Meiryo UI"/>
            </a:endParaRPr>
          </a:p>
        </p:txBody>
      </p:sp>
      <p:sp>
        <p:nvSpPr>
          <p:cNvPr id="3" name="吹き出し: 四角形 2">
            <a:extLst>
              <a:ext uri="{FF2B5EF4-FFF2-40B4-BE49-F238E27FC236}">
                <a16:creationId xmlns:a16="http://schemas.microsoft.com/office/drawing/2014/main" id="{CC6C3197-E93D-8E2E-0FF3-614C062B0E49}"/>
              </a:ext>
            </a:extLst>
          </p:cNvPr>
          <p:cNvSpPr/>
          <p:nvPr/>
        </p:nvSpPr>
        <p:spPr>
          <a:xfrm>
            <a:off x="2258729" y="264553"/>
            <a:ext cx="3794554" cy="222118"/>
          </a:xfrm>
          <a:prstGeom prst="wedgeRectCallout">
            <a:avLst>
              <a:gd name="adj1" fmla="val -55590"/>
              <a:gd name="adj2" fmla="val 189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共同申請によりスライド数が増える場合にはスライド数を記載してください</a:t>
            </a:r>
          </a:p>
        </p:txBody>
      </p:sp>
    </p:spTree>
    <p:extLst>
      <p:ext uri="{BB962C8B-B14F-4D97-AF65-F5344CB8AC3E}">
        <p14:creationId xmlns:p14="http://schemas.microsoft.com/office/powerpoint/2010/main" val="40802466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E777E5D-A942-59CA-030A-C56B4C6EC6D9}"/>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9139A7C2-AB4A-FD07-24E3-6E23B00AD7CF}"/>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3/7</a:t>
            </a:r>
            <a:endParaRPr kumimoji="1" lang="en-GB" altLang="ja-JP" dirty="0"/>
          </a:p>
        </p:txBody>
      </p:sp>
      <p:grpSp>
        <p:nvGrpSpPr>
          <p:cNvPr id="5" name="グループ化 4">
            <a:extLst>
              <a:ext uri="{FF2B5EF4-FFF2-40B4-BE49-F238E27FC236}">
                <a16:creationId xmlns:a16="http://schemas.microsoft.com/office/drawing/2014/main" id="{735608F6-765B-9C65-1AE5-8B3AA08EC59A}"/>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BA5795BB-F553-9C7E-C617-ECC637BDDF9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24144BFF-960C-5A32-A5F0-600A5D6325AF}"/>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DDAD646C-1DC4-94A7-DFB9-D87B2C715FCD}"/>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6FFB0262-0D14-5115-80B1-B244A10E3770}"/>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6B1482B0-27EA-FCB0-6594-2D46CB944C0D}"/>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652E861C-67A1-4433-FF68-A93086358BE6}"/>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41924D7E-06EB-E374-6576-25E703A8FF4C}"/>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6411744C-FCB0-7A64-C2BA-359A9F64D844}"/>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109A84DA-5187-F5E3-BF1B-999FFB675D8A}"/>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254B4035-4E28-78E4-E48E-9136E950E99C}"/>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66566EA9-F8A5-7E31-512E-4D27A13FC8C1}"/>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9D0C5107-4BD0-4F74-30E3-E7090C0AC0DE}"/>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11</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5D07D927-29CC-D37A-FCC9-593E3C4EDE02}"/>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DC8CEE89-CFCD-4426-868E-EEE5FC72598B}"/>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1B89386D-92A7-A82D-762C-5F08EDEF8023}"/>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5539F8DC-B537-6115-5546-8DD984D478E7}"/>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911560E7-9373-C908-45C1-EEEC6776E5D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3663A0D6-3541-9DBA-C040-DD9468AD805E}"/>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3BFCE258-8B2B-49A7-AECE-5C62F8B37E0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4" name="正方形/長方形 33">
            <a:extLst>
              <a:ext uri="{FF2B5EF4-FFF2-40B4-BE49-F238E27FC236}">
                <a16:creationId xmlns:a16="http://schemas.microsoft.com/office/drawing/2014/main" id="{014122EA-E8A4-BC94-8D31-CE96C2BE1C0B}"/>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FS</a:t>
            </a:r>
            <a:r>
              <a:rPr kumimoji="1" lang="ja-JP" altLang="en-US" sz="1200" b="1">
                <a:solidFill>
                  <a:schemeClr val="tx2"/>
                </a:solidFill>
                <a:latin typeface="Meiryo UI" panose="020B0604030504040204" pitchFamily="50" charset="-128"/>
                <a:ea typeface="Meiryo UI" panose="020B0604030504040204" pitchFamily="50" charset="-128"/>
              </a:rPr>
              <a:t>における</a:t>
            </a:r>
            <a:r>
              <a:rPr kumimoji="1" lang="zh-TW" altLang="en-US" sz="1200" b="1">
                <a:solidFill>
                  <a:schemeClr val="tx2"/>
                </a:solidFill>
                <a:latin typeface="Meiryo UI" panose="020B0604030504040204" pitchFamily="50" charset="-128"/>
                <a:ea typeface="Meiryo UI" panose="020B0604030504040204" pitchFamily="50" charset="-128"/>
              </a:rPr>
              <a:t>申請者（</a:t>
            </a:r>
            <a:r>
              <a:rPr kumimoji="1" lang="ja-JP" altLang="en-US" sz="1200" b="1">
                <a:solidFill>
                  <a:schemeClr val="tx2"/>
                </a:solidFill>
                <a:latin typeface="Meiryo UI" panose="020B0604030504040204" pitchFamily="50" charset="-128"/>
                <a:ea typeface="Meiryo UI" panose="020B0604030504040204" pitchFamily="50" charset="-128"/>
              </a:rPr>
              <a:t>共同申請者</a:t>
            </a:r>
            <a:r>
              <a:rPr kumimoji="1" lang="zh-TW" altLang="en-US"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graphicFrame>
        <p:nvGraphicFramePr>
          <p:cNvPr id="73" name="表 72">
            <a:extLst>
              <a:ext uri="{FF2B5EF4-FFF2-40B4-BE49-F238E27FC236}">
                <a16:creationId xmlns:a16="http://schemas.microsoft.com/office/drawing/2014/main" id="{386DBF20-9375-78FB-9A3A-2076C597700D}"/>
              </a:ext>
            </a:extLst>
          </p:cNvPr>
          <p:cNvGraphicFramePr>
            <a:graphicFrameLocks noGrp="1"/>
          </p:cNvGraphicFramePr>
          <p:nvPr>
            <p:extLst>
              <p:ext uri="{D42A27DB-BD31-4B8C-83A1-F6EECF244321}">
                <p14:modId xmlns:p14="http://schemas.microsoft.com/office/powerpoint/2010/main" val="3213450063"/>
              </p:ext>
            </p:extLst>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5720" indent="0" algn="l" rtl="0" eaLnBrk="1" fontAlgn="ctr" latinLnBrk="0" hangingPunct="1">
                        <a:spcBef>
                          <a:spcPts val="0"/>
                        </a:spcBef>
                        <a:spcAft>
                          <a:spcPts val="0"/>
                        </a:spcAft>
                        <a:buFont typeface="Arial" panose="020B0604020202020204" pitchFamily="34" charset="0"/>
                        <a:buNone/>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dirty="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Y</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Z</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dirty="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76" name="正方形/長方形 75">
            <a:extLst>
              <a:ext uri="{FF2B5EF4-FFF2-40B4-BE49-F238E27FC236}">
                <a16:creationId xmlns:a16="http://schemas.microsoft.com/office/drawing/2014/main" id="{F09AC720-6CB1-65C6-0001-89E417B1584B}"/>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Y</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Z</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77" name="正方形/長方形 76">
            <a:extLst>
              <a:ext uri="{FF2B5EF4-FFF2-40B4-BE49-F238E27FC236}">
                <a16:creationId xmlns:a16="http://schemas.microsoft.com/office/drawing/2014/main" id="{B65C1FA8-773E-E484-1FB1-30539ABD6C29}"/>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78" name="正方形/長方形 77">
            <a:extLst>
              <a:ext uri="{FF2B5EF4-FFF2-40B4-BE49-F238E27FC236}">
                <a16:creationId xmlns:a16="http://schemas.microsoft.com/office/drawing/2014/main" id="{9139ADD5-E41A-DAB8-FAD4-3B5B360951C6}"/>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80" name="コネクタ: カギ線 79">
            <a:extLst>
              <a:ext uri="{FF2B5EF4-FFF2-40B4-BE49-F238E27FC236}">
                <a16:creationId xmlns:a16="http://schemas.microsoft.com/office/drawing/2014/main" id="{95C76887-4493-EA73-5743-46A871F7B415}"/>
              </a:ext>
            </a:extLst>
          </p:cNvPr>
          <p:cNvCxnSpPr>
            <a:cxnSpLocks/>
            <a:stCxn id="76" idx="3"/>
            <a:endCxn id="78"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81" name="直線矢印コネクタ 80">
            <a:extLst>
              <a:ext uri="{FF2B5EF4-FFF2-40B4-BE49-F238E27FC236}">
                <a16:creationId xmlns:a16="http://schemas.microsoft.com/office/drawing/2014/main" id="{6AFE824D-EDC2-22ED-9D44-5E035711904D}"/>
              </a:ext>
            </a:extLst>
          </p:cNvPr>
          <p:cNvCxnSpPr>
            <a:cxnSpLocks/>
            <a:stCxn id="76" idx="3"/>
            <a:endCxn id="77"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84" name="正方形/長方形 83">
            <a:extLst>
              <a:ext uri="{FF2B5EF4-FFF2-40B4-BE49-F238E27FC236}">
                <a16:creationId xmlns:a16="http://schemas.microsoft.com/office/drawing/2014/main" id="{CD3F876A-CE10-BF37-3BC9-64F96E01B484}"/>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85" name="直線矢印コネクタ 84">
            <a:extLst>
              <a:ext uri="{FF2B5EF4-FFF2-40B4-BE49-F238E27FC236}">
                <a16:creationId xmlns:a16="http://schemas.microsoft.com/office/drawing/2014/main" id="{30EFCAA0-109F-0B8F-DD88-B719291835B5}"/>
              </a:ext>
            </a:extLst>
          </p:cNvPr>
          <p:cNvCxnSpPr>
            <a:cxnSpLocks/>
            <a:endCxn id="76"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86" name="正方形/長方形 85">
            <a:extLst>
              <a:ext uri="{FF2B5EF4-FFF2-40B4-BE49-F238E27FC236}">
                <a16:creationId xmlns:a16="http://schemas.microsoft.com/office/drawing/2014/main" id="{7A7DE532-F4D7-D65F-8C5A-C911C9CE86BC}"/>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4D25263D-CB81-D45C-A825-1E7CC76E1955}"/>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91C72FC1-786D-BF41-5683-06FF8288336E}"/>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89" name="正方形/長方形 88">
            <a:extLst>
              <a:ext uri="{FF2B5EF4-FFF2-40B4-BE49-F238E27FC236}">
                <a16:creationId xmlns:a16="http://schemas.microsoft.com/office/drawing/2014/main" id="{8F02C918-AED9-99D5-9F55-FA16089C68F7}"/>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90" name="直線矢印コネクタ 89">
            <a:extLst>
              <a:ext uri="{FF2B5EF4-FFF2-40B4-BE49-F238E27FC236}">
                <a16:creationId xmlns:a16="http://schemas.microsoft.com/office/drawing/2014/main" id="{A1DF9136-641E-0D2C-9F0D-7754DB5C8A7A}"/>
              </a:ext>
            </a:extLst>
          </p:cNvPr>
          <p:cNvCxnSpPr>
            <a:cxnSpLocks/>
            <a:stCxn id="76" idx="2"/>
            <a:endCxn id="89"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92" name="吹き出し: 四角形 91">
            <a:extLst>
              <a:ext uri="{FF2B5EF4-FFF2-40B4-BE49-F238E27FC236}">
                <a16:creationId xmlns:a16="http://schemas.microsoft.com/office/drawing/2014/main" id="{337B3AFE-9CDF-6DA6-9167-4D9310D2068F}"/>
              </a:ext>
            </a:extLst>
          </p:cNvPr>
          <p:cNvSpPr/>
          <p:nvPr/>
        </p:nvSpPr>
        <p:spPr>
          <a:xfrm>
            <a:off x="4380868" y="1339823"/>
            <a:ext cx="4608911" cy="492717"/>
          </a:xfrm>
          <a:prstGeom prst="wedgeRectCallout">
            <a:avLst>
              <a:gd name="adj1" fmla="val -64475"/>
              <a:gd name="adj2" fmla="val 116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1"/>
                </a:solidFill>
              </a:rPr>
              <a:t>本事業の目的に沿った事業実施のための</a:t>
            </a:r>
            <a:r>
              <a:rPr kumimoji="1" lang="ja-JP" altLang="en-US" sz="1000" b="1" dirty="0">
                <a:solidFill>
                  <a:schemeClr val="tx1"/>
                </a:solidFill>
              </a:rPr>
              <a:t>社内体制</a:t>
            </a:r>
            <a:r>
              <a:rPr kumimoji="1" lang="ja-JP" altLang="en-US" sz="1000" dirty="0">
                <a:solidFill>
                  <a:schemeClr val="tx1"/>
                </a:solidFill>
              </a:rPr>
              <a:t>をご記載ください</a:t>
            </a:r>
            <a:endParaRPr kumimoji="1" lang="en-US" altLang="ja-JP" sz="1000" dirty="0">
              <a:solidFill>
                <a:schemeClr val="tx1"/>
              </a:solidFill>
            </a:endParaRPr>
          </a:p>
          <a:p>
            <a:pPr marL="171450" indent="-171450">
              <a:buFont typeface="Arial" panose="020B0604020202020204" pitchFamily="34" charset="0"/>
              <a:buChar char="•"/>
            </a:pPr>
            <a:r>
              <a:rPr kumimoji="1" lang="ja-JP" altLang="en-US" sz="1000" dirty="0">
                <a:solidFill>
                  <a:schemeClr val="tx1"/>
                </a:solidFill>
              </a:rPr>
              <a:t>共同申請が複数いる場合は、本スライドを複製してください。非該当の場合は本スライドを削除ください</a:t>
            </a:r>
          </a:p>
        </p:txBody>
      </p:sp>
      <p:sp>
        <p:nvSpPr>
          <p:cNvPr id="95" name="吹き出し: 四角形 94">
            <a:extLst>
              <a:ext uri="{FF2B5EF4-FFF2-40B4-BE49-F238E27FC236}">
                <a16:creationId xmlns:a16="http://schemas.microsoft.com/office/drawing/2014/main" id="{5E8EE0CE-CE0E-9D70-35C5-84DC2FB91592}"/>
              </a:ext>
            </a:extLst>
          </p:cNvPr>
          <p:cNvSpPr/>
          <p:nvPr/>
        </p:nvSpPr>
        <p:spPr>
          <a:xfrm>
            <a:off x="7691903" y="2550524"/>
            <a:ext cx="1799999" cy="1238735"/>
          </a:xfrm>
          <a:prstGeom prst="wedgeRectCallout">
            <a:avLst>
              <a:gd name="adj1" fmla="val -62380"/>
              <a:gd name="adj2" fmla="val -175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各役割を担当する</a:t>
            </a:r>
            <a:r>
              <a:rPr kumimoji="1" lang="ja-JP" altLang="en-US" sz="1000" b="1" u="sng">
                <a:solidFill>
                  <a:schemeClr val="tx2"/>
                </a:solidFill>
              </a:rPr>
              <a:t>部署名</a:t>
            </a:r>
            <a:r>
              <a:rPr kumimoji="1" lang="ja-JP" altLang="en-US" sz="1000">
                <a:solidFill>
                  <a:schemeClr val="tx2"/>
                </a:solidFill>
              </a:rPr>
              <a:t>と、その部署における</a:t>
            </a:r>
            <a:r>
              <a:rPr kumimoji="1" lang="zh-TW" altLang="en-US" sz="1000">
                <a:solidFill>
                  <a:schemeClr val="tx2"/>
                </a:solidFill>
              </a:rPr>
              <a:t>実施責任者、副責任者</a:t>
            </a:r>
            <a:r>
              <a:rPr kumimoji="1" lang="ja-JP" altLang="en-US" sz="1000">
                <a:solidFill>
                  <a:schemeClr val="tx2"/>
                </a:solidFill>
              </a:rPr>
              <a:t>等、主要な担当者名を記載してください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一つの役割を複数部署が担う場合は、該当部署・担当社氏名を全て記載してください</a:t>
            </a:r>
          </a:p>
        </p:txBody>
      </p:sp>
      <p:sp>
        <p:nvSpPr>
          <p:cNvPr id="28" name="吹き出し: 四角形 27">
            <a:extLst>
              <a:ext uri="{FF2B5EF4-FFF2-40B4-BE49-F238E27FC236}">
                <a16:creationId xmlns:a16="http://schemas.microsoft.com/office/drawing/2014/main" id="{554DC867-B5DF-5BA2-356E-B98D39B741BF}"/>
              </a:ext>
            </a:extLst>
          </p:cNvPr>
          <p:cNvSpPr/>
          <p:nvPr/>
        </p:nvSpPr>
        <p:spPr>
          <a:xfrm>
            <a:off x="341960" y="3855172"/>
            <a:ext cx="2216369" cy="550028"/>
          </a:xfrm>
          <a:prstGeom prst="wedgeRectCallout">
            <a:avLst>
              <a:gd name="adj1" fmla="val -8532"/>
              <a:gd name="adj2" fmla="val 705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上記表中の各担当者について、本事業中の役割・役職・本事業中の担当業務・略歴をそれぞれ記載してください</a:t>
            </a:r>
          </a:p>
        </p:txBody>
      </p:sp>
      <p:sp>
        <p:nvSpPr>
          <p:cNvPr id="29" name="吹き出し: 四角形 28">
            <a:extLst>
              <a:ext uri="{FF2B5EF4-FFF2-40B4-BE49-F238E27FC236}">
                <a16:creationId xmlns:a16="http://schemas.microsoft.com/office/drawing/2014/main" id="{FE8D5EEF-4B8A-F5F4-2835-33233594EFED}"/>
              </a:ext>
            </a:extLst>
          </p:cNvPr>
          <p:cNvSpPr/>
          <p:nvPr/>
        </p:nvSpPr>
        <p:spPr>
          <a:xfrm>
            <a:off x="2680100" y="1940467"/>
            <a:ext cx="3541601" cy="375760"/>
          </a:xfrm>
          <a:prstGeom prst="wedgeRectCallout">
            <a:avLst>
              <a:gd name="adj1" fmla="val -56816"/>
              <a:gd name="adj2" fmla="val 517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本事業における部署等の</a:t>
            </a:r>
            <a:r>
              <a:rPr kumimoji="1" lang="ja-JP" altLang="en-US" sz="1000" b="1" u="sng">
                <a:solidFill>
                  <a:schemeClr val="tx2"/>
                </a:solidFill>
              </a:rPr>
              <a:t>役割</a:t>
            </a:r>
            <a:r>
              <a:rPr kumimoji="1" lang="ja-JP" altLang="en-US" sz="1000">
                <a:solidFill>
                  <a:schemeClr val="tx2"/>
                </a:solidFill>
              </a:rPr>
              <a:t>を記載してください（記載は例であり、事業に応じて適宜呼称の調整が可能です）</a:t>
            </a:r>
          </a:p>
        </p:txBody>
      </p:sp>
      <p:sp>
        <p:nvSpPr>
          <p:cNvPr id="30" name="吹き出し: 四角形 29">
            <a:extLst>
              <a:ext uri="{FF2B5EF4-FFF2-40B4-BE49-F238E27FC236}">
                <a16:creationId xmlns:a16="http://schemas.microsoft.com/office/drawing/2014/main" id="{17F597BF-1C07-CCC3-76D1-08988C07CBF4}"/>
              </a:ext>
            </a:extLst>
          </p:cNvPr>
          <p:cNvSpPr/>
          <p:nvPr/>
        </p:nvSpPr>
        <p:spPr>
          <a:xfrm>
            <a:off x="7886880" y="4955301"/>
            <a:ext cx="1799999" cy="619368"/>
          </a:xfrm>
          <a:prstGeom prst="wedgeRectCallout">
            <a:avLst>
              <a:gd name="adj1" fmla="val -44318"/>
              <a:gd name="adj2" fmla="val -634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実施責任者・副責任者（設置する場合）の略歴については、</a:t>
            </a:r>
            <a:r>
              <a:rPr kumimoji="1" lang="ja-JP" altLang="en-US" sz="1000" b="1" u="sng">
                <a:solidFill>
                  <a:schemeClr val="tx2"/>
                </a:solidFill>
              </a:rPr>
              <a:t>必ず記載ください</a:t>
            </a:r>
          </a:p>
        </p:txBody>
      </p:sp>
      <p:sp>
        <p:nvSpPr>
          <p:cNvPr id="31" name="吹き出し: 四角形 30">
            <a:extLst>
              <a:ext uri="{FF2B5EF4-FFF2-40B4-BE49-F238E27FC236}">
                <a16:creationId xmlns:a16="http://schemas.microsoft.com/office/drawing/2014/main" id="{9F89A614-85EF-EA4E-68BB-45C972FC1251}"/>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a:t>
            </a:r>
            <a:r>
              <a:rPr kumimoji="1" lang="en-US" altLang="ja-JP" sz="1000">
                <a:solidFill>
                  <a:schemeClr val="tx2"/>
                </a:solidFill>
                <a:latin typeface="Meiryo UI"/>
                <a:ea typeface="Meiryo UI"/>
              </a:rPr>
              <a:t>1-2</a:t>
            </a:r>
            <a:r>
              <a:rPr kumimoji="1" lang="ja-JP" altLang="en-US" sz="1000">
                <a:solidFill>
                  <a:schemeClr val="tx2"/>
                </a:solidFill>
                <a:latin typeface="Meiryo UI"/>
                <a:ea typeface="Meiryo UI"/>
              </a:rPr>
              <a:t>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a:t>
            </a:r>
            <a:r>
              <a:rPr kumimoji="1" lang="ja-JP" altLang="en-US" sz="1000">
                <a:solidFill>
                  <a:schemeClr val="tx2"/>
                </a:solidFill>
                <a:latin typeface="Meiryo UI" panose="020B0604030504040204" pitchFamily="50" charset="-128"/>
                <a:ea typeface="Meiryo UI" panose="020B0604030504040204" pitchFamily="50" charset="-128"/>
              </a:rPr>
              <a:t>の経験を有する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が統括責任者を務め、情報管理は</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が行う</a:t>
            </a:r>
            <a:endParaRPr lang="en-US" altLang="ja-JP" sz="1000">
              <a:solidFill>
                <a:schemeClr val="tx2"/>
              </a:solidFill>
              <a:latin typeface="Meiryo UI"/>
              <a:ea typeface="Meiryo UI"/>
            </a:endParaRPr>
          </a:p>
        </p:txBody>
      </p:sp>
      <p:sp>
        <p:nvSpPr>
          <p:cNvPr id="43" name="正方形/長方形 42">
            <a:extLst>
              <a:ext uri="{FF2B5EF4-FFF2-40B4-BE49-F238E27FC236}">
                <a16:creationId xmlns:a16="http://schemas.microsoft.com/office/drawing/2014/main" id="{B6769264-6A51-D298-AA3C-76328F894232}"/>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B2D6F50E-2DDD-52F5-70BB-7141AF43A970}"/>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3" name="吹き出し: 四角形 2">
            <a:extLst>
              <a:ext uri="{FF2B5EF4-FFF2-40B4-BE49-F238E27FC236}">
                <a16:creationId xmlns:a16="http://schemas.microsoft.com/office/drawing/2014/main" id="{C58E449C-6C10-EEAF-FBB3-2C0577D081FF}"/>
              </a:ext>
            </a:extLst>
          </p:cNvPr>
          <p:cNvSpPr/>
          <p:nvPr/>
        </p:nvSpPr>
        <p:spPr>
          <a:xfrm>
            <a:off x="2258729" y="264553"/>
            <a:ext cx="3794554" cy="222118"/>
          </a:xfrm>
          <a:prstGeom prst="wedgeRectCallout">
            <a:avLst>
              <a:gd name="adj1" fmla="val -55590"/>
              <a:gd name="adj2" fmla="val 189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共同申請によりスライド数が増える場合にはスライド数を記載してください</a:t>
            </a:r>
          </a:p>
        </p:txBody>
      </p:sp>
    </p:spTree>
    <p:extLst>
      <p:ext uri="{BB962C8B-B14F-4D97-AF65-F5344CB8AC3E}">
        <p14:creationId xmlns:p14="http://schemas.microsoft.com/office/powerpoint/2010/main" val="206733323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E76B731-1DAC-1317-84FC-775180FCB299}"/>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6B201AA-AE86-A3CA-7214-CFAD39BE6F4C}"/>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D19559E2-C2BE-EC86-C62F-08A73D1195C5}"/>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4/7</a:t>
            </a:r>
            <a:endParaRPr kumimoji="1" lang="en-GB" altLang="ja-JP" dirty="0"/>
          </a:p>
        </p:txBody>
      </p:sp>
      <p:sp>
        <p:nvSpPr>
          <p:cNvPr id="5" name="正方形/長方形 4">
            <a:extLst>
              <a:ext uri="{FF2B5EF4-FFF2-40B4-BE49-F238E27FC236}">
                <a16:creationId xmlns:a16="http://schemas.microsoft.com/office/drawing/2014/main" id="{FB979AD7-6BF2-007D-F9B2-4AF513664107}"/>
              </a:ext>
            </a:extLst>
          </p:cNvPr>
          <p:cNvSpPr/>
          <p:nvPr/>
        </p:nvSpPr>
        <p:spPr>
          <a:xfrm>
            <a:off x="510777" y="1495322"/>
            <a:ext cx="1584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実証実施体制図</a:t>
            </a:r>
          </a:p>
        </p:txBody>
      </p:sp>
      <p:grpSp>
        <p:nvGrpSpPr>
          <p:cNvPr id="80" name="グループ化 79">
            <a:extLst>
              <a:ext uri="{FF2B5EF4-FFF2-40B4-BE49-F238E27FC236}">
                <a16:creationId xmlns:a16="http://schemas.microsoft.com/office/drawing/2014/main" id="{AC27D392-9B3A-8C76-798F-44ACE1A7A179}"/>
              </a:ext>
            </a:extLst>
          </p:cNvPr>
          <p:cNvGrpSpPr/>
          <p:nvPr/>
        </p:nvGrpSpPr>
        <p:grpSpPr>
          <a:xfrm>
            <a:off x="512779" y="5949"/>
            <a:ext cx="6320145" cy="216000"/>
            <a:chOff x="512779" y="5949"/>
            <a:chExt cx="6320145" cy="216000"/>
          </a:xfrm>
        </p:grpSpPr>
        <p:sp>
          <p:nvSpPr>
            <p:cNvPr id="81" name="正方形/長方形 80">
              <a:extLst>
                <a:ext uri="{FF2B5EF4-FFF2-40B4-BE49-F238E27FC236}">
                  <a16:creationId xmlns:a16="http://schemas.microsoft.com/office/drawing/2014/main" id="{53B12ACC-BB8F-48BB-AEDB-2A3D72D1811E}"/>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2" name="正方形/長方形 81">
              <a:extLst>
                <a:ext uri="{FF2B5EF4-FFF2-40B4-BE49-F238E27FC236}">
                  <a16:creationId xmlns:a16="http://schemas.microsoft.com/office/drawing/2014/main" id="{C9EA486E-2FFB-B0A6-2F11-CA0EF3DC3C88}"/>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4" name="正方形/長方形 83">
              <a:extLst>
                <a:ext uri="{FF2B5EF4-FFF2-40B4-BE49-F238E27FC236}">
                  <a16:creationId xmlns:a16="http://schemas.microsoft.com/office/drawing/2014/main" id="{36D248AD-E802-64C0-370B-5E31C2272720}"/>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F37BD00D-04D9-ACE5-7C87-BBFCCB38CEB6}"/>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C51D1F1A-1F1B-0570-B6EF-9847D6416858}"/>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F4048B24-42D0-5C83-1695-163CE36F3D8E}"/>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3F8A81B2-B2E5-CBA2-0B1F-108373735EDC}"/>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206EDFC9-C40B-6387-3097-C7FA14449853}"/>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89FA14F3-837A-DC1D-E2CF-D204F2C3C8AC}"/>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148E4623-C652-0541-822F-45C6661B3CB5}"/>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7DA673ED-1CEB-AA1F-A030-5735266F4E1D}"/>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AD331947-DB15-AB77-B3D0-83CBA125D945}"/>
                </a:ext>
              </a:extLst>
            </p:cNvPr>
            <p:cNvSpPr/>
            <p:nvPr/>
          </p:nvSpPr>
          <p:spPr>
            <a:xfrm>
              <a:off x="4325588"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11</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88267665-1A87-828E-2790-3A0AB40AB4C1}"/>
                </a:ext>
              </a:extLst>
            </p:cNvPr>
            <p:cNvSpPr/>
            <p:nvPr/>
          </p:nvSpPr>
          <p:spPr>
            <a:xfrm>
              <a:off x="464160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A2362A4D-75EB-9B4B-8E86-3B03928742E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3124A48F-0D67-0249-DE91-42545C9DAA18}"/>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1402E039-488A-AC33-13C4-3926A22328BE}"/>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2408B0E6-D3A9-A786-98E8-FAA677875B14}"/>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437BB12A-52D1-E895-EC7A-1CD8E6C20F05}"/>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1A06A5E3-E386-17D7-6D23-3E6F94E8E985}"/>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grpSp>
        <p:nvGrpSpPr>
          <p:cNvPr id="48" name="グループ化 47">
            <a:extLst>
              <a:ext uri="{FF2B5EF4-FFF2-40B4-BE49-F238E27FC236}">
                <a16:creationId xmlns:a16="http://schemas.microsoft.com/office/drawing/2014/main" id="{C8C946B8-2B46-E0A0-B806-10CDE18643C2}"/>
              </a:ext>
            </a:extLst>
          </p:cNvPr>
          <p:cNvGrpSpPr/>
          <p:nvPr/>
        </p:nvGrpSpPr>
        <p:grpSpPr>
          <a:xfrm>
            <a:off x="510777" y="1881455"/>
            <a:ext cx="8884050" cy="1547545"/>
            <a:chOff x="719963" y="1881455"/>
            <a:chExt cx="8596052" cy="1547545"/>
          </a:xfrm>
        </p:grpSpPr>
        <p:sp>
          <p:nvSpPr>
            <p:cNvPr id="49" name="テキスト プレースホルダー 2">
              <a:extLst>
                <a:ext uri="{FF2B5EF4-FFF2-40B4-BE49-F238E27FC236}">
                  <a16:creationId xmlns:a16="http://schemas.microsoft.com/office/drawing/2014/main" id="{4A53D828-0D24-30A4-4F2D-72F7B13BB05F}"/>
                </a:ext>
              </a:extLst>
            </p:cNvPr>
            <p:cNvSpPr txBox="1">
              <a:spLocks/>
            </p:cNvSpPr>
            <p:nvPr/>
          </p:nvSpPr>
          <p:spPr>
            <a:xfrm>
              <a:off x="72006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補助事業者</a:t>
              </a:r>
              <a:endParaRPr kumimoji="1" lang="en-US" altLang="ja-JP" sz="1200" b="1"/>
            </a:p>
          </p:txBody>
        </p:sp>
        <p:sp>
          <p:nvSpPr>
            <p:cNvPr id="50" name="テキスト プレースホルダー 2">
              <a:extLst>
                <a:ext uri="{FF2B5EF4-FFF2-40B4-BE49-F238E27FC236}">
                  <a16:creationId xmlns:a16="http://schemas.microsoft.com/office/drawing/2014/main" id="{9172D62A-46F0-AD7D-FD07-9B815C339AD0}"/>
                </a:ext>
              </a:extLst>
            </p:cNvPr>
            <p:cNvSpPr txBox="1">
              <a:spLocks/>
            </p:cNvSpPr>
            <p:nvPr/>
          </p:nvSpPr>
          <p:spPr>
            <a:xfrm>
              <a:off x="2979384"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委託先</a:t>
              </a:r>
              <a:endParaRPr kumimoji="1" lang="en-US" altLang="ja-JP" sz="1200" b="1"/>
            </a:p>
          </p:txBody>
        </p:sp>
        <p:sp>
          <p:nvSpPr>
            <p:cNvPr id="51" name="テキスト プレースホルダー 2">
              <a:extLst>
                <a:ext uri="{FF2B5EF4-FFF2-40B4-BE49-F238E27FC236}">
                  <a16:creationId xmlns:a16="http://schemas.microsoft.com/office/drawing/2014/main" id="{84AA5E3B-6E1B-0E14-FDC6-747976FA62E0}"/>
                </a:ext>
              </a:extLst>
            </p:cNvPr>
            <p:cNvSpPr txBox="1">
              <a:spLocks/>
            </p:cNvSpPr>
            <p:nvPr/>
          </p:nvSpPr>
          <p:spPr>
            <a:xfrm>
              <a:off x="523869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再委託先</a:t>
              </a:r>
              <a:endParaRPr kumimoji="1" lang="en-US" altLang="ja-JP" sz="1200" b="1"/>
            </a:p>
          </p:txBody>
        </p:sp>
        <p:sp>
          <p:nvSpPr>
            <p:cNvPr id="52" name="テキスト プレースホルダー 2">
              <a:extLst>
                <a:ext uri="{FF2B5EF4-FFF2-40B4-BE49-F238E27FC236}">
                  <a16:creationId xmlns:a16="http://schemas.microsoft.com/office/drawing/2014/main" id="{E65E1876-6AB6-7272-9BCF-3CB659F1FF8A}"/>
                </a:ext>
              </a:extLst>
            </p:cNvPr>
            <p:cNvSpPr txBox="1">
              <a:spLocks/>
            </p:cNvSpPr>
            <p:nvPr/>
          </p:nvSpPr>
          <p:spPr>
            <a:xfrm>
              <a:off x="7498015"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再々委託先</a:t>
              </a:r>
              <a:endParaRPr kumimoji="1" lang="en-US" altLang="ja-JP" sz="1200" b="1"/>
            </a:p>
          </p:txBody>
        </p:sp>
        <p:sp>
          <p:nvSpPr>
            <p:cNvPr id="53" name="正方形/長方形 52">
              <a:extLst>
                <a:ext uri="{FF2B5EF4-FFF2-40B4-BE49-F238E27FC236}">
                  <a16:creationId xmlns:a16="http://schemas.microsoft.com/office/drawing/2014/main" id="{BE8C43EA-A284-00CB-E640-FFBC1E8DD587}"/>
                </a:ext>
              </a:extLst>
            </p:cNvPr>
            <p:cNvSpPr/>
            <p:nvPr/>
          </p:nvSpPr>
          <p:spPr>
            <a:xfrm>
              <a:off x="719963" y="2147422"/>
              <a:ext cx="1818106" cy="362931"/>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A</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（幹事法人）</a:t>
              </a:r>
              <a:endParaRPr kumimoji="1" lang="en-US" altLang="ja-JP" sz="1200" b="1">
                <a:solidFill>
                  <a:schemeClr val="tx1"/>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D797A884-E49F-8DB4-9EF8-D410917AF512}"/>
                </a:ext>
              </a:extLst>
            </p:cNvPr>
            <p:cNvSpPr/>
            <p:nvPr/>
          </p:nvSpPr>
          <p:spPr>
            <a:xfrm>
              <a:off x="719963" y="3066069"/>
              <a:ext cx="1818000"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B</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（共同申請者）</a:t>
              </a:r>
            </a:p>
          </p:txBody>
        </p:sp>
        <p:sp>
          <p:nvSpPr>
            <p:cNvPr id="60" name="正方形/長方形 59">
              <a:extLst>
                <a:ext uri="{FF2B5EF4-FFF2-40B4-BE49-F238E27FC236}">
                  <a16:creationId xmlns:a16="http://schemas.microsoft.com/office/drawing/2014/main" id="{072C9068-357F-6867-908B-0F519B6B072F}"/>
                </a:ext>
              </a:extLst>
            </p:cNvPr>
            <p:cNvSpPr/>
            <p:nvPr/>
          </p:nvSpPr>
          <p:spPr>
            <a:xfrm>
              <a:off x="2979278"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C</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1" name="直線コネクタ 60">
              <a:extLst>
                <a:ext uri="{FF2B5EF4-FFF2-40B4-BE49-F238E27FC236}">
                  <a16:creationId xmlns:a16="http://schemas.microsoft.com/office/drawing/2014/main" id="{29FF725C-55AC-B5CB-A183-8AB1F3E8A159}"/>
                </a:ext>
              </a:extLst>
            </p:cNvPr>
            <p:cNvCxnSpPr>
              <a:cxnSpLocks/>
              <a:stCxn id="60" idx="1"/>
              <a:endCxn id="53" idx="3"/>
            </p:cNvCxnSpPr>
            <p:nvPr/>
          </p:nvCxnSpPr>
          <p:spPr>
            <a:xfrm flipH="1">
              <a:off x="2538069"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62" name="正方形/長方形 61">
              <a:extLst>
                <a:ext uri="{FF2B5EF4-FFF2-40B4-BE49-F238E27FC236}">
                  <a16:creationId xmlns:a16="http://schemas.microsoft.com/office/drawing/2014/main" id="{BECC78DE-6B8A-5A5A-1405-938CFB2A8DC9}"/>
                </a:ext>
              </a:extLst>
            </p:cNvPr>
            <p:cNvSpPr/>
            <p:nvPr/>
          </p:nvSpPr>
          <p:spPr>
            <a:xfrm>
              <a:off x="2979278"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D</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3" name="直線コネクタ 82">
              <a:extLst>
                <a:ext uri="{FF2B5EF4-FFF2-40B4-BE49-F238E27FC236}">
                  <a16:creationId xmlns:a16="http://schemas.microsoft.com/office/drawing/2014/main" id="{6261BEB1-601F-722C-DCC3-C8684EC0A3CC}"/>
                </a:ext>
              </a:extLst>
            </p:cNvPr>
            <p:cNvCxnSpPr>
              <a:cxnSpLocks/>
              <a:stCxn id="53" idx="3"/>
              <a:endCxn id="62" idx="1"/>
            </p:cNvCxnSpPr>
            <p:nvPr/>
          </p:nvCxnSpPr>
          <p:spPr>
            <a:xfrm>
              <a:off x="2538069"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64" name="正方形/長方形 63">
              <a:extLst>
                <a:ext uri="{FF2B5EF4-FFF2-40B4-BE49-F238E27FC236}">
                  <a16:creationId xmlns:a16="http://schemas.microsoft.com/office/drawing/2014/main" id="{F14073BF-B744-22C1-6B9F-F1403A9E1898}"/>
                </a:ext>
              </a:extLst>
            </p:cNvPr>
            <p:cNvSpPr/>
            <p:nvPr/>
          </p:nvSpPr>
          <p:spPr>
            <a:xfrm>
              <a:off x="5238593"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E</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65" name="正方形/長方形 64">
              <a:extLst>
                <a:ext uri="{FF2B5EF4-FFF2-40B4-BE49-F238E27FC236}">
                  <a16:creationId xmlns:a16="http://schemas.microsoft.com/office/drawing/2014/main" id="{14D39154-6F90-4F7D-FD31-30B0167BDFCA}"/>
                </a:ext>
              </a:extLst>
            </p:cNvPr>
            <p:cNvSpPr/>
            <p:nvPr/>
          </p:nvSpPr>
          <p:spPr>
            <a:xfrm>
              <a:off x="5238593"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F</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66" name="正方形/長方形 65">
              <a:extLst>
                <a:ext uri="{FF2B5EF4-FFF2-40B4-BE49-F238E27FC236}">
                  <a16:creationId xmlns:a16="http://schemas.microsoft.com/office/drawing/2014/main" id="{2D513488-A16F-3C2C-F5CE-3E00FA8356F0}"/>
                </a:ext>
              </a:extLst>
            </p:cNvPr>
            <p:cNvSpPr/>
            <p:nvPr/>
          </p:nvSpPr>
          <p:spPr>
            <a:xfrm>
              <a:off x="7497909"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G</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67" name="直線コネクタ 66">
              <a:extLst>
                <a:ext uri="{FF2B5EF4-FFF2-40B4-BE49-F238E27FC236}">
                  <a16:creationId xmlns:a16="http://schemas.microsoft.com/office/drawing/2014/main" id="{A70B43EE-F54A-7F15-09B3-AD5493A1C553}"/>
                </a:ext>
              </a:extLst>
            </p:cNvPr>
            <p:cNvCxnSpPr>
              <a:cxnSpLocks/>
              <a:stCxn id="64" idx="1"/>
              <a:endCxn id="60" idx="3"/>
            </p:cNvCxnSpPr>
            <p:nvPr/>
          </p:nvCxnSpPr>
          <p:spPr>
            <a:xfrm flipH="1">
              <a:off x="4797384"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68" name="直線コネクタ 67">
              <a:extLst>
                <a:ext uri="{FF2B5EF4-FFF2-40B4-BE49-F238E27FC236}">
                  <a16:creationId xmlns:a16="http://schemas.microsoft.com/office/drawing/2014/main" id="{4B39B31A-C724-72A8-3B04-9737D040E435}"/>
                </a:ext>
              </a:extLst>
            </p:cNvPr>
            <p:cNvCxnSpPr>
              <a:cxnSpLocks/>
              <a:stCxn id="66" idx="1"/>
              <a:endCxn id="64" idx="3"/>
            </p:cNvCxnSpPr>
            <p:nvPr/>
          </p:nvCxnSpPr>
          <p:spPr>
            <a:xfrm flipH="1">
              <a:off x="7056699" y="2328888"/>
              <a:ext cx="44121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69" name="直線コネクタ 82">
              <a:extLst>
                <a:ext uri="{FF2B5EF4-FFF2-40B4-BE49-F238E27FC236}">
                  <a16:creationId xmlns:a16="http://schemas.microsoft.com/office/drawing/2014/main" id="{856C75F9-2486-72C6-0095-81B5A25F4DBB}"/>
                </a:ext>
              </a:extLst>
            </p:cNvPr>
            <p:cNvCxnSpPr>
              <a:cxnSpLocks/>
              <a:stCxn id="60" idx="3"/>
              <a:endCxn id="65" idx="1"/>
            </p:cNvCxnSpPr>
            <p:nvPr/>
          </p:nvCxnSpPr>
          <p:spPr>
            <a:xfrm>
              <a:off x="4797384"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70" name="正方形/長方形 69">
              <a:extLst>
                <a:ext uri="{FF2B5EF4-FFF2-40B4-BE49-F238E27FC236}">
                  <a16:creationId xmlns:a16="http://schemas.microsoft.com/office/drawing/2014/main" id="{05A592AA-F5E0-0F8E-A5B9-9C1996ADCE73}"/>
                </a:ext>
              </a:extLst>
            </p:cNvPr>
            <p:cNvSpPr/>
            <p:nvPr/>
          </p:nvSpPr>
          <p:spPr>
            <a:xfrm>
              <a:off x="2979278" y="3066069"/>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H</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71" name="直線コネクタ 70">
              <a:extLst>
                <a:ext uri="{FF2B5EF4-FFF2-40B4-BE49-F238E27FC236}">
                  <a16:creationId xmlns:a16="http://schemas.microsoft.com/office/drawing/2014/main" id="{96EF64C3-7E4F-1DA7-45E0-E45680C0A64A}"/>
                </a:ext>
              </a:extLst>
            </p:cNvPr>
            <p:cNvCxnSpPr>
              <a:cxnSpLocks/>
              <a:stCxn id="70" idx="1"/>
              <a:endCxn id="54" idx="3"/>
            </p:cNvCxnSpPr>
            <p:nvPr/>
          </p:nvCxnSpPr>
          <p:spPr>
            <a:xfrm flipH="1">
              <a:off x="2537963" y="3247535"/>
              <a:ext cx="441315"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grpSp>
      <p:graphicFrame>
        <p:nvGraphicFramePr>
          <p:cNvPr id="73" name="Content Placeholder 20">
            <a:extLst>
              <a:ext uri="{FF2B5EF4-FFF2-40B4-BE49-F238E27FC236}">
                <a16:creationId xmlns:a16="http://schemas.microsoft.com/office/drawing/2014/main" id="{3B77F618-F342-6AF7-57FB-F22BB010C886}"/>
              </a:ext>
            </a:extLst>
          </p:cNvPr>
          <p:cNvGraphicFramePr>
            <a:graphicFrameLocks/>
          </p:cNvGraphicFramePr>
          <p:nvPr/>
        </p:nvGraphicFramePr>
        <p:xfrm>
          <a:off x="512291" y="3567869"/>
          <a:ext cx="8891587" cy="3012588"/>
        </p:xfrm>
        <a:graphic>
          <a:graphicData uri="http://schemas.openxmlformats.org/drawingml/2006/table">
            <a:tbl>
              <a:tblPr firstRow="1" bandRow="1"/>
              <a:tblGrid>
                <a:gridCol w="358566">
                  <a:extLst>
                    <a:ext uri="{9D8B030D-6E8A-4147-A177-3AD203B41FA5}">
                      <a16:colId xmlns:a16="http://schemas.microsoft.com/office/drawing/2014/main" val="2929430388"/>
                    </a:ext>
                  </a:extLst>
                </a:gridCol>
                <a:gridCol w="1012372">
                  <a:extLst>
                    <a:ext uri="{9D8B030D-6E8A-4147-A177-3AD203B41FA5}">
                      <a16:colId xmlns:a16="http://schemas.microsoft.com/office/drawing/2014/main" val="20000"/>
                    </a:ext>
                  </a:extLst>
                </a:gridCol>
                <a:gridCol w="762000">
                  <a:extLst>
                    <a:ext uri="{9D8B030D-6E8A-4147-A177-3AD203B41FA5}">
                      <a16:colId xmlns:a16="http://schemas.microsoft.com/office/drawing/2014/main" val="2007320057"/>
                    </a:ext>
                  </a:extLst>
                </a:gridCol>
                <a:gridCol w="2252883">
                  <a:extLst>
                    <a:ext uri="{9D8B030D-6E8A-4147-A177-3AD203B41FA5}">
                      <a16:colId xmlns:a16="http://schemas.microsoft.com/office/drawing/2014/main" val="20001"/>
                    </a:ext>
                  </a:extLst>
                </a:gridCol>
                <a:gridCol w="2252883">
                  <a:extLst>
                    <a:ext uri="{9D8B030D-6E8A-4147-A177-3AD203B41FA5}">
                      <a16:colId xmlns:a16="http://schemas.microsoft.com/office/drawing/2014/main" val="3312083660"/>
                    </a:ext>
                  </a:extLst>
                </a:gridCol>
                <a:gridCol w="2252883">
                  <a:extLst>
                    <a:ext uri="{9D8B030D-6E8A-4147-A177-3AD203B41FA5}">
                      <a16:colId xmlns:a16="http://schemas.microsoft.com/office/drawing/2014/main" val="555952917"/>
                    </a:ext>
                  </a:extLst>
                </a:gridCol>
              </a:tblGrid>
              <a:tr h="324000">
                <a:tc>
                  <a:txBody>
                    <a:bodyPr/>
                    <a:lstStyle/>
                    <a:p>
                      <a:pPr algn="ctr"/>
                      <a:r>
                        <a:rPr lang="ja-JP" altLang="en-US" sz="1050" b="1" baseline="0" dirty="0">
                          <a:solidFill>
                            <a:schemeClr val="bg1"/>
                          </a:solidFill>
                          <a:latin typeface="+mn-ea"/>
                          <a:ea typeface="+mn-ea"/>
                        </a:rPr>
                        <a:t>項番</a:t>
                      </a:r>
                      <a:endParaRPr lang="en-GB" sz="1050" b="1" baseline="0" dirty="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幹事社との</a:t>
                      </a:r>
                      <a:br>
                        <a:rPr lang="en-US" altLang="ja-JP" sz="1050" b="1" baseline="0">
                          <a:solidFill>
                            <a:schemeClr val="bg1"/>
                          </a:solidFill>
                          <a:latin typeface="+mn-ea"/>
                          <a:ea typeface="+mn-ea"/>
                        </a:rPr>
                      </a:br>
                      <a:r>
                        <a:rPr lang="ja-JP" altLang="en-US" sz="1050" b="1" baseline="0">
                          <a:solidFill>
                            <a:schemeClr val="bg1"/>
                          </a:solidFill>
                          <a:latin typeface="+mn-ea"/>
                          <a:ea typeface="+mn-ea"/>
                        </a:rPr>
                        <a:t>関係</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所在国</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業務の範囲</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事業者の専門性</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dirty="0">
                          <a:solidFill>
                            <a:schemeClr val="bg1"/>
                          </a:solidFill>
                          <a:latin typeface="+mn-ea"/>
                          <a:ea typeface="+mn-ea"/>
                        </a:rPr>
                        <a:t>現地法人の有無・</a:t>
                      </a:r>
                      <a:endParaRPr lang="en-US" altLang="ja-JP" sz="1050" b="1" baseline="0" dirty="0">
                        <a:solidFill>
                          <a:schemeClr val="bg1"/>
                        </a:solidFill>
                        <a:latin typeface="+mn-ea"/>
                        <a:ea typeface="+mn-ea"/>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dirty="0">
                          <a:solidFill>
                            <a:schemeClr val="bg1"/>
                          </a:solidFill>
                          <a:latin typeface="+mn-ea"/>
                          <a:ea typeface="+mn-ea"/>
                        </a:rPr>
                        <a:t>現地事情に精通した人材</a:t>
                      </a:r>
                      <a:endParaRPr lang="en-US" altLang="ja-JP" sz="1050" b="1" baseline="0" dirty="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420588">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幹事法人</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共同申請者</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en-US" altLang="ja-JP" sz="1050" b="0" baseline="0">
                          <a:solidFill>
                            <a:schemeClr val="tx2"/>
                          </a:solidFill>
                          <a:latin typeface="+mn-ea"/>
                          <a:ea typeface="+mn-ea"/>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99895732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zh-CN"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11451456"/>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8920017"/>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en-US" altLang="ja-JP" sz="1050" b="0" i="0" u="none" strike="noStrike" kern="1200" cap="none" spc="0" normalizeH="0" baseline="0" noProof="0">
                          <a:ln>
                            <a:noFill/>
                          </a:ln>
                          <a:solidFill>
                            <a:srgbClr val="2E2E38"/>
                          </a:solidFill>
                          <a:effectLst/>
                          <a:uLnTx/>
                          <a:uFillTx/>
                          <a:latin typeface="Meiryo UI"/>
                          <a:ea typeface="Meiryo UI"/>
                          <a:cs typeface="+mn-cs"/>
                        </a:rPr>
                        <a:t>XXX</a:t>
                      </a: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dirty="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90333726"/>
                  </a:ext>
                </a:extLst>
              </a:tr>
            </a:tbl>
          </a:graphicData>
        </a:graphic>
      </p:graphicFrame>
      <p:sp>
        <p:nvSpPr>
          <p:cNvPr id="74" name="フローチャート: 結合子 73">
            <a:extLst>
              <a:ext uri="{FF2B5EF4-FFF2-40B4-BE49-F238E27FC236}">
                <a16:creationId xmlns:a16="http://schemas.microsoft.com/office/drawing/2014/main" id="{70822D28-9BFC-9977-BAAA-F6941516B52C}"/>
              </a:ext>
            </a:extLst>
          </p:cNvPr>
          <p:cNvSpPr/>
          <p:nvPr/>
        </p:nvSpPr>
        <p:spPr>
          <a:xfrm>
            <a:off x="3960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7" name="フローチャート: 結合子 76">
            <a:extLst>
              <a:ext uri="{FF2B5EF4-FFF2-40B4-BE49-F238E27FC236}">
                <a16:creationId xmlns:a16="http://schemas.microsoft.com/office/drawing/2014/main" id="{B8CC7B13-AB33-CAE5-F4E2-53F643E759C9}"/>
              </a:ext>
            </a:extLst>
          </p:cNvPr>
          <p:cNvSpPr/>
          <p:nvPr/>
        </p:nvSpPr>
        <p:spPr>
          <a:xfrm>
            <a:off x="272609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8" name="フローチャート: 結合子 77">
            <a:extLst>
              <a:ext uri="{FF2B5EF4-FFF2-40B4-BE49-F238E27FC236}">
                <a16:creationId xmlns:a16="http://schemas.microsoft.com/office/drawing/2014/main" id="{9255AC58-2749-881F-DBE2-7B75B72AF0F2}"/>
              </a:ext>
            </a:extLst>
          </p:cNvPr>
          <p:cNvSpPr/>
          <p:nvPr/>
        </p:nvSpPr>
        <p:spPr>
          <a:xfrm>
            <a:off x="50611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79" name="フローチャート: 結合子 78">
            <a:extLst>
              <a:ext uri="{FF2B5EF4-FFF2-40B4-BE49-F238E27FC236}">
                <a16:creationId xmlns:a16="http://schemas.microsoft.com/office/drawing/2014/main" id="{2D26B18A-CD6A-F1FF-9976-9904E97C2FB6}"/>
              </a:ext>
            </a:extLst>
          </p:cNvPr>
          <p:cNvSpPr/>
          <p:nvPr/>
        </p:nvSpPr>
        <p:spPr>
          <a:xfrm>
            <a:off x="739611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3" name="フローチャート: 結合子 82">
            <a:extLst>
              <a:ext uri="{FF2B5EF4-FFF2-40B4-BE49-F238E27FC236}">
                <a16:creationId xmlns:a16="http://schemas.microsoft.com/office/drawing/2014/main" id="{6A0F3D2A-92BC-063D-802B-F927B4CA62F6}"/>
              </a:ext>
            </a:extLst>
          </p:cNvPr>
          <p:cNvSpPr/>
          <p:nvPr/>
        </p:nvSpPr>
        <p:spPr>
          <a:xfrm>
            <a:off x="272609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6" name="フローチャート: 結合子 85">
            <a:extLst>
              <a:ext uri="{FF2B5EF4-FFF2-40B4-BE49-F238E27FC236}">
                <a16:creationId xmlns:a16="http://schemas.microsoft.com/office/drawing/2014/main" id="{EE93422C-E440-8CA4-096A-F2EA04222020}"/>
              </a:ext>
            </a:extLst>
          </p:cNvPr>
          <p:cNvSpPr/>
          <p:nvPr/>
        </p:nvSpPr>
        <p:spPr>
          <a:xfrm>
            <a:off x="506110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2" name="フローチャート: 結合子 101">
            <a:extLst>
              <a:ext uri="{FF2B5EF4-FFF2-40B4-BE49-F238E27FC236}">
                <a16:creationId xmlns:a16="http://schemas.microsoft.com/office/drawing/2014/main" id="{D2F64DF6-F594-DEE1-F3DD-25FBCB172795}"/>
              </a:ext>
            </a:extLst>
          </p:cNvPr>
          <p:cNvSpPr/>
          <p:nvPr/>
        </p:nvSpPr>
        <p:spPr>
          <a:xfrm>
            <a:off x="272609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3" name="フローチャート: 結合子 102">
            <a:extLst>
              <a:ext uri="{FF2B5EF4-FFF2-40B4-BE49-F238E27FC236}">
                <a16:creationId xmlns:a16="http://schemas.microsoft.com/office/drawing/2014/main" id="{59A9315E-C145-14A6-1608-353482F88841}"/>
              </a:ext>
            </a:extLst>
          </p:cNvPr>
          <p:cNvSpPr/>
          <p:nvPr/>
        </p:nvSpPr>
        <p:spPr>
          <a:xfrm>
            <a:off x="39108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5" name="フローチャート: 結合子 104">
            <a:extLst>
              <a:ext uri="{FF2B5EF4-FFF2-40B4-BE49-F238E27FC236}">
                <a16:creationId xmlns:a16="http://schemas.microsoft.com/office/drawing/2014/main" id="{907FB39D-9F06-6EEB-F22C-81F034073DA9}"/>
              </a:ext>
            </a:extLst>
          </p:cNvPr>
          <p:cNvSpPr/>
          <p:nvPr/>
        </p:nvSpPr>
        <p:spPr>
          <a:xfrm>
            <a:off x="559287" y="399996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6" name="フローチャート: 結合子 105">
            <a:extLst>
              <a:ext uri="{FF2B5EF4-FFF2-40B4-BE49-F238E27FC236}">
                <a16:creationId xmlns:a16="http://schemas.microsoft.com/office/drawing/2014/main" id="{F7DFA2FD-6351-F033-0D89-376A5012CE5F}"/>
              </a:ext>
            </a:extLst>
          </p:cNvPr>
          <p:cNvSpPr/>
          <p:nvPr/>
        </p:nvSpPr>
        <p:spPr>
          <a:xfrm>
            <a:off x="559287" y="437278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7" name="フローチャート: 結合子 106">
            <a:extLst>
              <a:ext uri="{FF2B5EF4-FFF2-40B4-BE49-F238E27FC236}">
                <a16:creationId xmlns:a16="http://schemas.microsoft.com/office/drawing/2014/main" id="{92C900DE-9F56-85C1-7BC4-A242DA89CB2F}"/>
              </a:ext>
            </a:extLst>
          </p:cNvPr>
          <p:cNvSpPr/>
          <p:nvPr/>
        </p:nvSpPr>
        <p:spPr>
          <a:xfrm>
            <a:off x="559287" y="469311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9" name="フローチャート: 結合子 108">
            <a:extLst>
              <a:ext uri="{FF2B5EF4-FFF2-40B4-BE49-F238E27FC236}">
                <a16:creationId xmlns:a16="http://schemas.microsoft.com/office/drawing/2014/main" id="{63F6A346-A45D-A517-0E13-DEE2F01A8D7F}"/>
              </a:ext>
            </a:extLst>
          </p:cNvPr>
          <p:cNvSpPr/>
          <p:nvPr/>
        </p:nvSpPr>
        <p:spPr>
          <a:xfrm>
            <a:off x="559287" y="501344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0" name="フローチャート: 結合子 109">
            <a:extLst>
              <a:ext uri="{FF2B5EF4-FFF2-40B4-BE49-F238E27FC236}">
                <a16:creationId xmlns:a16="http://schemas.microsoft.com/office/drawing/2014/main" id="{9D683A7F-57C7-6CF6-821B-7C010C9B3B8F}"/>
              </a:ext>
            </a:extLst>
          </p:cNvPr>
          <p:cNvSpPr/>
          <p:nvPr/>
        </p:nvSpPr>
        <p:spPr>
          <a:xfrm>
            <a:off x="559287" y="533378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1" name="フローチャート: 結合子 110">
            <a:extLst>
              <a:ext uri="{FF2B5EF4-FFF2-40B4-BE49-F238E27FC236}">
                <a16:creationId xmlns:a16="http://schemas.microsoft.com/office/drawing/2014/main" id="{DB1DD983-D535-62AE-C9CF-4E43F9B080C3}"/>
              </a:ext>
            </a:extLst>
          </p:cNvPr>
          <p:cNvSpPr/>
          <p:nvPr/>
        </p:nvSpPr>
        <p:spPr>
          <a:xfrm>
            <a:off x="559287" y="5654115"/>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2" name="フローチャート: 結合子 111">
            <a:extLst>
              <a:ext uri="{FF2B5EF4-FFF2-40B4-BE49-F238E27FC236}">
                <a16:creationId xmlns:a16="http://schemas.microsoft.com/office/drawing/2014/main" id="{2955C573-6B5A-3FC4-23A2-407FFACA0936}"/>
              </a:ext>
            </a:extLst>
          </p:cNvPr>
          <p:cNvSpPr/>
          <p:nvPr/>
        </p:nvSpPr>
        <p:spPr>
          <a:xfrm>
            <a:off x="559287" y="59744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4" name="フローチャート: 結合子 113">
            <a:extLst>
              <a:ext uri="{FF2B5EF4-FFF2-40B4-BE49-F238E27FC236}">
                <a16:creationId xmlns:a16="http://schemas.microsoft.com/office/drawing/2014/main" id="{1CC44F37-7737-D07C-8884-4B8ADE5FD315}"/>
              </a:ext>
            </a:extLst>
          </p:cNvPr>
          <p:cNvSpPr/>
          <p:nvPr/>
        </p:nvSpPr>
        <p:spPr>
          <a:xfrm>
            <a:off x="559287" y="629478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5" name="正方形/長方形 114">
            <a:extLst>
              <a:ext uri="{FF2B5EF4-FFF2-40B4-BE49-F238E27FC236}">
                <a16:creationId xmlns:a16="http://schemas.microsoft.com/office/drawing/2014/main" id="{2803B63B-36CA-89A3-1926-AE906B73692E}"/>
              </a:ext>
            </a:extLst>
          </p:cNvPr>
          <p:cNvSpPr>
            <a:spLocks noChangeAspect="1"/>
          </p:cNvSpPr>
          <p:nvPr/>
        </p:nvSpPr>
        <p:spPr bwMode="white">
          <a:xfrm>
            <a:off x="1751673" y="2995440"/>
            <a:ext cx="738422" cy="191260"/>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ja-JP" altLang="en-US" sz="1050" b="1" dirty="0">
                <a:solidFill>
                  <a:schemeClr val="bg1"/>
                </a:solidFill>
              </a:rPr>
              <a:t>未設立法人</a:t>
            </a:r>
            <a:endParaRPr kumimoji="1" lang="ja-JP" altLang="en-US" sz="1000" b="1" dirty="0">
              <a:solidFill>
                <a:schemeClr val="bg1"/>
              </a:solidFill>
            </a:endParaRPr>
          </a:p>
        </p:txBody>
      </p:sp>
      <p:sp>
        <p:nvSpPr>
          <p:cNvPr id="3" name="吹き出し: 四角形 2">
            <a:extLst>
              <a:ext uri="{FF2B5EF4-FFF2-40B4-BE49-F238E27FC236}">
                <a16:creationId xmlns:a16="http://schemas.microsoft.com/office/drawing/2014/main" id="{422E760E-176C-3E67-0805-DFFCA8C1D9B2}"/>
              </a:ext>
            </a:extLst>
          </p:cNvPr>
          <p:cNvSpPr/>
          <p:nvPr/>
        </p:nvSpPr>
        <p:spPr>
          <a:xfrm>
            <a:off x="1940294" y="3301543"/>
            <a:ext cx="2242435" cy="632908"/>
          </a:xfrm>
          <a:prstGeom prst="wedgeRectCallout">
            <a:avLst>
              <a:gd name="adj1" fmla="val -40671"/>
              <a:gd name="adj2" fmla="val -7103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実施体制に未設立の法人を含む場合は、該当の事業者の右上に「未設立法人」のオブジェクトを貼付してください</a:t>
            </a:r>
          </a:p>
        </p:txBody>
      </p:sp>
      <p:sp>
        <p:nvSpPr>
          <p:cNvPr id="8" name="吹き出し: 四角形 7">
            <a:extLst>
              <a:ext uri="{FF2B5EF4-FFF2-40B4-BE49-F238E27FC236}">
                <a16:creationId xmlns:a16="http://schemas.microsoft.com/office/drawing/2014/main" id="{F65F2384-967A-D022-3020-A362F0A2947B}"/>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スライドの主旨を示したキーメッセージを</a:t>
            </a:r>
            <a:r>
              <a:rPr kumimoji="1" lang="en-US" altLang="ja-JP" sz="1000" dirty="0">
                <a:solidFill>
                  <a:schemeClr val="tx2"/>
                </a:solidFill>
              </a:rPr>
              <a:t>1-2</a:t>
            </a:r>
            <a:r>
              <a:rPr kumimoji="1" lang="ja-JP" altLang="en-US" sz="1000" dirty="0">
                <a:solidFill>
                  <a:schemeClr val="tx2"/>
                </a:solidFill>
              </a:rPr>
              <a:t>行で記載してください</a:t>
            </a:r>
            <a:br>
              <a:rPr lang="en-US" altLang="ja-JP" sz="1000" dirty="0">
                <a:latin typeface="Meiryo UI" panose="020B0604030504040204" pitchFamily="50" charset="-128"/>
                <a:ea typeface="Meiryo UI" panose="020B0604030504040204" pitchFamily="50" charset="-128"/>
              </a:rPr>
            </a:br>
            <a:r>
              <a:rPr kumimoji="1" lang="en-US" altLang="ja-JP" sz="1000" dirty="0">
                <a:solidFill>
                  <a:schemeClr val="tx2"/>
                </a:solidFill>
                <a:latin typeface="Meiryo UI" panose="020B0604030504040204" pitchFamily="50" charset="-128"/>
                <a:ea typeface="Meiryo UI" panose="020B0604030504040204" pitchFamily="50" charset="-128"/>
              </a:rPr>
              <a:t>【</a:t>
            </a:r>
            <a:r>
              <a:rPr kumimoji="1" lang="ja-JP" altLang="en-US" sz="1000" dirty="0">
                <a:solidFill>
                  <a:schemeClr val="tx2"/>
                </a:solidFill>
                <a:latin typeface="Meiryo UI" panose="020B0604030504040204" pitchFamily="50" charset="-128"/>
                <a:ea typeface="Meiryo UI" panose="020B0604030504040204" pitchFamily="50" charset="-128"/>
              </a:rPr>
              <a:t>例</a:t>
            </a:r>
            <a:r>
              <a:rPr kumimoji="1" lang="en-US" altLang="ja-JP" sz="1000" dirty="0">
                <a:solidFill>
                  <a:schemeClr val="tx2"/>
                </a:solidFill>
                <a:latin typeface="Meiryo UI" panose="020B0604030504040204" pitchFamily="50" charset="-128"/>
                <a:ea typeface="Meiryo UI" panose="020B0604030504040204" pitchFamily="50" charset="-128"/>
              </a:rPr>
              <a:t>】 XX</a:t>
            </a:r>
            <a:r>
              <a:rPr kumimoji="1" lang="ja-JP" altLang="en-US" sz="1000" dirty="0">
                <a:solidFill>
                  <a:schemeClr val="tx2"/>
                </a:solidFill>
                <a:latin typeface="Meiryo UI" panose="020B0604030504040204" pitchFamily="50" charset="-128"/>
                <a:ea typeface="Meiryo UI" panose="020B0604030504040204" pitchFamily="50" charset="-128"/>
              </a:rPr>
              <a:t>社と共同申請者の</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社をはじめ、委託先</a:t>
            </a:r>
            <a:r>
              <a:rPr kumimoji="1" lang="en-US" altLang="ja-JP" sz="1000" dirty="0">
                <a:solidFill>
                  <a:schemeClr val="tx2"/>
                </a:solidFill>
                <a:latin typeface="Meiryo UI" panose="020B0604030504040204" pitchFamily="50" charset="-128"/>
                <a:ea typeface="Meiryo UI" panose="020B0604030504040204" pitchFamily="50" charset="-128"/>
              </a:rPr>
              <a:t>X</a:t>
            </a:r>
            <a:r>
              <a:rPr kumimoji="1" lang="ja-JP" altLang="en-US" sz="1000" dirty="0">
                <a:solidFill>
                  <a:schemeClr val="tx2"/>
                </a:solidFill>
                <a:latin typeface="Meiryo UI" panose="020B0604030504040204" pitchFamily="50" charset="-128"/>
                <a:ea typeface="Meiryo UI" panose="020B0604030504040204" pitchFamily="50" charset="-128"/>
              </a:rPr>
              <a:t>社、再委託先</a:t>
            </a:r>
            <a:r>
              <a:rPr kumimoji="1" lang="en-US" altLang="ja-JP" sz="1000" dirty="0">
                <a:solidFill>
                  <a:schemeClr val="tx2"/>
                </a:solidFill>
                <a:latin typeface="Meiryo UI" panose="020B0604030504040204" pitchFamily="50" charset="-128"/>
                <a:ea typeface="Meiryo UI" panose="020B0604030504040204" pitchFamily="50" charset="-128"/>
              </a:rPr>
              <a:t>X</a:t>
            </a:r>
            <a:r>
              <a:rPr kumimoji="1" lang="ja-JP" altLang="en-US" sz="1000" dirty="0">
                <a:solidFill>
                  <a:schemeClr val="tx2"/>
                </a:solidFill>
                <a:latin typeface="Meiryo UI" panose="020B0604030504040204" pitchFamily="50" charset="-128"/>
                <a:ea typeface="Meiryo UI" panose="020B0604030504040204" pitchFamily="50" charset="-128"/>
              </a:rPr>
              <a:t>社、再々委託先</a:t>
            </a:r>
            <a:r>
              <a:rPr kumimoji="1" lang="en-US" altLang="ja-JP" sz="1000" dirty="0">
                <a:solidFill>
                  <a:schemeClr val="tx2"/>
                </a:solidFill>
                <a:latin typeface="Meiryo UI" panose="020B0604030504040204" pitchFamily="50" charset="-128"/>
                <a:ea typeface="Meiryo UI" panose="020B0604030504040204" pitchFamily="50" charset="-128"/>
              </a:rPr>
              <a:t>X</a:t>
            </a:r>
            <a:r>
              <a:rPr kumimoji="1" lang="ja-JP" altLang="en-US" sz="1000" dirty="0">
                <a:solidFill>
                  <a:schemeClr val="tx2"/>
                </a:solidFill>
                <a:latin typeface="Meiryo UI" panose="020B0604030504040204" pitchFamily="50" charset="-128"/>
                <a:ea typeface="Meiryo UI" panose="020B0604030504040204" pitchFamily="50" charset="-128"/>
              </a:rPr>
              <a:t>社の計</a:t>
            </a:r>
            <a:r>
              <a:rPr kumimoji="1" lang="en-US" altLang="ja-JP" sz="1000" dirty="0">
                <a:solidFill>
                  <a:schemeClr val="tx2"/>
                </a:solidFill>
                <a:latin typeface="Meiryo UI" panose="020B0604030504040204" pitchFamily="50" charset="-128"/>
                <a:ea typeface="Meiryo UI" panose="020B0604030504040204" pitchFamily="50" charset="-128"/>
              </a:rPr>
              <a:t>X</a:t>
            </a:r>
            <a:r>
              <a:rPr kumimoji="1" lang="ja-JP" altLang="en-US" sz="1000" dirty="0">
                <a:solidFill>
                  <a:schemeClr val="tx2"/>
                </a:solidFill>
                <a:latin typeface="Meiryo UI" panose="020B0604030504040204" pitchFamily="50" charset="-128"/>
                <a:ea typeface="Meiryo UI" panose="020B0604030504040204" pitchFamily="50" charset="-128"/>
              </a:rPr>
              <a:t>社の体制で実証を実施する</a:t>
            </a:r>
            <a:endParaRPr lang="en-US" altLang="ja-JP" sz="1000" dirty="0">
              <a:solidFill>
                <a:schemeClr val="tx2"/>
              </a:solidFill>
              <a:latin typeface="Meiryo UI"/>
              <a:ea typeface="Meiryo UI"/>
            </a:endParaRPr>
          </a:p>
        </p:txBody>
      </p:sp>
      <p:sp>
        <p:nvSpPr>
          <p:cNvPr id="9" name="吹き出し: 四角形 8">
            <a:extLst>
              <a:ext uri="{FF2B5EF4-FFF2-40B4-BE49-F238E27FC236}">
                <a16:creationId xmlns:a16="http://schemas.microsoft.com/office/drawing/2014/main" id="{2BD7E63A-0F30-54C5-D6D0-3A3CD9CA3677}"/>
              </a:ext>
            </a:extLst>
          </p:cNvPr>
          <p:cNvSpPr/>
          <p:nvPr/>
        </p:nvSpPr>
        <p:spPr>
          <a:xfrm>
            <a:off x="2258729" y="264553"/>
            <a:ext cx="3794554" cy="222118"/>
          </a:xfrm>
          <a:prstGeom prst="wedgeRectCallout">
            <a:avLst>
              <a:gd name="adj1" fmla="val -55590"/>
              <a:gd name="adj2" fmla="val 189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共同申請によりスライド数が増える場合にはスライド数を記載してください</a:t>
            </a:r>
          </a:p>
        </p:txBody>
      </p:sp>
      <p:sp>
        <p:nvSpPr>
          <p:cNvPr id="10" name="吹き出し: 四角形 9">
            <a:extLst>
              <a:ext uri="{FF2B5EF4-FFF2-40B4-BE49-F238E27FC236}">
                <a16:creationId xmlns:a16="http://schemas.microsoft.com/office/drawing/2014/main" id="{6C9C4176-B9C0-D151-5891-1453C17BE704}"/>
              </a:ext>
            </a:extLst>
          </p:cNvPr>
          <p:cNvSpPr/>
          <p:nvPr/>
        </p:nvSpPr>
        <p:spPr>
          <a:xfrm>
            <a:off x="3873501" y="1196259"/>
            <a:ext cx="5636499" cy="673306"/>
          </a:xfrm>
          <a:prstGeom prst="wedgeRectCallout">
            <a:avLst>
              <a:gd name="adj1" fmla="val -40961"/>
              <a:gd name="adj2" fmla="val 6598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請負または委託契約については、再々委託先まで記載ください（ただし、税込み</a:t>
            </a:r>
            <a:r>
              <a:rPr kumimoji="1" lang="en-US" altLang="ja-JP" sz="1000" dirty="0">
                <a:solidFill>
                  <a:schemeClr val="tx2"/>
                </a:solidFill>
              </a:rPr>
              <a:t>100</a:t>
            </a:r>
            <a:r>
              <a:rPr kumimoji="1" lang="ja-JP" altLang="en-US" sz="1000" dirty="0">
                <a:solidFill>
                  <a:schemeClr val="tx2"/>
                </a:solidFill>
              </a:rPr>
              <a:t>万円以上の取引を行う予定の事業者に限る）</a:t>
            </a:r>
            <a:endParaRPr kumimoji="1" lang="en-US" altLang="ja-JP" sz="1000" dirty="0">
              <a:solidFill>
                <a:schemeClr val="tx2"/>
              </a:solidFill>
            </a:endParaRPr>
          </a:p>
          <a:p>
            <a:r>
              <a:rPr kumimoji="1" lang="en-US" altLang="ja-JP" sz="1000" dirty="0">
                <a:solidFill>
                  <a:schemeClr val="tx2"/>
                </a:solidFill>
              </a:rPr>
              <a:t>※</a:t>
            </a:r>
            <a:r>
              <a:rPr kumimoji="1" lang="ja-JP" altLang="en-US" sz="1000" dirty="0">
                <a:solidFill>
                  <a:schemeClr val="tx2"/>
                </a:solidFill>
              </a:rPr>
              <a:t>グループ企業</a:t>
            </a:r>
            <a:r>
              <a:rPr kumimoji="1" lang="en-US" altLang="ja-JP" sz="1000" dirty="0">
                <a:solidFill>
                  <a:schemeClr val="tx2"/>
                </a:solidFill>
              </a:rPr>
              <a:t>(</a:t>
            </a:r>
            <a:r>
              <a:rPr kumimoji="1" lang="ja-JP" altLang="en-US" sz="1000" dirty="0">
                <a:solidFill>
                  <a:schemeClr val="tx2"/>
                </a:solidFill>
              </a:rPr>
              <a:t>補助事業事務処理マニュアル</a:t>
            </a:r>
            <a:r>
              <a:rPr kumimoji="1" lang="en-US" altLang="ja-JP" sz="1000" dirty="0">
                <a:solidFill>
                  <a:schemeClr val="tx2"/>
                </a:solidFill>
              </a:rPr>
              <a:t>34</a:t>
            </a:r>
            <a:r>
              <a:rPr kumimoji="1" lang="ja-JP" altLang="en-US" sz="1000" dirty="0">
                <a:solidFill>
                  <a:schemeClr val="tx2"/>
                </a:solidFill>
              </a:rPr>
              <a:t>ページに記載のグループ企業をいう。</a:t>
            </a:r>
            <a:r>
              <a:rPr kumimoji="1" lang="en-US" altLang="ja-JP" sz="1000" dirty="0">
                <a:solidFill>
                  <a:schemeClr val="tx2"/>
                </a:solidFill>
              </a:rPr>
              <a:t>)</a:t>
            </a:r>
            <a:r>
              <a:rPr kumimoji="1" lang="ja-JP" altLang="en-US" sz="1000" dirty="0">
                <a:solidFill>
                  <a:schemeClr val="tx2"/>
                </a:solidFill>
              </a:rPr>
              <a:t>との取引であることのみを選定理由とする委託、外注（再委託及びそれ以下の委託を含む）は認められません</a:t>
            </a:r>
          </a:p>
        </p:txBody>
      </p:sp>
      <p:sp>
        <p:nvSpPr>
          <p:cNvPr id="11" name="吹き出し: 四角形 10">
            <a:extLst>
              <a:ext uri="{FF2B5EF4-FFF2-40B4-BE49-F238E27FC236}">
                <a16:creationId xmlns:a16="http://schemas.microsoft.com/office/drawing/2014/main" id="{EA0A0B70-D3EB-09A2-BACA-80EC1C13BD62}"/>
              </a:ext>
            </a:extLst>
          </p:cNvPr>
          <p:cNvSpPr/>
          <p:nvPr/>
        </p:nvSpPr>
        <p:spPr>
          <a:xfrm>
            <a:off x="4952801" y="3046775"/>
            <a:ext cx="4442026" cy="468212"/>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上記実施体制表に記載いただいた事業者について、各事業者の概要を記載ください。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a:p>
            <a:r>
              <a:rPr kumimoji="1" lang="ja-JP" altLang="en-US" sz="1000" dirty="0">
                <a:solidFill>
                  <a:schemeClr val="tx2"/>
                </a:solidFill>
                <a:latin typeface="Meiryo UI" panose="020B0604030504040204" pitchFamily="50" charset="-128"/>
                <a:ea typeface="Meiryo UI" panose="020B0604030504040204" pitchFamily="50" charset="-128"/>
              </a:rPr>
              <a:t>記載分量が多い場合、本スライドを複製し最大</a:t>
            </a:r>
            <a:r>
              <a:rPr kumimoji="1" lang="en-US" altLang="ja-JP" sz="1000" dirty="0">
                <a:solidFill>
                  <a:schemeClr val="tx2"/>
                </a:solidFill>
                <a:latin typeface="Meiryo UI" panose="020B0604030504040204" pitchFamily="50" charset="-128"/>
                <a:ea typeface="Meiryo UI" panose="020B0604030504040204" pitchFamily="50" charset="-128"/>
              </a:rPr>
              <a:t>2</a:t>
            </a:r>
            <a:r>
              <a:rPr kumimoji="1" lang="ja-JP" altLang="en-US" sz="1000" dirty="0">
                <a:solidFill>
                  <a:schemeClr val="tx2"/>
                </a:solidFill>
                <a:latin typeface="Meiryo UI" panose="020B0604030504040204" pitchFamily="50" charset="-128"/>
                <a:ea typeface="Meiryo UI" panose="020B0604030504040204" pitchFamily="50" charset="-128"/>
              </a:rPr>
              <a:t>ページで作成ください</a:t>
            </a:r>
            <a:endParaRPr kumimoji="1" lang="ja-JP" altLang="en-US" sz="1000" dirty="0">
              <a:solidFill>
                <a:schemeClr val="tx2"/>
              </a:solidFill>
            </a:endParaRPr>
          </a:p>
        </p:txBody>
      </p:sp>
      <p:sp>
        <p:nvSpPr>
          <p:cNvPr id="12" name="吹き出し: 四角形 11">
            <a:extLst>
              <a:ext uri="{FF2B5EF4-FFF2-40B4-BE49-F238E27FC236}">
                <a16:creationId xmlns:a16="http://schemas.microsoft.com/office/drawing/2014/main" id="{5ABC8AA2-A4F8-B5BD-10F4-1208F0A37586}"/>
              </a:ext>
            </a:extLst>
          </p:cNvPr>
          <p:cNvSpPr/>
          <p:nvPr/>
        </p:nvSpPr>
        <p:spPr>
          <a:xfrm>
            <a:off x="2262565" y="5925323"/>
            <a:ext cx="3504190" cy="612527"/>
          </a:xfrm>
          <a:prstGeom prst="wedgeRectCallout">
            <a:avLst>
              <a:gd name="adj1" fmla="val -26684"/>
              <a:gd name="adj2" fmla="val -861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取引先が多数あり全て記載しきれないなどの場合、「装置メーカー」といった集合として記載いただくか、代表企業名 他〇〇社（〇〇には数字が入る）などで記載を工夫いただいても構いません</a:t>
            </a:r>
          </a:p>
        </p:txBody>
      </p:sp>
      <p:sp>
        <p:nvSpPr>
          <p:cNvPr id="13" name="吹き出し: 四角形 12">
            <a:extLst>
              <a:ext uri="{FF2B5EF4-FFF2-40B4-BE49-F238E27FC236}">
                <a16:creationId xmlns:a16="http://schemas.microsoft.com/office/drawing/2014/main" id="{39066D29-9701-ED26-63FF-EEB72C72D51C}"/>
              </a:ext>
            </a:extLst>
          </p:cNvPr>
          <p:cNvSpPr/>
          <p:nvPr/>
        </p:nvSpPr>
        <p:spPr>
          <a:xfrm>
            <a:off x="5395327" y="4287599"/>
            <a:ext cx="2773611" cy="991169"/>
          </a:xfrm>
          <a:prstGeom prst="wedgeRectCallout">
            <a:avLst>
              <a:gd name="adj1" fmla="val -44057"/>
              <a:gd name="adj2" fmla="val -6341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2"/>
                </a:solidFill>
              </a:rPr>
              <a:t>特筆すべき専門性がある場合は「事業者の専門性」欄に明記してください</a:t>
            </a:r>
            <a:endParaRPr kumimoji="1" lang="en-US" altLang="ja-JP" sz="1000" dirty="0">
              <a:solidFill>
                <a:schemeClr val="tx2"/>
              </a:solidFill>
            </a:endParaRPr>
          </a:p>
          <a:p>
            <a:pPr marL="171450" indent="-171450">
              <a:buFont typeface="Arial" panose="020B0604020202020204" pitchFamily="34" charset="0"/>
              <a:buChar char="•"/>
            </a:pPr>
            <a:r>
              <a:rPr kumimoji="1" lang="ja-JP" altLang="en-US" sz="1000" dirty="0">
                <a:solidFill>
                  <a:schemeClr val="tx2"/>
                </a:solidFill>
              </a:rPr>
              <a:t>特に機器等の製造・輸出・販売</a:t>
            </a:r>
            <a:r>
              <a:rPr kumimoji="1" lang="en-US" altLang="ja-JP" sz="1000" dirty="0">
                <a:solidFill>
                  <a:schemeClr val="tx2"/>
                </a:solidFill>
              </a:rPr>
              <a:t>､</a:t>
            </a:r>
            <a:r>
              <a:rPr kumimoji="1" lang="ja-JP" altLang="en-US" sz="1000" dirty="0">
                <a:solidFill>
                  <a:schemeClr val="tx2"/>
                </a:solidFill>
              </a:rPr>
              <a:t>ＥＰＣやＯ＆Ｍの実施</a:t>
            </a:r>
            <a:r>
              <a:rPr kumimoji="1" lang="en-US" altLang="ja-JP" sz="1000" dirty="0">
                <a:solidFill>
                  <a:schemeClr val="tx2"/>
                </a:solidFill>
              </a:rPr>
              <a:t>､</a:t>
            </a:r>
            <a:r>
              <a:rPr kumimoji="1" lang="ja-JP" altLang="en-US" sz="1000" dirty="0">
                <a:solidFill>
                  <a:schemeClr val="tx2"/>
                </a:solidFill>
              </a:rPr>
              <a:t>投資等を行うことが想定される企業についてはこの欄にその旨を明記ください</a:t>
            </a:r>
          </a:p>
        </p:txBody>
      </p:sp>
      <p:sp>
        <p:nvSpPr>
          <p:cNvPr id="14" name="吹き出し: 四角形 13">
            <a:extLst>
              <a:ext uri="{FF2B5EF4-FFF2-40B4-BE49-F238E27FC236}">
                <a16:creationId xmlns:a16="http://schemas.microsoft.com/office/drawing/2014/main" id="{E8E60A86-1EE2-B599-9D24-EC0E4AC5769C}"/>
              </a:ext>
            </a:extLst>
          </p:cNvPr>
          <p:cNvSpPr/>
          <p:nvPr/>
        </p:nvSpPr>
        <p:spPr>
          <a:xfrm>
            <a:off x="2668429" y="4214499"/>
            <a:ext cx="1957566" cy="1640586"/>
          </a:xfrm>
          <a:prstGeom prst="wedgeRectCallout">
            <a:avLst>
              <a:gd name="adj1" fmla="val -33919"/>
              <a:gd name="adj2" fmla="val -6354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2"/>
                </a:solidFill>
              </a:rPr>
              <a:t>事業全体の企画及び立案並びに根幹に関わる部分について委託・外注を行っていないかを確認するため、「業務の範囲」欄において、最終意思決定・実行責任者の役割が幹事法人に属していることを明記してください</a:t>
            </a:r>
            <a:endParaRPr kumimoji="1" lang="en-US" altLang="ja-JP" sz="1000" dirty="0">
              <a:solidFill>
                <a:schemeClr val="tx2"/>
              </a:solidFill>
            </a:endParaRPr>
          </a:p>
          <a:p>
            <a:pPr marL="171450" indent="-171450">
              <a:buFont typeface="Arial" panose="020B0604020202020204" pitchFamily="34" charset="0"/>
              <a:buChar char="•"/>
            </a:pPr>
            <a:r>
              <a:rPr kumimoji="1" lang="ja-JP" altLang="en-US" sz="1000" dirty="0">
                <a:solidFill>
                  <a:schemeClr val="tx2"/>
                </a:solidFill>
              </a:rPr>
              <a:t>保有技術等の情報を適切に管理するための体制が構築されていることを明記してください</a:t>
            </a:r>
          </a:p>
        </p:txBody>
      </p:sp>
      <p:sp>
        <p:nvSpPr>
          <p:cNvPr id="15" name="吹き出し: 四角形 14">
            <a:extLst>
              <a:ext uri="{FF2B5EF4-FFF2-40B4-BE49-F238E27FC236}">
                <a16:creationId xmlns:a16="http://schemas.microsoft.com/office/drawing/2014/main" id="{48CF0F66-6D20-3F2A-A77B-A8A73122526D}"/>
              </a:ext>
            </a:extLst>
          </p:cNvPr>
          <p:cNvSpPr/>
          <p:nvPr/>
        </p:nvSpPr>
        <p:spPr>
          <a:xfrm>
            <a:off x="5905683" y="5925323"/>
            <a:ext cx="3504190" cy="623448"/>
          </a:xfrm>
          <a:prstGeom prst="wedgeRectCallout">
            <a:avLst>
              <a:gd name="adj1" fmla="val 11650"/>
              <a:gd name="adj2" fmla="val -10500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該当事業者が現地法人を有する場合はその国名と企業・団体名を、現地事情に精通した人材を有する場合はその氏名と概要を「現地法人の有無・現地事情に精通した人材」欄に記載してください</a:t>
            </a:r>
          </a:p>
        </p:txBody>
      </p:sp>
    </p:spTree>
    <p:extLst>
      <p:ext uri="{BB962C8B-B14F-4D97-AF65-F5344CB8AC3E}">
        <p14:creationId xmlns:p14="http://schemas.microsoft.com/office/powerpoint/2010/main" val="158059398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95C560F-7F34-2D3F-E580-0296BC3D8BA0}"/>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9B237D-BDB0-0320-101C-97E96CF1FBA6}"/>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2AEFA865-D117-9A57-616E-80A0DDCF6766}"/>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5/7</a:t>
            </a:r>
            <a:endParaRPr kumimoji="1" lang="en-GB" altLang="ja-JP" dirty="0"/>
          </a:p>
        </p:txBody>
      </p:sp>
      <p:grpSp>
        <p:nvGrpSpPr>
          <p:cNvPr id="5" name="グループ化 4">
            <a:extLst>
              <a:ext uri="{FF2B5EF4-FFF2-40B4-BE49-F238E27FC236}">
                <a16:creationId xmlns:a16="http://schemas.microsoft.com/office/drawing/2014/main" id="{A2E55179-F627-4C04-89EA-8667A3986452}"/>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E6C3146F-9F7E-2EF1-0C60-052E3B68DE7B}"/>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D24F51A9-0F21-D300-820B-8C3826E8DAE0}"/>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1FCD6EEC-BE09-ABA7-DDAC-67C23DB0B7CB}"/>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42F15B56-8EF4-8C9D-EAE9-6C8C15FEE7A0}"/>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56E2953D-6834-39DF-ADC9-882CEEFB8BFB}"/>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695667F8-968E-87E1-1ECD-71AD33604299}"/>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662BDE15-0132-E1DB-CB7A-DDB37E715B04}"/>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4CFF6750-8CA0-050A-90B0-E6A3DBA8AF2C}"/>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8A1CF12E-0B7F-9E92-B84D-2BD85DE65D51}"/>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DC43A9D6-416B-5432-F8A0-FEDDE271FC6F}"/>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85006E1D-1B93-1FB2-788E-A11725E06CD5}"/>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1749F917-2460-A596-F757-376C393FAA8D}"/>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11</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CCF9BD52-A669-D8A1-76E1-15B5908A3D7B}"/>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110D6355-509B-CA7A-6DDE-507CACDDF699}"/>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BFF66BC3-511D-60ED-60CA-95786684CBC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26DAD0D0-93FD-132A-0A0E-CF34C9020EA1}"/>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3DCDE84B-E9AF-CFB9-1715-0AAAA36A07A0}"/>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F308D978-2BE6-15F0-6F03-12895E2A10CF}"/>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433209E1-5CB4-423F-F51C-26B66B11A190}"/>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7" name="正方形/長方形 26">
            <a:extLst>
              <a:ext uri="{FF2B5EF4-FFF2-40B4-BE49-F238E27FC236}">
                <a16:creationId xmlns:a16="http://schemas.microsoft.com/office/drawing/2014/main" id="{7D1164F0-A895-B9EE-D5CD-B6054BAA4375}"/>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実証における</a:t>
            </a:r>
            <a:r>
              <a:rPr kumimoji="1" lang="zh-TW" altLang="en-US" sz="1200" b="1" dirty="0">
                <a:solidFill>
                  <a:schemeClr val="tx2"/>
                </a:solidFill>
                <a:latin typeface="Meiryo UI" panose="020B0604030504040204" pitchFamily="50" charset="-128"/>
                <a:ea typeface="Meiryo UI" panose="020B0604030504040204" pitchFamily="50" charset="-128"/>
              </a:rPr>
              <a:t>申請者（幹事法人）</a:t>
            </a:r>
            <a:r>
              <a:rPr kumimoji="1" lang="ja-JP" altLang="en-US" sz="1200" b="1" dirty="0">
                <a:solidFill>
                  <a:schemeClr val="tx2"/>
                </a:solidFill>
                <a:latin typeface="Meiryo UI" panose="020B0604030504040204" pitchFamily="50" charset="-128"/>
                <a:ea typeface="Meiryo UI" panose="020B0604030504040204" pitchFamily="50" charset="-128"/>
              </a:rPr>
              <a:t>推進体制</a:t>
            </a:r>
          </a:p>
        </p:txBody>
      </p:sp>
      <p:sp>
        <p:nvSpPr>
          <p:cNvPr id="3" name="吹き出し: 四角形 2">
            <a:extLst>
              <a:ext uri="{FF2B5EF4-FFF2-40B4-BE49-F238E27FC236}">
                <a16:creationId xmlns:a16="http://schemas.microsoft.com/office/drawing/2014/main" id="{B8DF8E1B-8120-B3D7-EDAE-A4515DBAF417}"/>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a:t>
            </a:r>
            <a:r>
              <a:rPr kumimoji="1" lang="en-US" altLang="ja-JP" sz="1000">
                <a:solidFill>
                  <a:schemeClr val="tx2"/>
                </a:solidFill>
                <a:latin typeface="Meiryo UI"/>
                <a:ea typeface="Meiryo UI"/>
              </a:rPr>
              <a:t>1-2</a:t>
            </a:r>
            <a:r>
              <a:rPr kumimoji="1" lang="ja-JP" altLang="en-US" sz="1000">
                <a:solidFill>
                  <a:schemeClr val="tx2"/>
                </a:solidFill>
                <a:latin typeface="Meiryo UI"/>
                <a:ea typeface="Meiryo UI"/>
              </a:rPr>
              <a:t>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a:t>
            </a:r>
            <a:r>
              <a:rPr kumimoji="1" lang="ja-JP" altLang="en-US" sz="1000">
                <a:solidFill>
                  <a:schemeClr val="tx2"/>
                </a:solidFill>
                <a:latin typeface="Meiryo UI" panose="020B0604030504040204" pitchFamily="50" charset="-128"/>
                <a:ea typeface="Meiryo UI" panose="020B0604030504040204" pitchFamily="50" charset="-128"/>
              </a:rPr>
              <a:t>の経験を有する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が統括責任者を務め、情報管理は</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が行う</a:t>
            </a:r>
            <a:endParaRPr lang="en-US" altLang="ja-JP" sz="1000">
              <a:solidFill>
                <a:schemeClr val="tx2"/>
              </a:solidFill>
              <a:latin typeface="Meiryo UI"/>
              <a:ea typeface="Meiryo UI"/>
            </a:endParaRPr>
          </a:p>
        </p:txBody>
      </p:sp>
      <p:graphicFrame>
        <p:nvGraphicFramePr>
          <p:cNvPr id="26" name="表 25">
            <a:extLst>
              <a:ext uri="{FF2B5EF4-FFF2-40B4-BE49-F238E27FC236}">
                <a16:creationId xmlns:a16="http://schemas.microsoft.com/office/drawing/2014/main" id="{21FA22DF-E2D1-DE57-9B4F-0F2112DD44E0}"/>
              </a:ext>
            </a:extLst>
          </p:cNvPr>
          <p:cNvGraphicFramePr>
            <a:graphicFrameLocks noGrp="1"/>
          </p:cNvGraphicFramePr>
          <p:nvPr>
            <p:extLst>
              <p:ext uri="{D42A27DB-BD31-4B8C-83A1-F6EECF244321}">
                <p14:modId xmlns:p14="http://schemas.microsoft.com/office/powerpoint/2010/main" val="1630026028"/>
              </p:ext>
            </p:extLst>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A</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B</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C</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dirty="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28" name="正方形/長方形 27">
            <a:extLst>
              <a:ext uri="{FF2B5EF4-FFF2-40B4-BE49-F238E27FC236}">
                <a16:creationId xmlns:a16="http://schemas.microsoft.com/office/drawing/2014/main" id="{29751E7B-FD31-778C-4A01-D7C970F96BEF}"/>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B</a:t>
            </a:r>
            <a:r>
              <a:rPr lang="ja-JP" altLang="en-US" sz="1200" i="0" u="none" strike="noStrike">
                <a:solidFill>
                  <a:schemeClr val="tx1"/>
                </a:solidFill>
                <a:effectLst/>
                <a:latin typeface="Meiryo UI" panose="020B0604030504040204" pitchFamily="50" charset="-128"/>
                <a:ea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C</a:t>
            </a:r>
            <a:r>
              <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氏</a:t>
            </a:r>
          </a:p>
        </p:txBody>
      </p:sp>
      <p:sp>
        <p:nvSpPr>
          <p:cNvPr id="29" name="正方形/長方形 28">
            <a:extLst>
              <a:ext uri="{FF2B5EF4-FFF2-40B4-BE49-F238E27FC236}">
                <a16:creationId xmlns:a16="http://schemas.microsoft.com/office/drawing/2014/main" id="{FED474C7-5E73-19AD-BFA2-AEFC3364A487}"/>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9" name="正方形/長方形 48">
            <a:extLst>
              <a:ext uri="{FF2B5EF4-FFF2-40B4-BE49-F238E27FC236}">
                <a16:creationId xmlns:a16="http://schemas.microsoft.com/office/drawing/2014/main" id="{834F23EE-9103-1127-DDD0-5F5167AF4D85}"/>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50" name="コネクタ: カギ線 49">
            <a:extLst>
              <a:ext uri="{FF2B5EF4-FFF2-40B4-BE49-F238E27FC236}">
                <a16:creationId xmlns:a16="http://schemas.microsoft.com/office/drawing/2014/main" id="{6EB9500A-55BD-E75E-0113-FB7267293674}"/>
              </a:ext>
            </a:extLst>
          </p:cNvPr>
          <p:cNvCxnSpPr>
            <a:cxnSpLocks/>
            <a:stCxn id="28" idx="3"/>
            <a:endCxn id="49"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51" name="直線矢印コネクタ 50">
            <a:extLst>
              <a:ext uri="{FF2B5EF4-FFF2-40B4-BE49-F238E27FC236}">
                <a16:creationId xmlns:a16="http://schemas.microsoft.com/office/drawing/2014/main" id="{02250AC7-6D86-2621-0869-EBFE25672FAC}"/>
              </a:ext>
            </a:extLst>
          </p:cNvPr>
          <p:cNvCxnSpPr>
            <a:cxnSpLocks/>
            <a:stCxn id="28" idx="3"/>
            <a:endCxn id="29"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52" name="正方形/長方形 51">
            <a:extLst>
              <a:ext uri="{FF2B5EF4-FFF2-40B4-BE49-F238E27FC236}">
                <a16:creationId xmlns:a16="http://schemas.microsoft.com/office/drawing/2014/main" id="{86D752AD-4B9F-1838-891C-ADC8E2633CAA}"/>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5A10F8F0-81FB-7696-7E49-B6AAE97E56D3}"/>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A</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27AD736A-D6D1-2278-D35B-175466A32D9C}"/>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55" name="直線矢印コネクタ 54">
            <a:extLst>
              <a:ext uri="{FF2B5EF4-FFF2-40B4-BE49-F238E27FC236}">
                <a16:creationId xmlns:a16="http://schemas.microsoft.com/office/drawing/2014/main" id="{C02EEAD2-5013-A930-688A-CF8BE1342ED7}"/>
              </a:ext>
            </a:extLst>
          </p:cNvPr>
          <p:cNvCxnSpPr>
            <a:cxnSpLocks/>
            <a:stCxn id="53" idx="3"/>
            <a:endCxn id="28"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56" name="正方形/長方形 55">
            <a:extLst>
              <a:ext uri="{FF2B5EF4-FFF2-40B4-BE49-F238E27FC236}">
                <a16:creationId xmlns:a16="http://schemas.microsoft.com/office/drawing/2014/main" id="{17DA78C9-FA0A-4218-F51C-D5C1AE890AC5}"/>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326FF030-823C-B174-C882-F29AB122721C}"/>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CBD2F75B-9651-2933-FE4D-75696921C3D3}"/>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a:extLst>
              <a:ext uri="{FF2B5EF4-FFF2-40B4-BE49-F238E27FC236}">
                <a16:creationId xmlns:a16="http://schemas.microsoft.com/office/drawing/2014/main" id="{348A2F5E-0F0D-DEB1-D992-303F876BE235}"/>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60" name="直線矢印コネクタ 59">
            <a:extLst>
              <a:ext uri="{FF2B5EF4-FFF2-40B4-BE49-F238E27FC236}">
                <a16:creationId xmlns:a16="http://schemas.microsoft.com/office/drawing/2014/main" id="{4730CC6C-436C-C307-72D2-82B7F8E0447A}"/>
              </a:ext>
            </a:extLst>
          </p:cNvPr>
          <p:cNvCxnSpPr>
            <a:cxnSpLocks/>
            <a:stCxn id="28" idx="2"/>
            <a:endCxn id="59"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61" name="吹き出し: 四角形 60">
            <a:extLst>
              <a:ext uri="{FF2B5EF4-FFF2-40B4-BE49-F238E27FC236}">
                <a16:creationId xmlns:a16="http://schemas.microsoft.com/office/drawing/2014/main" id="{DB6C39EA-C851-4470-906C-79150481A841}"/>
              </a:ext>
            </a:extLst>
          </p:cNvPr>
          <p:cNvSpPr/>
          <p:nvPr/>
        </p:nvSpPr>
        <p:spPr>
          <a:xfrm>
            <a:off x="7691903" y="2550524"/>
            <a:ext cx="1799999" cy="1238735"/>
          </a:xfrm>
          <a:prstGeom prst="wedgeRectCallout">
            <a:avLst>
              <a:gd name="adj1" fmla="val -62380"/>
              <a:gd name="adj2" fmla="val -175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各役割を担当する</a:t>
            </a:r>
            <a:r>
              <a:rPr kumimoji="1" lang="ja-JP" altLang="en-US" sz="1000" b="1" u="sng">
                <a:solidFill>
                  <a:schemeClr val="tx2"/>
                </a:solidFill>
              </a:rPr>
              <a:t>部署名</a:t>
            </a:r>
            <a:r>
              <a:rPr kumimoji="1" lang="ja-JP" altLang="en-US" sz="1000">
                <a:solidFill>
                  <a:schemeClr val="tx2"/>
                </a:solidFill>
              </a:rPr>
              <a:t>と、その部署における</a:t>
            </a:r>
            <a:r>
              <a:rPr kumimoji="1" lang="zh-TW" altLang="en-US" sz="1000">
                <a:solidFill>
                  <a:schemeClr val="tx2"/>
                </a:solidFill>
              </a:rPr>
              <a:t>実施責任者、副責任者</a:t>
            </a:r>
            <a:r>
              <a:rPr kumimoji="1" lang="ja-JP" altLang="en-US" sz="1000">
                <a:solidFill>
                  <a:schemeClr val="tx2"/>
                </a:solidFill>
              </a:rPr>
              <a:t>等、主要な担当者名を記載してください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一つの役割を複数部署が担う場合は、該当部署・担当社氏名を全て記載してください</a:t>
            </a:r>
          </a:p>
        </p:txBody>
      </p:sp>
      <p:sp>
        <p:nvSpPr>
          <p:cNvPr id="62" name="吹き出し: 四角形 61">
            <a:extLst>
              <a:ext uri="{FF2B5EF4-FFF2-40B4-BE49-F238E27FC236}">
                <a16:creationId xmlns:a16="http://schemas.microsoft.com/office/drawing/2014/main" id="{AC8E1F4B-BE07-9DDE-85BD-04DC18F3FE8D}"/>
              </a:ext>
            </a:extLst>
          </p:cNvPr>
          <p:cNvSpPr/>
          <p:nvPr/>
        </p:nvSpPr>
        <p:spPr>
          <a:xfrm>
            <a:off x="341960" y="3855172"/>
            <a:ext cx="2216369" cy="550028"/>
          </a:xfrm>
          <a:prstGeom prst="wedgeRectCallout">
            <a:avLst>
              <a:gd name="adj1" fmla="val -8532"/>
              <a:gd name="adj2" fmla="val 705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上記表中の各担当者について、本事業中の役割・役職・本事業中の担当業務・略歴をそれぞれ記載してください</a:t>
            </a:r>
          </a:p>
        </p:txBody>
      </p:sp>
      <p:sp>
        <p:nvSpPr>
          <p:cNvPr id="63" name="吹き出し: 四角形 62">
            <a:extLst>
              <a:ext uri="{FF2B5EF4-FFF2-40B4-BE49-F238E27FC236}">
                <a16:creationId xmlns:a16="http://schemas.microsoft.com/office/drawing/2014/main" id="{1D7E311A-FB2C-5238-3B78-C54C263F221C}"/>
              </a:ext>
            </a:extLst>
          </p:cNvPr>
          <p:cNvSpPr/>
          <p:nvPr/>
        </p:nvSpPr>
        <p:spPr>
          <a:xfrm>
            <a:off x="2680100" y="1940467"/>
            <a:ext cx="3541601" cy="375760"/>
          </a:xfrm>
          <a:prstGeom prst="wedgeRectCallout">
            <a:avLst>
              <a:gd name="adj1" fmla="val -56816"/>
              <a:gd name="adj2" fmla="val 517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本事業における部署等の</a:t>
            </a:r>
            <a:r>
              <a:rPr kumimoji="1" lang="ja-JP" altLang="en-US" sz="1000" b="1" u="sng">
                <a:solidFill>
                  <a:schemeClr val="tx2"/>
                </a:solidFill>
              </a:rPr>
              <a:t>役割</a:t>
            </a:r>
            <a:r>
              <a:rPr kumimoji="1" lang="ja-JP" altLang="en-US" sz="1000">
                <a:solidFill>
                  <a:schemeClr val="tx2"/>
                </a:solidFill>
              </a:rPr>
              <a:t>を記載してください（記載は例であり、事業に応じて適宜呼称の調整が可能です）</a:t>
            </a:r>
          </a:p>
        </p:txBody>
      </p:sp>
      <p:sp>
        <p:nvSpPr>
          <p:cNvPr id="64" name="吹き出し: 四角形 63">
            <a:extLst>
              <a:ext uri="{FF2B5EF4-FFF2-40B4-BE49-F238E27FC236}">
                <a16:creationId xmlns:a16="http://schemas.microsoft.com/office/drawing/2014/main" id="{6A88A9F5-7F80-4DE7-C42F-8349A4A9B65C}"/>
              </a:ext>
            </a:extLst>
          </p:cNvPr>
          <p:cNvSpPr/>
          <p:nvPr/>
        </p:nvSpPr>
        <p:spPr>
          <a:xfrm>
            <a:off x="7886880" y="4955301"/>
            <a:ext cx="1799999" cy="619368"/>
          </a:xfrm>
          <a:prstGeom prst="wedgeRectCallout">
            <a:avLst>
              <a:gd name="adj1" fmla="val -44318"/>
              <a:gd name="adj2" fmla="val -634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実施責任者・副責任者（設置する場合）の略歴については、</a:t>
            </a:r>
            <a:r>
              <a:rPr kumimoji="1" lang="ja-JP" altLang="en-US" sz="1000" b="1" u="sng">
                <a:solidFill>
                  <a:schemeClr val="tx2"/>
                </a:solidFill>
              </a:rPr>
              <a:t>必ず記載ください</a:t>
            </a:r>
          </a:p>
        </p:txBody>
      </p:sp>
      <p:sp>
        <p:nvSpPr>
          <p:cNvPr id="31" name="吹き出し: 四角形 30">
            <a:extLst>
              <a:ext uri="{FF2B5EF4-FFF2-40B4-BE49-F238E27FC236}">
                <a16:creationId xmlns:a16="http://schemas.microsoft.com/office/drawing/2014/main" id="{64711608-041C-C8F3-AF3D-4C0B83DBA584}"/>
              </a:ext>
            </a:extLst>
          </p:cNvPr>
          <p:cNvSpPr/>
          <p:nvPr/>
        </p:nvSpPr>
        <p:spPr>
          <a:xfrm>
            <a:off x="4380868" y="1390623"/>
            <a:ext cx="4608911" cy="492717"/>
          </a:xfrm>
          <a:prstGeom prst="wedgeRectCallout">
            <a:avLst>
              <a:gd name="adj1" fmla="val -64475"/>
              <a:gd name="adj2" fmla="val 116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1"/>
                </a:solidFill>
              </a:rPr>
              <a:t>本事業の目的に沿った事業実施のための</a:t>
            </a:r>
            <a:r>
              <a:rPr kumimoji="1" lang="ja-JP" altLang="en-US" sz="1000" b="1">
                <a:solidFill>
                  <a:schemeClr val="tx1"/>
                </a:solidFill>
              </a:rPr>
              <a:t>社内体制</a:t>
            </a:r>
            <a:r>
              <a:rPr kumimoji="1" lang="ja-JP" altLang="en-US" sz="1000">
                <a:solidFill>
                  <a:schemeClr val="tx1"/>
                </a:solidFill>
              </a:rPr>
              <a:t>をご記載ください</a:t>
            </a:r>
            <a:endParaRPr kumimoji="1" lang="en-US" altLang="ja-JP" sz="1000">
              <a:solidFill>
                <a:schemeClr val="tx1"/>
              </a:solidFill>
            </a:endParaRPr>
          </a:p>
        </p:txBody>
      </p:sp>
      <p:sp>
        <p:nvSpPr>
          <p:cNvPr id="25" name="吹き出し: 四角形 24">
            <a:extLst>
              <a:ext uri="{FF2B5EF4-FFF2-40B4-BE49-F238E27FC236}">
                <a16:creationId xmlns:a16="http://schemas.microsoft.com/office/drawing/2014/main" id="{5176EE2E-CDC4-FD8F-BFBA-6A30CA8E7195}"/>
              </a:ext>
            </a:extLst>
          </p:cNvPr>
          <p:cNvSpPr/>
          <p:nvPr/>
        </p:nvSpPr>
        <p:spPr>
          <a:xfrm>
            <a:off x="2258729" y="264553"/>
            <a:ext cx="3794554" cy="222118"/>
          </a:xfrm>
          <a:prstGeom prst="wedgeRectCallout">
            <a:avLst>
              <a:gd name="adj1" fmla="val -55590"/>
              <a:gd name="adj2" fmla="val 189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共同申請によりスライド数が増える場合にはスライド数を記載してください</a:t>
            </a:r>
          </a:p>
        </p:txBody>
      </p:sp>
    </p:spTree>
    <p:extLst>
      <p:ext uri="{BB962C8B-B14F-4D97-AF65-F5344CB8AC3E}">
        <p14:creationId xmlns:p14="http://schemas.microsoft.com/office/powerpoint/2010/main" val="143547718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238B00-7718-D9FC-E023-5FF4107B8D0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B4D6EF1D-D677-F69E-97E8-E51C07E4E334}"/>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D3F1B87F-C8A3-435D-86DA-7AF1AAC79946}"/>
              </a:ext>
            </a:extLst>
          </p:cNvPr>
          <p:cNvSpPr>
            <a:spLocks noGrp="1"/>
          </p:cNvSpPr>
          <p:nvPr>
            <p:ph type="body" sz="quarter" idx="17"/>
          </p:nvPr>
        </p:nvSpPr>
        <p:spPr/>
        <p:txBody>
          <a:bodyPr/>
          <a:lstStyle/>
          <a:p>
            <a:r>
              <a:rPr kumimoji="1" lang="en-GB" altLang="ja-JP" dirty="0"/>
              <a:t>3-6. </a:t>
            </a:r>
            <a:r>
              <a:rPr kumimoji="1" lang="ja-JP" altLang="en-US" dirty="0"/>
              <a:t>実施体制等 </a:t>
            </a:r>
            <a:r>
              <a:rPr kumimoji="1" lang="en-US" altLang="ja-JP" dirty="0"/>
              <a:t>6/7</a:t>
            </a:r>
            <a:endParaRPr kumimoji="1" lang="en-GB" altLang="ja-JP" dirty="0"/>
          </a:p>
        </p:txBody>
      </p:sp>
      <p:grpSp>
        <p:nvGrpSpPr>
          <p:cNvPr id="5" name="グループ化 4">
            <a:extLst>
              <a:ext uri="{FF2B5EF4-FFF2-40B4-BE49-F238E27FC236}">
                <a16:creationId xmlns:a16="http://schemas.microsoft.com/office/drawing/2014/main" id="{9C0EA43F-C244-5B24-95A3-622DEE7FB428}"/>
              </a:ext>
            </a:extLst>
          </p:cNvPr>
          <p:cNvGrpSpPr/>
          <p:nvPr/>
        </p:nvGrpSpPr>
        <p:grpSpPr>
          <a:xfrm>
            <a:off x="512779" y="5949"/>
            <a:ext cx="6320145" cy="216000"/>
            <a:chOff x="512779" y="5949"/>
            <a:chExt cx="6320145" cy="216000"/>
          </a:xfrm>
        </p:grpSpPr>
        <p:sp>
          <p:nvSpPr>
            <p:cNvPr id="6" name="正方形/長方形 5">
              <a:extLst>
                <a:ext uri="{FF2B5EF4-FFF2-40B4-BE49-F238E27FC236}">
                  <a16:creationId xmlns:a16="http://schemas.microsoft.com/office/drawing/2014/main" id="{00EC1A90-B059-BA74-E8B5-E6C2845E0CC1}"/>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 name="正方形/長方形 6">
              <a:extLst>
                <a:ext uri="{FF2B5EF4-FFF2-40B4-BE49-F238E27FC236}">
                  <a16:creationId xmlns:a16="http://schemas.microsoft.com/office/drawing/2014/main" id="{E379BC30-74C5-7376-8100-BD0A8F76BF7C}"/>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 name="正方形/長方形 7">
              <a:extLst>
                <a:ext uri="{FF2B5EF4-FFF2-40B4-BE49-F238E27FC236}">
                  <a16:creationId xmlns:a16="http://schemas.microsoft.com/office/drawing/2014/main" id="{320326E2-CAE6-EF9B-C31A-710CF6ACC8A9}"/>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2CFE233D-43C7-EC55-C28B-FC5981DC1A38}"/>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DC7999AF-0444-21BD-B415-D6085F7167C8}"/>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F908B2E7-9053-EA32-419A-1DFF19AA4FBA}"/>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7B5178A0-26F1-64EA-E06A-7B32541FE647}"/>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2F336C85-6594-BA08-8C5E-29D6E5A23AEC}"/>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0D7279C7-9EC2-48B5-BC29-E936EE5495E8}"/>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CAAD5385-840F-0A62-AD44-CA0F8ECFCC27}"/>
                </a:ext>
              </a:extLst>
            </p:cNvPr>
            <p:cNvSpPr/>
            <p:nvPr/>
          </p:nvSpPr>
          <p:spPr>
            <a:xfrm>
              <a:off x="3693550"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9</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421B5E36-EE38-96BB-EF48-FFF1A46AC91A}"/>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6FBD6B2B-EC99-7CF8-78C5-1646A0AAD174}"/>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11</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E36C928C-E1D2-74DF-EB8B-86B8B45CF29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ACFD6C37-EC55-FC5D-CC2B-5D39BF937C88}"/>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8EB3ECB5-9935-728A-1870-123FA174E460}"/>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77B83436-22BC-A14C-ECB5-1CB1002CC6F8}"/>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B4AF7BEA-6DCE-D80F-1568-0DAF6D48635E}"/>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E7D9DBCB-7442-B080-468F-67512AF2D5A2}"/>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9D29CE68-40E1-D688-FB3B-75D757D26377}"/>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7" name="正方形/長方形 26">
            <a:extLst>
              <a:ext uri="{FF2B5EF4-FFF2-40B4-BE49-F238E27FC236}">
                <a16:creationId xmlns:a16="http://schemas.microsoft.com/office/drawing/2014/main" id="{FE0E9B84-ABB3-DEA8-2A83-CA597D78B5B7}"/>
              </a:ext>
            </a:extLst>
          </p:cNvPr>
          <p:cNvSpPr/>
          <p:nvPr/>
        </p:nvSpPr>
        <p:spPr>
          <a:xfrm>
            <a:off x="510776" y="1495322"/>
            <a:ext cx="3253503"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実証における</a:t>
            </a:r>
            <a:r>
              <a:rPr kumimoji="1" lang="zh-TW" altLang="en-US" sz="1200" b="1">
                <a:solidFill>
                  <a:schemeClr val="tx2"/>
                </a:solidFill>
                <a:latin typeface="Meiryo UI" panose="020B0604030504040204" pitchFamily="50" charset="-128"/>
                <a:ea typeface="Meiryo UI" panose="020B0604030504040204" pitchFamily="50" charset="-128"/>
              </a:rPr>
              <a:t>申請者（</a:t>
            </a:r>
            <a:r>
              <a:rPr kumimoji="1" lang="ja-JP" altLang="en-US" sz="1200" b="1">
                <a:solidFill>
                  <a:schemeClr val="tx2"/>
                </a:solidFill>
                <a:latin typeface="Meiryo UI" panose="020B0604030504040204" pitchFamily="50" charset="-128"/>
                <a:ea typeface="Meiryo UI" panose="020B0604030504040204" pitchFamily="50" charset="-128"/>
              </a:rPr>
              <a:t>共同申請者</a:t>
            </a:r>
            <a:r>
              <a:rPr kumimoji="1" lang="zh-TW" altLang="en-US"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推進体制</a:t>
            </a:r>
          </a:p>
        </p:txBody>
      </p:sp>
      <p:sp>
        <p:nvSpPr>
          <p:cNvPr id="3" name="吹き出し: 四角形 2">
            <a:extLst>
              <a:ext uri="{FF2B5EF4-FFF2-40B4-BE49-F238E27FC236}">
                <a16:creationId xmlns:a16="http://schemas.microsoft.com/office/drawing/2014/main" id="{42281A46-E7B6-3E37-C520-E857B3D0CB67}"/>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a:t>
            </a:r>
            <a:r>
              <a:rPr kumimoji="1" lang="en-US" altLang="ja-JP" sz="1000">
                <a:solidFill>
                  <a:schemeClr val="tx2"/>
                </a:solidFill>
                <a:latin typeface="Meiryo UI"/>
                <a:ea typeface="Meiryo UI"/>
              </a:rPr>
              <a:t>1-2</a:t>
            </a:r>
            <a:r>
              <a:rPr kumimoji="1" lang="ja-JP" altLang="en-US" sz="1000">
                <a:solidFill>
                  <a:schemeClr val="tx2"/>
                </a:solidFill>
                <a:latin typeface="Meiryo UI"/>
                <a:ea typeface="Meiryo UI"/>
              </a:rPr>
              <a:t>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a:t>
            </a:r>
            <a:r>
              <a:rPr kumimoji="1" lang="ja-JP" altLang="en-US" sz="1000">
                <a:solidFill>
                  <a:schemeClr val="tx2"/>
                </a:solidFill>
                <a:latin typeface="Meiryo UI" panose="020B0604030504040204" pitchFamily="50" charset="-128"/>
                <a:ea typeface="Meiryo UI" panose="020B0604030504040204" pitchFamily="50" charset="-128"/>
              </a:rPr>
              <a:t>の経験を有する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が統括責任者を務め、情報管理は</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が行う</a:t>
            </a:r>
            <a:endParaRPr lang="en-US" altLang="ja-JP" sz="1000">
              <a:solidFill>
                <a:schemeClr val="tx2"/>
              </a:solidFill>
              <a:latin typeface="Meiryo UI"/>
              <a:ea typeface="Meiryo UI"/>
            </a:endParaRPr>
          </a:p>
        </p:txBody>
      </p:sp>
      <p:graphicFrame>
        <p:nvGraphicFramePr>
          <p:cNvPr id="26" name="表 25">
            <a:extLst>
              <a:ext uri="{FF2B5EF4-FFF2-40B4-BE49-F238E27FC236}">
                <a16:creationId xmlns:a16="http://schemas.microsoft.com/office/drawing/2014/main" id="{A4388735-E70C-E24C-96EB-B7B1090C4D2F}"/>
              </a:ext>
            </a:extLst>
          </p:cNvPr>
          <p:cNvGraphicFramePr>
            <a:graphicFrameLocks noGrp="1"/>
          </p:cNvGraphicFramePr>
          <p:nvPr>
            <p:extLst>
              <p:ext uri="{D42A27DB-BD31-4B8C-83A1-F6EECF244321}">
                <p14:modId xmlns:p14="http://schemas.microsoft.com/office/powerpoint/2010/main" val="3845719040"/>
              </p:ext>
            </p:extLst>
          </p:nvPr>
        </p:nvGraphicFramePr>
        <p:xfrm>
          <a:off x="510775" y="4402835"/>
          <a:ext cx="8891581" cy="2165450"/>
        </p:xfrm>
        <a:graphic>
          <a:graphicData uri="http://schemas.openxmlformats.org/drawingml/2006/table">
            <a:tbl>
              <a:tblPr/>
              <a:tblGrid>
                <a:gridCol w="1352749">
                  <a:extLst>
                    <a:ext uri="{9D8B030D-6E8A-4147-A177-3AD203B41FA5}">
                      <a16:colId xmlns:a16="http://schemas.microsoft.com/office/drawing/2014/main" val="19338850"/>
                    </a:ext>
                  </a:extLst>
                </a:gridCol>
                <a:gridCol w="1203767">
                  <a:extLst>
                    <a:ext uri="{9D8B030D-6E8A-4147-A177-3AD203B41FA5}">
                      <a16:colId xmlns:a16="http://schemas.microsoft.com/office/drawing/2014/main" val="1077404786"/>
                    </a:ext>
                  </a:extLst>
                </a:gridCol>
                <a:gridCol w="1377387">
                  <a:extLst>
                    <a:ext uri="{9D8B030D-6E8A-4147-A177-3AD203B41FA5}">
                      <a16:colId xmlns:a16="http://schemas.microsoft.com/office/drawing/2014/main" val="2159797835"/>
                    </a:ext>
                  </a:extLst>
                </a:gridCol>
                <a:gridCol w="2199190">
                  <a:extLst>
                    <a:ext uri="{9D8B030D-6E8A-4147-A177-3AD203B41FA5}">
                      <a16:colId xmlns:a16="http://schemas.microsoft.com/office/drawing/2014/main" val="2503493269"/>
                    </a:ext>
                  </a:extLst>
                </a:gridCol>
                <a:gridCol w="2758488">
                  <a:extLst>
                    <a:ext uri="{9D8B030D-6E8A-4147-A177-3AD203B41FA5}">
                      <a16:colId xmlns:a16="http://schemas.microsoft.com/office/drawing/2014/main" val="93772259"/>
                    </a:ext>
                  </a:extLst>
                </a:gridCol>
              </a:tblGrid>
              <a:tr h="265831">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担当者氏名</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本事業に</a:t>
                      </a:r>
                      <a:endParaRPr lang="en-US" altLang="ja-JP" sz="1200" b="1" kern="100">
                        <a:effectLst/>
                        <a:latin typeface="Meiryo UI" panose="020B0604030504040204" pitchFamily="50" charset="-128"/>
                        <a:ea typeface="Meiryo UI" panose="020B0604030504040204" pitchFamily="50" charset="-128"/>
                      </a:endParaRPr>
                    </a:p>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rPr>
                        <a:t>おける役割</a:t>
                      </a:r>
                      <a:endParaRPr lang="en-US" altLang="ja-JP" sz="1200" b="1" kern="100">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R="44450" indent="12700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役職</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本事業における担当業務</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tc>
                  <a:txBody>
                    <a:bodyPr/>
                    <a:lstStyle/>
                    <a:p>
                      <a:pPr marL="0" marR="44450" indent="0" algn="ctr">
                        <a:spcAft>
                          <a:spcPts val="0"/>
                        </a:spcAft>
                        <a:tabLst>
                          <a:tab pos="2700020" algn="ctr"/>
                          <a:tab pos="5400040" algn="r"/>
                        </a:tabLst>
                      </a:pPr>
                      <a:r>
                        <a:rPr lang="ja-JP" altLang="en-US" sz="1200" b="1" kern="100">
                          <a:effectLst/>
                          <a:latin typeface="Meiryo UI" panose="020B0604030504040204" pitchFamily="50" charset="-128"/>
                          <a:ea typeface="Meiryo UI" panose="020B0604030504040204" pitchFamily="50" charset="-128"/>
                          <a:cs typeface="Meiryo UI" panose="020B0604030504040204" pitchFamily="50" charset="-128"/>
                        </a:rPr>
                        <a:t>略歴</a:t>
                      </a:r>
                      <a:endParaRPr lang="en-US" altLang="ja-JP" sz="1200" b="1"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solidFill>
                      <a:schemeClr val="accent3"/>
                    </a:solidFill>
                  </a:tcPr>
                </a:tc>
                <a:extLst>
                  <a:ext uri="{0D108BD9-81ED-4DB2-BD59-A6C34878D82A}">
                    <a16:rowId xmlns:a16="http://schemas.microsoft.com/office/drawing/2014/main" val="10000"/>
                  </a:ext>
                </a:extLst>
              </a:tr>
              <a:tr h="251705">
                <a:tc>
                  <a:txBody>
                    <a:bodyPr/>
                    <a:lstStyle/>
                    <a:p>
                      <a:pPr marL="0" marR="45720" indent="0" algn="l" rtl="0" eaLnBrk="1" fontAlgn="ctr" latinLnBrk="0" hangingPunct="1">
                        <a:spcBef>
                          <a:spcPts val="0"/>
                        </a:spcBef>
                        <a:spcAft>
                          <a:spcPts val="0"/>
                        </a:spcAft>
                        <a:buFont typeface="Arial" panose="020B0604020202020204" pitchFamily="34" charset="0"/>
                        <a:buNone/>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統括責任者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1"/>
                  </a:ext>
                </a:extLst>
              </a:tr>
              <a:tr h="251705">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Y</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実施責任者</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0002"/>
                  </a:ext>
                </a:extLst>
              </a:tr>
              <a:tr h="251705">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kern="0">
                          <a:effectLst/>
                          <a:latin typeface="Meiryo UI" panose="020B0604030504040204" pitchFamily="50" charset="-128"/>
                          <a:ea typeface="Meiryo UI" panose="020B0604030504040204" pitchFamily="50" charset="-128"/>
                          <a:cs typeface="Meiryo UI" panose="020B0604030504040204" pitchFamily="50" charset="-128"/>
                        </a:rPr>
                        <a:t>Z</a:t>
                      </a:r>
                      <a:r>
                        <a:rPr lang="ja-JP" altLang="en-US" sz="1200" kern="0">
                          <a:effectLst/>
                          <a:latin typeface="Meiryo UI" panose="020B0604030504040204" pitchFamily="50" charset="-128"/>
                          <a:ea typeface="Meiryo UI" panose="020B0604030504040204" pitchFamily="50" charset="-128"/>
                          <a:cs typeface="Meiryo UI" panose="020B0604030504040204" pitchFamily="50" charset="-128"/>
                        </a:rPr>
                        <a:t>氏</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副責任者</a:t>
                      </a:r>
                      <a:endParaRPr lang="ja-JP"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929616916"/>
                  </a:ext>
                </a:extLst>
              </a:tr>
              <a:tr h="251705">
                <a:tc>
                  <a:txBody>
                    <a:bodyPr/>
                    <a:lstStyle/>
                    <a:p>
                      <a:pPr marL="0" marR="44450" indent="0">
                        <a:spcAft>
                          <a:spcPts val="0"/>
                        </a:spcAft>
                        <a:buFont typeface="Arial" panose="020B0604020202020204" pitchFamily="34" charset="0"/>
                        <a:buNone/>
                        <a:tabLst>
                          <a:tab pos="2700020" algn="ctr"/>
                          <a:tab pos="5400040" algn="r"/>
                        </a:tabLst>
                      </a:pPr>
                      <a:r>
                        <a:rPr lang="en-US" altLang="ja-JP" sz="1200" kern="0">
                          <a:effectLst/>
                          <a:latin typeface="Meiryo UI" panose="020B0604030504040204" pitchFamily="50" charset="-128"/>
                          <a:ea typeface="Meiryo UI" panose="020B0604030504040204" pitchFamily="50" charset="-128"/>
                          <a:cs typeface="ＭＳ明朝-WinCharSetFFFF-H"/>
                        </a:rPr>
                        <a:t>XX</a:t>
                      </a: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tabLst>
                          <a:tab pos="2700020" algn="ctr"/>
                          <a:tab pos="5400040" algn="r"/>
                        </a:tabLst>
                      </a:pPr>
                      <a:r>
                        <a:rPr lang="ja-JP" altLang="en-US" sz="1200" kern="100">
                          <a:effectLst/>
                          <a:latin typeface="Meiryo UI" panose="020B0604030504040204" pitchFamily="50" charset="-128"/>
                          <a:ea typeface="Meiryo UI" panose="020B0604030504040204" pitchFamily="50" charset="-128"/>
                          <a:cs typeface="Meiryo UI" panose="020B0604030504040204" pitchFamily="50" charset="-128"/>
                        </a:rPr>
                        <a:t>担当者</a:t>
                      </a:r>
                      <a:endParaRPr lang="en-US" alt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tabLst>
                          <a:tab pos="2700020" algn="ctr"/>
                          <a:tab pos="5400040" algn="r"/>
                        </a:tabLst>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444382730"/>
                  </a:ext>
                </a:extLst>
              </a:tr>
              <a:tr h="264290">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indent="0">
                        <a:spcAft>
                          <a:spcPts val="0"/>
                        </a:spcAft>
                        <a:buFont typeface="Arial" panose="020B0604020202020204" pitchFamily="34" charset="0"/>
                        <a:buNone/>
                      </a:pPr>
                      <a:r>
                        <a:rPr lang="en-US" altLang="ja-JP" sz="1200" kern="0">
                          <a:effectLst/>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5531333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3016652104"/>
                  </a:ext>
                </a:extLst>
              </a:tr>
              <a:tr h="264290">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0" marR="4445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0" lang="en-US" altLang="ja-JP" sz="1200" b="0" i="0" u="none" strike="noStrike" kern="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ＭＳ明朝-WinCharSetFFFF-H"/>
                        </a:rPr>
                        <a:t>XXX</a:t>
                      </a: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tc>
                  <a:txBody>
                    <a:bodyPr/>
                    <a:lstStyle/>
                    <a:p>
                      <a:pPr marL="171450" marR="44450" indent="-171450">
                        <a:spcAft>
                          <a:spcPts val="0"/>
                        </a:spcAft>
                        <a:buFont typeface="Arial" panose="020B0604020202020204" pitchFamily="34" charset="0"/>
                        <a:buChar char="•"/>
                      </a:pPr>
                      <a:endParaRPr lang="ja-JP" sz="1200" kern="100" dirty="0">
                        <a:effectLst/>
                        <a:latin typeface="Meiryo UI" panose="020B0604030504040204" pitchFamily="50" charset="-128"/>
                        <a:ea typeface="Meiryo UI" panose="020B0604030504040204" pitchFamily="50" charset="-128"/>
                        <a:cs typeface="Meiryo UI" panose="020B0604030504040204" pitchFamily="50" charset="-128"/>
                      </a:endParaRPr>
                    </a:p>
                  </a:txBody>
                  <a:tcPr marL="72000" marR="72000" marT="0" marB="0" anchor="ctr">
                    <a:lnL w="12700" cap="flat" cmpd="sng" algn="ctr">
                      <a:solidFill>
                        <a:schemeClr val="bg1">
                          <a:lumMod val="85000"/>
                        </a:schemeClr>
                      </a:solidFill>
                      <a:prstDash val="solid"/>
                      <a:round/>
                      <a:headEnd type="none" w="med" len="med"/>
                      <a:tailEnd type="none" w="med" len="med"/>
                    </a:lnL>
                    <a:lnR w="12700" cap="flat" cmpd="sng" algn="ctr">
                      <a:solidFill>
                        <a:schemeClr val="bg1">
                          <a:lumMod val="85000"/>
                        </a:schemeClr>
                      </a:solidFill>
                      <a:prstDash val="solid"/>
                      <a:round/>
                      <a:headEnd type="none" w="med" len="med"/>
                      <a:tailEnd type="none" w="med" len="med"/>
                    </a:lnR>
                    <a:lnT w="12700" cap="flat" cmpd="sng" algn="ctr">
                      <a:solidFill>
                        <a:schemeClr val="bg1">
                          <a:lumMod val="85000"/>
                        </a:schemeClr>
                      </a:solidFill>
                      <a:prstDash val="solid"/>
                      <a:round/>
                      <a:headEnd type="none" w="med" len="med"/>
                      <a:tailEnd type="none" w="med" len="med"/>
                    </a:lnT>
                    <a:lnB w="12700" cap="flat" cmpd="sng" algn="ctr">
                      <a:solidFill>
                        <a:schemeClr val="bg1">
                          <a:lumMod val="85000"/>
                        </a:schemeClr>
                      </a:solidFill>
                      <a:prstDash val="solid"/>
                      <a:round/>
                      <a:headEnd type="none" w="med" len="med"/>
                      <a:tailEnd type="none" w="med" len="med"/>
                    </a:lnB>
                  </a:tcPr>
                </a:tc>
                <a:extLst>
                  <a:ext uri="{0D108BD9-81ED-4DB2-BD59-A6C34878D82A}">
                    <a16:rowId xmlns:a16="http://schemas.microsoft.com/office/drawing/2014/main" val="1964661556"/>
                  </a:ext>
                </a:extLst>
              </a:tr>
            </a:tbl>
          </a:graphicData>
        </a:graphic>
      </p:graphicFrame>
      <p:sp>
        <p:nvSpPr>
          <p:cNvPr id="28" name="正方形/長方形 27">
            <a:extLst>
              <a:ext uri="{FF2B5EF4-FFF2-40B4-BE49-F238E27FC236}">
                <a16:creationId xmlns:a16="http://schemas.microsoft.com/office/drawing/2014/main" id="{BDDD9D91-D1C3-242A-C13C-3012E597CFE3}"/>
              </a:ext>
            </a:extLst>
          </p:cNvPr>
          <p:cNvSpPr/>
          <p:nvPr/>
        </p:nvSpPr>
        <p:spPr>
          <a:xfrm>
            <a:off x="3383033"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Y</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Z</a:t>
            </a:r>
            <a:r>
              <a:rPr kumimoji="1" lang="ja-JP" altLang="en-US"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rPr>
              <a:t>氏</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29" name="正方形/長方形 28">
            <a:extLst>
              <a:ext uri="{FF2B5EF4-FFF2-40B4-BE49-F238E27FC236}">
                <a16:creationId xmlns:a16="http://schemas.microsoft.com/office/drawing/2014/main" id="{0057BAA8-DD49-FD04-BE52-96BE8D88205A}"/>
              </a:ext>
            </a:extLst>
          </p:cNvPr>
          <p:cNvSpPr/>
          <p:nvPr/>
        </p:nvSpPr>
        <p:spPr>
          <a:xfrm>
            <a:off x="5832700"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9" name="正方形/長方形 48">
            <a:extLst>
              <a:ext uri="{FF2B5EF4-FFF2-40B4-BE49-F238E27FC236}">
                <a16:creationId xmlns:a16="http://schemas.microsoft.com/office/drawing/2014/main" id="{ED4F9749-FD0B-206A-B42E-3D49C59D27B4}"/>
              </a:ext>
            </a:extLst>
          </p:cNvPr>
          <p:cNvSpPr/>
          <p:nvPr/>
        </p:nvSpPr>
        <p:spPr>
          <a:xfrm>
            <a:off x="5832700"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a:solidFill>
                  <a:schemeClr val="tx1"/>
                </a:solidFill>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cxnSp>
        <p:nvCxnSpPr>
          <p:cNvPr id="50" name="コネクタ: カギ線 49">
            <a:extLst>
              <a:ext uri="{FF2B5EF4-FFF2-40B4-BE49-F238E27FC236}">
                <a16:creationId xmlns:a16="http://schemas.microsoft.com/office/drawing/2014/main" id="{81E133E5-0E12-2828-AA9A-0AC9BC3CFFCF}"/>
              </a:ext>
            </a:extLst>
          </p:cNvPr>
          <p:cNvCxnSpPr>
            <a:cxnSpLocks/>
            <a:stCxn id="28" idx="3"/>
            <a:endCxn id="49" idx="1"/>
          </p:cNvCxnSpPr>
          <p:nvPr/>
        </p:nvCxnSpPr>
        <p:spPr>
          <a:xfrm>
            <a:off x="5183033" y="2800828"/>
            <a:ext cx="649667" cy="1012195"/>
          </a:xfrm>
          <a:prstGeom prst="bentConnector3">
            <a:avLst>
              <a:gd name="adj1" fmla="val 50000"/>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cxnSp>
        <p:nvCxnSpPr>
          <p:cNvPr id="51" name="直線矢印コネクタ 50">
            <a:extLst>
              <a:ext uri="{FF2B5EF4-FFF2-40B4-BE49-F238E27FC236}">
                <a16:creationId xmlns:a16="http://schemas.microsoft.com/office/drawing/2014/main" id="{032DCB91-AD12-45FE-5E3D-35C2B6FFDA4F}"/>
              </a:ext>
            </a:extLst>
          </p:cNvPr>
          <p:cNvCxnSpPr>
            <a:cxnSpLocks/>
            <a:stCxn id="28" idx="3"/>
            <a:endCxn id="29" idx="1"/>
          </p:cNvCxnSpPr>
          <p:nvPr/>
        </p:nvCxnSpPr>
        <p:spPr>
          <a:xfrm>
            <a:off x="5183033" y="2800828"/>
            <a:ext cx="649667"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52" name="正方形/長方形 51">
            <a:extLst>
              <a:ext uri="{FF2B5EF4-FFF2-40B4-BE49-F238E27FC236}">
                <a16:creationId xmlns:a16="http://schemas.microsoft.com/office/drawing/2014/main" id="{DC2C8FCD-0F42-912C-F1C4-7FBB1212A3D5}"/>
              </a:ext>
            </a:extLst>
          </p:cNvPr>
          <p:cNvSpPr/>
          <p:nvPr/>
        </p:nvSpPr>
        <p:spPr>
          <a:xfrm>
            <a:off x="1218374"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i="0" u="none" strike="noStrike" kern="100">
                <a:solidFill>
                  <a:schemeClr val="bg1"/>
                </a:solidFill>
                <a:effectLst/>
                <a:latin typeface="Meiryo UI" panose="020B0604030504040204" pitchFamily="50" charset="-128"/>
                <a:ea typeface="Meiryo UI" panose="020B0604030504040204" pitchFamily="50" charset="-128"/>
              </a:rPr>
              <a:t>統括部門（役割）</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3" name="正方形/長方形 52">
            <a:extLst>
              <a:ext uri="{FF2B5EF4-FFF2-40B4-BE49-F238E27FC236}">
                <a16:creationId xmlns:a16="http://schemas.microsoft.com/office/drawing/2014/main" id="{7F5C9CE6-2EF9-15F0-0A4B-495A80EBD69C}"/>
              </a:ext>
            </a:extLst>
          </p:cNvPr>
          <p:cNvSpPr/>
          <p:nvPr/>
        </p:nvSpPr>
        <p:spPr>
          <a:xfrm>
            <a:off x="1218374" y="2494828"/>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rtl="0" eaLnBrk="1" fontAlgn="ctr" latinLnBrk="0" hangingPunct="1">
              <a:spcBef>
                <a:spcPts val="0"/>
              </a:spcBef>
              <a:spcAft>
                <a:spcPts val="0"/>
              </a:spcAft>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b="0" i="0" u="none" strike="noStrike">
                <a:solidFill>
                  <a:schemeClr val="tx1"/>
                </a:solidFill>
                <a:effectLst/>
                <a:latin typeface="Meiryo UI" panose="020B0604030504040204" pitchFamily="50" charset="-128"/>
                <a:ea typeface="Meiryo UI" panose="020B0604030504040204" pitchFamily="50" charset="-128"/>
              </a:rPr>
              <a:t>部（部署名）</a:t>
            </a:r>
            <a:endParaRPr lang="en-US" altLang="ja-JP" sz="1200" b="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lang="en-US" altLang="ja-JP" sz="1200" b="0" i="0" u="none" strike="noStrike">
                <a:solidFill>
                  <a:schemeClr val="tx1"/>
                </a:solidFill>
                <a:effectLst/>
                <a:latin typeface="Meiryo UI" panose="020B0604030504040204" pitchFamily="50" charset="-128"/>
                <a:ea typeface="Meiryo UI" panose="020B0604030504040204" pitchFamily="50" charset="-128"/>
              </a:rPr>
              <a:t>X</a:t>
            </a:r>
            <a:r>
              <a:rPr lang="ja-JP" altLang="en-US" sz="1200" b="0" i="0" u="none" strike="noStrike">
                <a:solidFill>
                  <a:schemeClr val="tx1"/>
                </a:solidFill>
                <a:effectLst/>
                <a:latin typeface="Meiryo UI" panose="020B0604030504040204" pitchFamily="50" charset="-128"/>
                <a:ea typeface="Meiryo UI" panose="020B0604030504040204" pitchFamily="50" charset="-128"/>
              </a:rPr>
              <a:t>氏</a:t>
            </a:r>
            <a:endParaRPr lang="ja-JP" altLang="ja-JP" sz="1200" b="0" i="0" u="none" strike="noStrike">
              <a:solidFill>
                <a:schemeClr val="tx1"/>
              </a:solidFill>
              <a:effectLst/>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DF3A87AA-E5E4-4671-7D63-7C0FB4EF9597}"/>
              </a:ext>
            </a:extLst>
          </p:cNvPr>
          <p:cNvSpPr/>
          <p:nvPr/>
        </p:nvSpPr>
        <p:spPr>
          <a:xfrm>
            <a:off x="3383033"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推進部門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55" name="直線矢印コネクタ 54">
            <a:extLst>
              <a:ext uri="{FF2B5EF4-FFF2-40B4-BE49-F238E27FC236}">
                <a16:creationId xmlns:a16="http://schemas.microsoft.com/office/drawing/2014/main" id="{4FD12867-A359-F5B0-1989-5B5724DC61D0}"/>
              </a:ext>
            </a:extLst>
          </p:cNvPr>
          <p:cNvCxnSpPr>
            <a:cxnSpLocks/>
            <a:stCxn id="53" idx="3"/>
            <a:endCxn id="28" idx="1"/>
          </p:cNvCxnSpPr>
          <p:nvPr/>
        </p:nvCxnSpPr>
        <p:spPr>
          <a:xfrm>
            <a:off x="3018374" y="2800828"/>
            <a:ext cx="364659" cy="0"/>
          </a:xfrm>
          <a:prstGeom prst="straightConnector1">
            <a:avLst/>
          </a:prstGeom>
          <a:ln w="9525" cap="rnd">
            <a:solidFill>
              <a:schemeClr val="tx1">
                <a:lumMod val="60000"/>
                <a:lumOff val="40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56" name="正方形/長方形 55">
            <a:extLst>
              <a:ext uri="{FF2B5EF4-FFF2-40B4-BE49-F238E27FC236}">
                <a16:creationId xmlns:a16="http://schemas.microsoft.com/office/drawing/2014/main" id="{2D7C7D57-AE02-63BC-9C7D-FE319CD42652}"/>
              </a:ext>
            </a:extLst>
          </p:cNvPr>
          <p:cNvSpPr/>
          <p:nvPr/>
        </p:nvSpPr>
        <p:spPr>
          <a:xfrm>
            <a:off x="5832700" y="2280916"/>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i="0" u="none" strike="noStrike">
                <a:solidFill>
                  <a:schemeClr val="bg1"/>
                </a:solidFill>
                <a:effectLst/>
                <a:latin typeface="Meiryo UI" panose="020B0604030504040204" pitchFamily="50" charset="-128"/>
                <a:ea typeface="Meiryo UI" panose="020B0604030504040204" pitchFamily="50" charset="-128"/>
              </a:rPr>
              <a:t>担当部署</a:t>
            </a:r>
            <a:r>
              <a:rPr lang="en-US" altLang="ja-JP" sz="1200" b="1" i="0" u="none" strike="noStrike">
                <a:solidFill>
                  <a:schemeClr val="bg1"/>
                </a:solidFill>
                <a:effectLst/>
                <a:latin typeface="Meiryo UI" panose="020B0604030504040204" pitchFamily="50" charset="-128"/>
                <a:ea typeface="Meiryo UI" panose="020B0604030504040204" pitchFamily="50" charset="-128"/>
              </a:rPr>
              <a:t>A</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7" name="正方形/長方形 56">
            <a:extLst>
              <a:ext uri="{FF2B5EF4-FFF2-40B4-BE49-F238E27FC236}">
                <a16:creationId xmlns:a16="http://schemas.microsoft.com/office/drawing/2014/main" id="{F546EE9A-4A48-1058-221F-828E3FE4A84F}"/>
              </a:ext>
            </a:extLst>
          </p:cNvPr>
          <p:cNvSpPr/>
          <p:nvPr/>
        </p:nvSpPr>
        <p:spPr>
          <a:xfrm>
            <a:off x="5832700"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kumimoji="1" lang="ja-JP" altLang="en-US"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連携部署</a:t>
            </a:r>
            <a:r>
              <a:rPr kumimoji="1" lang="en-US" altLang="ja-JP" sz="1200" b="1" kern="100">
                <a:solidFill>
                  <a:schemeClr val="bg1"/>
                </a:solidFill>
                <a:latin typeface="Meiryo UI" panose="020B0604030504040204" pitchFamily="50" charset="-128"/>
                <a:ea typeface="Meiryo UI" panose="020B0604030504040204" pitchFamily="50" charset="-128"/>
                <a:cs typeface="Meiryo UI" panose="020B0604030504040204" pitchFamily="50" charset="-128"/>
              </a:rPr>
              <a:t>B</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sp>
        <p:nvSpPr>
          <p:cNvPr id="58" name="正方形/長方形 57">
            <a:extLst>
              <a:ext uri="{FF2B5EF4-FFF2-40B4-BE49-F238E27FC236}">
                <a16:creationId xmlns:a16="http://schemas.microsoft.com/office/drawing/2014/main" id="{D9E5DBC9-E4E2-0529-3C4F-F427422DBD87}"/>
              </a:ext>
            </a:extLst>
          </p:cNvPr>
          <p:cNvSpPr/>
          <p:nvPr/>
        </p:nvSpPr>
        <p:spPr>
          <a:xfrm>
            <a:off x="3383033" y="3507023"/>
            <a:ext cx="1800000" cy="612000"/>
          </a:xfrm>
          <a:prstGeom prst="rect">
            <a:avLst/>
          </a:prstGeom>
          <a:solidFill>
            <a:schemeClr val="bg1"/>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fontAlgn="ct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r>
              <a:rPr lang="ja-JP" altLang="en-US" sz="1200" i="0" u="none" strike="noStrike">
                <a:solidFill>
                  <a:schemeClr val="tx1"/>
                </a:solidFill>
                <a:effectLst/>
                <a:latin typeface="Meiryo UI" panose="020B0604030504040204" pitchFamily="50" charset="-128"/>
                <a:ea typeface="Meiryo UI" panose="020B0604030504040204" pitchFamily="50" charset="-128"/>
              </a:rPr>
              <a:t>部</a:t>
            </a:r>
            <a:endParaRPr lang="en-US" altLang="ja-JP" sz="1200" i="0" u="none" strike="noStrike">
              <a:solidFill>
                <a:schemeClr val="tx1"/>
              </a:solidFill>
              <a:effectLst/>
              <a:latin typeface="Meiryo UI" panose="020B0604030504040204" pitchFamily="50" charset="-128"/>
              <a:ea typeface="Meiryo UI" panose="020B0604030504040204" pitchFamily="50" charset="-128"/>
            </a:endParaRPr>
          </a:p>
          <a:p>
            <a:pPr marL="171450" marR="45720" indent="-171450" algn="ctr" fontAlgn="ctr">
              <a:buFont typeface="Arial" panose="020B0604020202020204" pitchFamily="34" charset="0"/>
              <a:buChar char="•"/>
              <a:tabLst>
                <a:tab pos="2700020" algn="ctr"/>
                <a:tab pos="5400040" algn="r"/>
              </a:tabLst>
            </a:pPr>
            <a:r>
              <a:rPr lang="en-US" altLang="ja-JP" sz="1200" i="0" u="none" strike="noStrike">
                <a:solidFill>
                  <a:schemeClr val="tx1"/>
                </a:solidFill>
                <a:effectLst/>
                <a:latin typeface="Meiryo UI" panose="020B0604030504040204" pitchFamily="50" charset="-128"/>
                <a:ea typeface="Meiryo UI" panose="020B0604030504040204" pitchFamily="50" charset="-128"/>
              </a:rPr>
              <a:t>XXX</a:t>
            </a:r>
            <a:endParaRPr kumimoji="1" lang="en-US" altLang="ja-JP" sz="1200" kern="100">
              <a:solidFill>
                <a:srgbClr val="000000"/>
              </a:solidFill>
              <a:latin typeface="Meiryo UI" panose="020B0604030504040204" pitchFamily="50" charset="-128"/>
              <a:ea typeface="Meiryo UI" panose="020B0604030504040204" pitchFamily="50" charset="-128"/>
              <a:cs typeface="Meiryo UI" panose="020B0604030504040204" pitchFamily="50" charset="-128"/>
            </a:endParaRPr>
          </a:p>
          <a:p>
            <a:pPr marL="171450" marR="45720" indent="-171450" algn="ctr" rtl="0" eaLnBrk="1" fontAlgn="ctr" latinLnBrk="0" hangingPunct="1">
              <a:spcBef>
                <a:spcPts val="0"/>
              </a:spcBef>
              <a:spcAft>
                <a:spcPts val="0"/>
              </a:spcAft>
              <a:buFont typeface="Arial" panose="020B0604020202020204" pitchFamily="34" charset="0"/>
              <a:buChar char="•"/>
              <a:tabLst>
                <a:tab pos="2700020" algn="ctr"/>
                <a:tab pos="5400040" algn="r"/>
              </a:tabLst>
            </a:pPr>
            <a:r>
              <a:rPr kumimoji="1" lang="en-US" altLang="ja-JP"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rPr>
              <a:t>XXX</a:t>
            </a:r>
            <a:endParaRPr kumimoji="1" lang="ja-JP" altLang="en-US" sz="1200" i="0" u="none" strike="noStrike" kern="100">
              <a:solidFill>
                <a:srgbClr val="00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a:extLst>
              <a:ext uri="{FF2B5EF4-FFF2-40B4-BE49-F238E27FC236}">
                <a16:creationId xmlns:a16="http://schemas.microsoft.com/office/drawing/2014/main" id="{41CA7EE1-6628-4728-5941-8F00FDDEA4FB}"/>
              </a:ext>
            </a:extLst>
          </p:cNvPr>
          <p:cNvSpPr/>
          <p:nvPr/>
        </p:nvSpPr>
        <p:spPr>
          <a:xfrm>
            <a:off x="3383033" y="3288845"/>
            <a:ext cx="1800000" cy="216000"/>
          </a:xfrm>
          <a:prstGeom prst="rect">
            <a:avLst/>
          </a:prstGeom>
          <a:solidFill>
            <a:srgbClr val="747480"/>
          </a:solidFill>
          <a:ln w="12700">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72000" rIns="72000" rtlCol="0" anchor="ctr"/>
          <a:lstStyle/>
          <a:p>
            <a:pPr marR="45720" algn="ctr" rtl="0" eaLnBrk="1" fontAlgn="ctr" latinLnBrk="0" hangingPunct="1">
              <a:spcBef>
                <a:spcPts val="0"/>
              </a:spcBef>
              <a:spcAft>
                <a:spcPts val="0"/>
              </a:spcAft>
              <a:tabLst>
                <a:tab pos="2700020" algn="ctr"/>
                <a:tab pos="5400040" algn="r"/>
              </a:tabLst>
            </a:pPr>
            <a:r>
              <a:rPr lang="ja-JP" altLang="en-US" sz="1200" b="1">
                <a:solidFill>
                  <a:schemeClr val="bg1"/>
                </a:solidFill>
                <a:latin typeface="Meiryo UI" panose="020B0604030504040204" pitchFamily="50" charset="-128"/>
                <a:ea typeface="Meiryo UI" panose="020B0604030504040204" pitchFamily="50" charset="-128"/>
              </a:rPr>
              <a:t>情報管理部門</a:t>
            </a:r>
            <a:endParaRPr lang="ja-JP" altLang="ja-JP" sz="1200" b="1" i="0" u="none" strike="noStrike">
              <a:solidFill>
                <a:schemeClr val="bg1"/>
              </a:solidFill>
              <a:effectLst/>
              <a:latin typeface="Meiryo UI" panose="020B0604030504040204" pitchFamily="50" charset="-128"/>
              <a:ea typeface="Meiryo UI" panose="020B0604030504040204" pitchFamily="50" charset="-128"/>
            </a:endParaRPr>
          </a:p>
        </p:txBody>
      </p:sp>
      <p:cxnSp>
        <p:nvCxnSpPr>
          <p:cNvPr id="60" name="直線矢印コネクタ 59">
            <a:extLst>
              <a:ext uri="{FF2B5EF4-FFF2-40B4-BE49-F238E27FC236}">
                <a16:creationId xmlns:a16="http://schemas.microsoft.com/office/drawing/2014/main" id="{8D88E98B-09BF-F8DA-0F57-72CCD30C834C}"/>
              </a:ext>
            </a:extLst>
          </p:cNvPr>
          <p:cNvCxnSpPr>
            <a:cxnSpLocks/>
            <a:stCxn id="28" idx="2"/>
            <a:endCxn id="59" idx="0"/>
          </p:cNvCxnSpPr>
          <p:nvPr/>
        </p:nvCxnSpPr>
        <p:spPr>
          <a:xfrm>
            <a:off x="4283033" y="3106828"/>
            <a:ext cx="0" cy="182017"/>
          </a:xfrm>
          <a:prstGeom prst="straightConnector1">
            <a:avLst/>
          </a:prstGeom>
          <a:ln w="9525" cap="rnd">
            <a:solidFill>
              <a:schemeClr val="bg1">
                <a:lumMod val="65000"/>
              </a:schemeClr>
            </a:solidFill>
            <a:prstDash val="solid"/>
            <a:round/>
            <a:tailEnd type="none"/>
          </a:ln>
        </p:spPr>
        <p:style>
          <a:lnRef idx="1">
            <a:schemeClr val="accent1"/>
          </a:lnRef>
          <a:fillRef idx="0">
            <a:schemeClr val="accent1"/>
          </a:fillRef>
          <a:effectRef idx="0">
            <a:schemeClr val="accent1"/>
          </a:effectRef>
          <a:fontRef idx="minor">
            <a:schemeClr val="tx1"/>
          </a:fontRef>
        </p:style>
      </p:cxnSp>
      <p:sp>
        <p:nvSpPr>
          <p:cNvPr id="61" name="吹き出し: 四角形 60">
            <a:extLst>
              <a:ext uri="{FF2B5EF4-FFF2-40B4-BE49-F238E27FC236}">
                <a16:creationId xmlns:a16="http://schemas.microsoft.com/office/drawing/2014/main" id="{D29BBA04-AF39-03DE-0AD1-CA93C4325397}"/>
              </a:ext>
            </a:extLst>
          </p:cNvPr>
          <p:cNvSpPr/>
          <p:nvPr/>
        </p:nvSpPr>
        <p:spPr>
          <a:xfrm>
            <a:off x="7691903" y="2550524"/>
            <a:ext cx="1799999" cy="1238735"/>
          </a:xfrm>
          <a:prstGeom prst="wedgeRectCallout">
            <a:avLst>
              <a:gd name="adj1" fmla="val -62380"/>
              <a:gd name="adj2" fmla="val -175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各役割を担当する</a:t>
            </a:r>
            <a:r>
              <a:rPr kumimoji="1" lang="ja-JP" altLang="en-US" sz="1000" b="1" u="sng">
                <a:solidFill>
                  <a:schemeClr val="tx2"/>
                </a:solidFill>
              </a:rPr>
              <a:t>部署名</a:t>
            </a:r>
            <a:r>
              <a:rPr kumimoji="1" lang="ja-JP" altLang="en-US" sz="1000">
                <a:solidFill>
                  <a:schemeClr val="tx2"/>
                </a:solidFill>
              </a:rPr>
              <a:t>と、その部署における</a:t>
            </a:r>
            <a:r>
              <a:rPr kumimoji="1" lang="zh-TW" altLang="en-US" sz="1000">
                <a:solidFill>
                  <a:schemeClr val="tx2"/>
                </a:solidFill>
              </a:rPr>
              <a:t>実施責任者、副責任者</a:t>
            </a:r>
            <a:r>
              <a:rPr kumimoji="1" lang="ja-JP" altLang="en-US" sz="1000">
                <a:solidFill>
                  <a:schemeClr val="tx2"/>
                </a:solidFill>
              </a:rPr>
              <a:t>等、主要な担当者名を記載してください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一つの役割を複数部署が担う場合は、該当部署・担当社氏名を全て記載してください</a:t>
            </a:r>
          </a:p>
        </p:txBody>
      </p:sp>
      <p:sp>
        <p:nvSpPr>
          <p:cNvPr id="62" name="吹き出し: 四角形 61">
            <a:extLst>
              <a:ext uri="{FF2B5EF4-FFF2-40B4-BE49-F238E27FC236}">
                <a16:creationId xmlns:a16="http://schemas.microsoft.com/office/drawing/2014/main" id="{EA6A73EA-2248-B411-067C-271F1E5E5C41}"/>
              </a:ext>
            </a:extLst>
          </p:cNvPr>
          <p:cNvSpPr/>
          <p:nvPr/>
        </p:nvSpPr>
        <p:spPr>
          <a:xfrm>
            <a:off x="341960" y="3855172"/>
            <a:ext cx="2216369" cy="550028"/>
          </a:xfrm>
          <a:prstGeom prst="wedgeRectCallout">
            <a:avLst>
              <a:gd name="adj1" fmla="val -8532"/>
              <a:gd name="adj2" fmla="val 705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上記表中の各担当者について、本事業中の役割・役職・本事業中の担当業務・略歴をそれぞれ記載してください</a:t>
            </a:r>
          </a:p>
        </p:txBody>
      </p:sp>
      <p:sp>
        <p:nvSpPr>
          <p:cNvPr id="63" name="吹き出し: 四角形 62">
            <a:extLst>
              <a:ext uri="{FF2B5EF4-FFF2-40B4-BE49-F238E27FC236}">
                <a16:creationId xmlns:a16="http://schemas.microsoft.com/office/drawing/2014/main" id="{558B2D0E-5B2E-7823-5FC1-CB4AD149D16D}"/>
              </a:ext>
            </a:extLst>
          </p:cNvPr>
          <p:cNvSpPr/>
          <p:nvPr/>
        </p:nvSpPr>
        <p:spPr>
          <a:xfrm>
            <a:off x="2680100" y="1940467"/>
            <a:ext cx="3541601" cy="375760"/>
          </a:xfrm>
          <a:prstGeom prst="wedgeRectCallout">
            <a:avLst>
              <a:gd name="adj1" fmla="val -56816"/>
              <a:gd name="adj2" fmla="val 517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本事業における部署等の</a:t>
            </a:r>
            <a:r>
              <a:rPr kumimoji="1" lang="ja-JP" altLang="en-US" sz="1000" b="1" u="sng">
                <a:solidFill>
                  <a:schemeClr val="tx2"/>
                </a:solidFill>
              </a:rPr>
              <a:t>役割</a:t>
            </a:r>
            <a:r>
              <a:rPr kumimoji="1" lang="ja-JP" altLang="en-US" sz="1000">
                <a:solidFill>
                  <a:schemeClr val="tx2"/>
                </a:solidFill>
              </a:rPr>
              <a:t>を記載してください（記載は例であり、事業に応じて適宜呼称の調整が可能です）</a:t>
            </a:r>
          </a:p>
        </p:txBody>
      </p:sp>
      <p:sp>
        <p:nvSpPr>
          <p:cNvPr id="64" name="吹き出し: 四角形 63">
            <a:extLst>
              <a:ext uri="{FF2B5EF4-FFF2-40B4-BE49-F238E27FC236}">
                <a16:creationId xmlns:a16="http://schemas.microsoft.com/office/drawing/2014/main" id="{EA9EEEB6-7EBE-F08E-266C-7324E4CFFF05}"/>
              </a:ext>
            </a:extLst>
          </p:cNvPr>
          <p:cNvSpPr/>
          <p:nvPr/>
        </p:nvSpPr>
        <p:spPr>
          <a:xfrm>
            <a:off x="7886880" y="4955301"/>
            <a:ext cx="1799999" cy="619368"/>
          </a:xfrm>
          <a:prstGeom prst="wedgeRectCallout">
            <a:avLst>
              <a:gd name="adj1" fmla="val -44318"/>
              <a:gd name="adj2" fmla="val -634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実施責任者・副責任者（設置する場合）の略歴については、</a:t>
            </a:r>
            <a:r>
              <a:rPr kumimoji="1" lang="ja-JP" altLang="en-US" sz="1000" b="1" u="sng">
                <a:solidFill>
                  <a:schemeClr val="tx2"/>
                </a:solidFill>
              </a:rPr>
              <a:t>必ず記載ください</a:t>
            </a:r>
          </a:p>
        </p:txBody>
      </p:sp>
      <p:sp>
        <p:nvSpPr>
          <p:cNvPr id="31" name="吹き出し: 四角形 30">
            <a:extLst>
              <a:ext uri="{FF2B5EF4-FFF2-40B4-BE49-F238E27FC236}">
                <a16:creationId xmlns:a16="http://schemas.microsoft.com/office/drawing/2014/main" id="{DD0FD552-5A69-96CA-7954-8373F96917D4}"/>
              </a:ext>
            </a:extLst>
          </p:cNvPr>
          <p:cNvSpPr/>
          <p:nvPr/>
        </p:nvSpPr>
        <p:spPr>
          <a:xfrm>
            <a:off x="4380868" y="1390623"/>
            <a:ext cx="4608911" cy="492717"/>
          </a:xfrm>
          <a:prstGeom prst="wedgeRectCallout">
            <a:avLst>
              <a:gd name="adj1" fmla="val -64475"/>
              <a:gd name="adj2" fmla="val 116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1"/>
                </a:solidFill>
              </a:rPr>
              <a:t>本事業の目的に沿った事業実施のための</a:t>
            </a:r>
            <a:r>
              <a:rPr kumimoji="1" lang="ja-JP" altLang="en-US" sz="1000" b="1">
                <a:solidFill>
                  <a:schemeClr val="tx1"/>
                </a:solidFill>
              </a:rPr>
              <a:t>社内体制</a:t>
            </a:r>
            <a:r>
              <a:rPr kumimoji="1" lang="ja-JP" altLang="en-US" sz="1000">
                <a:solidFill>
                  <a:schemeClr val="tx1"/>
                </a:solidFill>
              </a:rPr>
              <a:t>をご記載ください</a:t>
            </a:r>
            <a:endParaRPr kumimoji="1" lang="en-US" altLang="ja-JP" sz="1000">
              <a:solidFill>
                <a:schemeClr val="tx1"/>
              </a:solidFill>
            </a:endParaRPr>
          </a:p>
          <a:p>
            <a:pPr marL="171450" indent="-171450">
              <a:buFont typeface="Arial" panose="020B0604020202020204" pitchFamily="34" charset="0"/>
              <a:buChar char="•"/>
            </a:pPr>
            <a:r>
              <a:rPr kumimoji="1" lang="ja-JP" altLang="en-US" sz="1000">
                <a:solidFill>
                  <a:schemeClr val="tx1"/>
                </a:solidFill>
              </a:rPr>
              <a:t>共同申請が複数いる場合は、本スライドを複製してください。非該当の場合は本スライドを削除ください</a:t>
            </a:r>
          </a:p>
        </p:txBody>
      </p:sp>
      <p:sp>
        <p:nvSpPr>
          <p:cNvPr id="25" name="吹き出し: 四角形 24">
            <a:extLst>
              <a:ext uri="{FF2B5EF4-FFF2-40B4-BE49-F238E27FC236}">
                <a16:creationId xmlns:a16="http://schemas.microsoft.com/office/drawing/2014/main" id="{A67E37A8-6CF4-578C-9AC3-036C879A18FA}"/>
              </a:ext>
            </a:extLst>
          </p:cNvPr>
          <p:cNvSpPr/>
          <p:nvPr/>
        </p:nvSpPr>
        <p:spPr>
          <a:xfrm>
            <a:off x="2258729" y="264553"/>
            <a:ext cx="3794554" cy="222118"/>
          </a:xfrm>
          <a:prstGeom prst="wedgeRectCallout">
            <a:avLst>
              <a:gd name="adj1" fmla="val -55590"/>
              <a:gd name="adj2" fmla="val 189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共同申請によりスライド数が増える場合にはスライド数を記載してください</a:t>
            </a:r>
          </a:p>
        </p:txBody>
      </p:sp>
    </p:spTree>
    <p:extLst>
      <p:ext uri="{BB962C8B-B14F-4D97-AF65-F5344CB8AC3E}">
        <p14:creationId xmlns:p14="http://schemas.microsoft.com/office/powerpoint/2010/main" val="354073268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85A0B2-3A92-26EE-C6B7-7203336E42F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D4078-819B-319F-B032-C2C4FE1C2172}"/>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78C3FEFA-18B0-331D-9E13-809AE0CE6504}"/>
              </a:ext>
            </a:extLst>
          </p:cNvPr>
          <p:cNvSpPr>
            <a:spLocks noGrp="1"/>
          </p:cNvSpPr>
          <p:nvPr>
            <p:ph type="body" sz="quarter" idx="17"/>
          </p:nvPr>
        </p:nvSpPr>
        <p:spPr/>
        <p:txBody>
          <a:bodyPr/>
          <a:lstStyle/>
          <a:p>
            <a:r>
              <a:rPr kumimoji="1" lang="en-GB" dirty="0"/>
              <a:t>3-6. </a:t>
            </a:r>
            <a:r>
              <a:rPr kumimoji="1" lang="ja-JP" altLang="en-US" dirty="0"/>
              <a:t>実施体制等 </a:t>
            </a:r>
            <a:r>
              <a:rPr kumimoji="1" lang="en-US" altLang="ja-JP" dirty="0"/>
              <a:t>7/7</a:t>
            </a:r>
            <a:endParaRPr kumimoji="1" lang="en-GB" dirty="0"/>
          </a:p>
        </p:txBody>
      </p:sp>
      <p:sp>
        <p:nvSpPr>
          <p:cNvPr id="8" name="正方形/長方形 7">
            <a:extLst>
              <a:ext uri="{FF2B5EF4-FFF2-40B4-BE49-F238E27FC236}">
                <a16:creationId xmlns:a16="http://schemas.microsoft.com/office/drawing/2014/main" id="{1E64D290-7533-6B76-A5FC-E7108325E6D4}"/>
              </a:ext>
            </a:extLst>
          </p:cNvPr>
          <p:cNvSpPr/>
          <p:nvPr/>
        </p:nvSpPr>
        <p:spPr>
          <a:xfrm>
            <a:off x="128369" y="1495322"/>
            <a:ext cx="347798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1"/>
                </a:solidFill>
                <a:latin typeface="Meiryo UI" panose="020B0604030504040204" pitchFamily="50" charset="-128"/>
                <a:ea typeface="Meiryo UI" panose="020B0604030504040204" pitchFamily="50" charset="-128"/>
              </a:rPr>
              <a:t>事業実施国政府・企業等との協力条件・協議状況</a:t>
            </a:r>
          </a:p>
        </p:txBody>
      </p:sp>
      <p:sp>
        <p:nvSpPr>
          <p:cNvPr id="10" name="テキスト プレースホルダー 2">
            <a:extLst>
              <a:ext uri="{FF2B5EF4-FFF2-40B4-BE49-F238E27FC236}">
                <a16:creationId xmlns:a16="http://schemas.microsoft.com/office/drawing/2014/main" id="{077A53EE-A2BB-B1B4-0E53-F99F861F02F9}"/>
              </a:ext>
            </a:extLst>
          </p:cNvPr>
          <p:cNvSpPr txBox="1">
            <a:spLocks/>
          </p:cNvSpPr>
          <p:nvPr/>
        </p:nvSpPr>
        <p:spPr>
          <a:xfrm>
            <a:off x="510770" y="2504661"/>
            <a:ext cx="4291200" cy="3985037"/>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cxnSp>
        <p:nvCxnSpPr>
          <p:cNvPr id="15" name="直線コネクタ 14">
            <a:extLst>
              <a:ext uri="{FF2B5EF4-FFF2-40B4-BE49-F238E27FC236}">
                <a16:creationId xmlns:a16="http://schemas.microsoft.com/office/drawing/2014/main" id="{A9D6758E-AE25-544A-1157-CEE28D3137E8}"/>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6" name="正方形/長方形 15">
            <a:extLst>
              <a:ext uri="{FF2B5EF4-FFF2-40B4-BE49-F238E27FC236}">
                <a16:creationId xmlns:a16="http://schemas.microsoft.com/office/drawing/2014/main" id="{B2E5955A-43AD-89ED-E368-D64FADCF9A30}"/>
              </a:ext>
            </a:extLst>
          </p:cNvPr>
          <p:cNvSpPr/>
          <p:nvPr/>
        </p:nvSpPr>
        <p:spPr>
          <a:xfrm>
            <a:off x="5102509" y="1495322"/>
            <a:ext cx="2952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経済産業省や中央省庁担当課との連携</a:t>
            </a:r>
          </a:p>
        </p:txBody>
      </p:sp>
      <p:sp>
        <p:nvSpPr>
          <p:cNvPr id="17" name="テキスト プレースホルダー 2">
            <a:extLst>
              <a:ext uri="{FF2B5EF4-FFF2-40B4-BE49-F238E27FC236}">
                <a16:creationId xmlns:a16="http://schemas.microsoft.com/office/drawing/2014/main" id="{2A88C718-42D6-0570-0CDF-0FBFE5D18BCA}"/>
              </a:ext>
            </a:extLst>
          </p:cNvPr>
          <p:cNvSpPr txBox="1">
            <a:spLocks/>
          </p:cNvSpPr>
          <p:nvPr/>
        </p:nvSpPr>
        <p:spPr>
          <a:xfrm>
            <a:off x="5104030" y="1849819"/>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171450" indent="-171450">
              <a:buFont typeface="Arial" panose="020B0604020202020204" pitchFamily="34" charset="0"/>
              <a:buChar char="•"/>
            </a:pPr>
            <a:r>
              <a:rPr kumimoji="1" lang="ja-JP" altLang="en-US" sz="1050"/>
              <a:t>部署名：○○省 ○○○局○○○課・室</a:t>
            </a:r>
            <a:endParaRPr kumimoji="1" lang="en-US" altLang="ja-JP" sz="1050"/>
          </a:p>
          <a:p>
            <a:pPr marL="171450" indent="-171450">
              <a:buFont typeface="Arial" panose="020B0604020202020204" pitchFamily="34" charset="0"/>
              <a:buChar char="•"/>
            </a:pPr>
            <a:r>
              <a:rPr kumimoji="1" lang="ja-JP" altLang="en-US" sz="1050"/>
              <a:t>担当者名：</a:t>
            </a:r>
            <a:endParaRPr kumimoji="1" lang="en-US" altLang="ja-JP" sz="1050"/>
          </a:p>
          <a:p>
            <a:pPr marL="171450" indent="-171450">
              <a:buFont typeface="Arial" panose="020B0604020202020204" pitchFamily="34" charset="0"/>
              <a:buChar char="•"/>
            </a:pPr>
            <a:r>
              <a:rPr kumimoji="1" lang="ja-JP" altLang="en-US" sz="1050"/>
              <a:t>連絡先（メールアドレス）：</a:t>
            </a:r>
          </a:p>
          <a:p>
            <a:endParaRPr kumimoji="1" lang="en-US" altLang="ja-JP" sz="1050"/>
          </a:p>
          <a:p>
            <a:endParaRPr kumimoji="1" lang="en-US" altLang="ja-JP" sz="1050"/>
          </a:p>
          <a:p>
            <a:pPr marL="179388" indent="-179388">
              <a:buFont typeface="Arial" panose="020B0604020202020204" pitchFamily="34" charset="0"/>
              <a:buChar char="•"/>
            </a:pPr>
            <a:r>
              <a:rPr kumimoji="1" lang="ja-JP" altLang="en-US" sz="1050"/>
              <a:t>担当課・担当者からのコメント等：</a:t>
            </a:r>
            <a:br>
              <a:rPr kumimoji="1" lang="en-US" altLang="ja-JP" sz="1050"/>
            </a:br>
            <a:r>
              <a:rPr kumimoji="1" lang="en-US" altLang="ja-JP" sz="1050"/>
              <a:t>XXX</a:t>
            </a:r>
            <a:r>
              <a:rPr kumimoji="1" lang="ja-JP" altLang="en-US" sz="1050"/>
              <a:t>・・・</a:t>
            </a:r>
            <a:endParaRPr kumimoji="1" lang="en-US" altLang="ja-JP" sz="1050"/>
          </a:p>
        </p:txBody>
      </p:sp>
      <p:sp>
        <p:nvSpPr>
          <p:cNvPr id="12" name="吹き出し: 四角形 11">
            <a:extLst>
              <a:ext uri="{FF2B5EF4-FFF2-40B4-BE49-F238E27FC236}">
                <a16:creationId xmlns:a16="http://schemas.microsoft.com/office/drawing/2014/main" id="{076DA557-24AB-A6E7-93C5-3DF920092A0D}"/>
              </a:ext>
            </a:extLst>
          </p:cNvPr>
          <p:cNvSpPr/>
          <p:nvPr/>
        </p:nvSpPr>
        <p:spPr>
          <a:xfrm>
            <a:off x="6878006" y="2129775"/>
            <a:ext cx="2516819" cy="538673"/>
          </a:xfrm>
          <a:prstGeom prst="wedgeRectCallout">
            <a:avLst>
              <a:gd name="adj1" fmla="val -53851"/>
              <a:gd name="adj2" fmla="val -4615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補助事業の内容について、経済産業省職員と既に議論・相談をしている場合は、その部署の名前と担当者、メールアドレスを記載してください</a:t>
            </a:r>
          </a:p>
        </p:txBody>
      </p:sp>
      <p:sp>
        <p:nvSpPr>
          <p:cNvPr id="13" name="吹き出し: 四角形 12">
            <a:extLst>
              <a:ext uri="{FF2B5EF4-FFF2-40B4-BE49-F238E27FC236}">
                <a16:creationId xmlns:a16="http://schemas.microsoft.com/office/drawing/2014/main" id="{96A082CA-2FCD-5D35-3916-41A3B10E6574}"/>
              </a:ext>
            </a:extLst>
          </p:cNvPr>
          <p:cNvSpPr/>
          <p:nvPr/>
        </p:nvSpPr>
        <p:spPr>
          <a:xfrm>
            <a:off x="6878006" y="2989654"/>
            <a:ext cx="2516818" cy="385158"/>
          </a:xfrm>
          <a:prstGeom prst="wedgeRectCallout">
            <a:avLst>
              <a:gd name="adj1" fmla="val -54688"/>
              <a:gd name="adj2" fmla="val -5446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当該担当課、担当者の評価等のコメントが得られている場合は、１～２行で記載してください</a:t>
            </a:r>
          </a:p>
        </p:txBody>
      </p:sp>
      <p:sp>
        <p:nvSpPr>
          <p:cNvPr id="14" name="吹き出し: 四角形 13">
            <a:extLst>
              <a:ext uri="{FF2B5EF4-FFF2-40B4-BE49-F238E27FC236}">
                <a16:creationId xmlns:a16="http://schemas.microsoft.com/office/drawing/2014/main" id="{86C61EBD-94B1-8BD0-B72E-D9BB51FE9317}"/>
              </a:ext>
            </a:extLst>
          </p:cNvPr>
          <p:cNvSpPr/>
          <p:nvPr/>
        </p:nvSpPr>
        <p:spPr>
          <a:xfrm>
            <a:off x="1966775" y="3549960"/>
            <a:ext cx="3382971" cy="2933226"/>
          </a:xfrm>
          <a:prstGeom prst="wedgeRectCallout">
            <a:avLst>
              <a:gd name="adj1" fmla="val -39296"/>
              <a:gd name="adj2" fmla="val -5778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dirty="0">
                <a:solidFill>
                  <a:schemeClr val="tx1"/>
                </a:solidFill>
              </a:rPr>
              <a:t>協議を開始しているかを含めて、事業実施国政府・現地企業との連携・協業予定について、想定内容を具体的に記載してください</a:t>
            </a:r>
            <a:endParaRPr kumimoji="1" lang="en-US" altLang="ja-JP" sz="1000" dirty="0">
              <a:solidFill>
                <a:schemeClr val="tx1"/>
              </a:solidFill>
            </a:endParaRPr>
          </a:p>
          <a:p>
            <a:pPr marL="285750" indent="-285750">
              <a:buFont typeface="Arial" panose="020B0604020202020204" pitchFamily="34" charset="0"/>
              <a:buChar char="•"/>
            </a:pPr>
            <a:r>
              <a:rPr kumimoji="1" lang="ja-JP" altLang="en-US" sz="1000" dirty="0">
                <a:solidFill>
                  <a:schemeClr val="tx1"/>
                </a:solidFill>
              </a:rPr>
              <a:t>共同申請の場合、共同申請者、委託・協力先による連携・協業も対象となります</a:t>
            </a:r>
            <a:endParaRPr kumimoji="1" lang="en-US" altLang="ja-JP" sz="1000" dirty="0">
              <a:solidFill>
                <a:schemeClr val="tx1"/>
              </a:solidFill>
            </a:endParaRPr>
          </a:p>
          <a:p>
            <a:pPr marL="285750" indent="-285750">
              <a:buFont typeface="Arial" panose="020B0604020202020204" pitchFamily="34" charset="0"/>
              <a:buChar char="•"/>
            </a:pPr>
            <a:r>
              <a:rPr kumimoji="1" lang="ja-JP" altLang="en-US" sz="1000" dirty="0">
                <a:solidFill>
                  <a:schemeClr val="tx1"/>
                </a:solidFill>
              </a:rPr>
              <a:t>本事業案件に関する</a:t>
            </a:r>
            <a:r>
              <a:rPr kumimoji="1" lang="en-US" altLang="ja-JP" sz="1000" dirty="0">
                <a:solidFill>
                  <a:schemeClr val="tx1"/>
                </a:solidFill>
              </a:rPr>
              <a:t>MoU</a:t>
            </a:r>
            <a:r>
              <a:rPr kumimoji="1" lang="ja-JP" altLang="en-US" sz="1000" dirty="0">
                <a:solidFill>
                  <a:schemeClr val="tx1"/>
                </a:solidFill>
              </a:rPr>
              <a:t>（</a:t>
            </a:r>
            <a:r>
              <a:rPr kumimoji="1" lang="en-US" altLang="ja-JP" sz="1000" dirty="0">
                <a:solidFill>
                  <a:schemeClr val="tx1"/>
                </a:solidFill>
              </a:rPr>
              <a:t>Memorandum of Understanding</a:t>
            </a:r>
            <a:r>
              <a:rPr kumimoji="1" lang="ja-JP" altLang="en-US" sz="1000" dirty="0">
                <a:solidFill>
                  <a:schemeClr val="tx1"/>
                </a:solidFill>
              </a:rPr>
              <a:t>）、レター等を締結している場合には、その概要について本スライドで説明の上、募集要領の記載にしたがって当該資料を別途添付してください</a:t>
            </a:r>
          </a:p>
          <a:p>
            <a:pPr marL="285750" indent="-285750">
              <a:buFont typeface="Arial" panose="020B0604020202020204" pitchFamily="34" charset="0"/>
              <a:buChar char="•"/>
            </a:pPr>
            <a:r>
              <a:rPr kumimoji="1" lang="ja-JP" altLang="en-US" sz="1000" dirty="0">
                <a:solidFill>
                  <a:schemeClr val="tx1"/>
                </a:solidFill>
              </a:rPr>
              <a:t>事業実施国政府から必要な許認可や認証等の取得ないし見込みがある場合は、根拠資料を別途添付もしくは見込み内容を記載してください</a:t>
            </a:r>
          </a:p>
          <a:p>
            <a:pPr marL="285750" indent="-285750">
              <a:buFont typeface="Arial" panose="020B0604020202020204" pitchFamily="34" charset="0"/>
              <a:buChar char="•"/>
            </a:pPr>
            <a:r>
              <a:rPr kumimoji="1" lang="ja-JP" altLang="en-US" sz="1000" dirty="0">
                <a:solidFill>
                  <a:schemeClr val="tx1"/>
                </a:solidFill>
              </a:rPr>
              <a:t>協業相手の選定理由や協業趣旨、協業・ガバナンス体制が相手合意済の書面等で定められている場合は、当該資料を別途添付してください</a:t>
            </a:r>
            <a:endParaRPr kumimoji="1" lang="en-US" altLang="ja-JP" sz="1000" dirty="0">
              <a:solidFill>
                <a:schemeClr val="tx1"/>
              </a:solidFill>
            </a:endParaRPr>
          </a:p>
          <a:p>
            <a:pPr marL="285750" indent="-285750">
              <a:buFont typeface="Arial" panose="020B0604020202020204" pitchFamily="34" charset="0"/>
              <a:buChar char="•"/>
            </a:pPr>
            <a:r>
              <a:rPr kumimoji="1" lang="ja-JP" altLang="en-US" sz="1000" dirty="0">
                <a:solidFill>
                  <a:schemeClr val="tx1"/>
                </a:solidFill>
              </a:rPr>
              <a:t>根拠資料が日本語以外の言語で記載されている場合には、日本語訳を必ず添付してください</a:t>
            </a:r>
            <a:endParaRPr kumimoji="1" lang="en-US" altLang="ja-JP" sz="1000" dirty="0">
              <a:solidFill>
                <a:schemeClr val="tx1"/>
              </a:solidFill>
            </a:endParaRPr>
          </a:p>
          <a:p>
            <a:pPr marL="285750" indent="-285750">
              <a:buFont typeface="Arial" panose="020B0604020202020204" pitchFamily="34" charset="0"/>
              <a:buChar char="•"/>
            </a:pPr>
            <a:r>
              <a:rPr kumimoji="1" lang="ja-JP" altLang="en-US" sz="1000" dirty="0">
                <a:solidFill>
                  <a:schemeClr val="tx1"/>
                </a:solidFill>
              </a:rPr>
              <a:t>申請時の根拠資料提出が不可能な場合、提出目途を記載してください</a:t>
            </a:r>
          </a:p>
        </p:txBody>
      </p:sp>
      <p:grpSp>
        <p:nvGrpSpPr>
          <p:cNvPr id="73" name="グループ化 72">
            <a:extLst>
              <a:ext uri="{FF2B5EF4-FFF2-40B4-BE49-F238E27FC236}">
                <a16:creationId xmlns:a16="http://schemas.microsoft.com/office/drawing/2014/main" id="{D7A1FAE2-5431-ED58-266E-A5EAB95F4262}"/>
              </a:ext>
            </a:extLst>
          </p:cNvPr>
          <p:cNvGrpSpPr/>
          <p:nvPr/>
        </p:nvGrpSpPr>
        <p:grpSpPr>
          <a:xfrm>
            <a:off x="512779" y="5949"/>
            <a:ext cx="6320145" cy="216000"/>
            <a:chOff x="512779" y="5949"/>
            <a:chExt cx="6320145" cy="216000"/>
          </a:xfrm>
        </p:grpSpPr>
        <p:sp>
          <p:nvSpPr>
            <p:cNvPr id="74" name="正方形/長方形 73">
              <a:extLst>
                <a:ext uri="{FF2B5EF4-FFF2-40B4-BE49-F238E27FC236}">
                  <a16:creationId xmlns:a16="http://schemas.microsoft.com/office/drawing/2014/main" id="{F8E696FD-9540-F84E-53E0-1CE3A83D24BA}"/>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5" name="正方形/長方形 74">
              <a:extLst>
                <a:ext uri="{FF2B5EF4-FFF2-40B4-BE49-F238E27FC236}">
                  <a16:creationId xmlns:a16="http://schemas.microsoft.com/office/drawing/2014/main" id="{4F3122C4-79EC-5DFE-E977-26792F43A1AB}"/>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76" name="正方形/長方形 75">
              <a:extLst>
                <a:ext uri="{FF2B5EF4-FFF2-40B4-BE49-F238E27FC236}">
                  <a16:creationId xmlns:a16="http://schemas.microsoft.com/office/drawing/2014/main" id="{44F3835A-39D0-CA00-C5FD-823229B10FB0}"/>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299A6C22-4FA8-B1B9-7608-39910CE36D31}"/>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3</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05ABCE0A-354E-9151-8B3A-3E5B96281AFF}"/>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4</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269C5970-0FBF-6AB6-5FC8-9275BC248313}"/>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8008EF20-ABBE-E583-895B-54A12B087A87}"/>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69A6925E-9024-FA8F-4230-217D40C7E8D9}"/>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4F639EC0-ACF3-F695-6D0E-77C43EB122EB}"/>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9</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471C91E4-BC4A-EB69-B1DF-07FEAAB6CB14}"/>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50FDF8B0-5B65-B6A3-242D-69459EFD32EC}"/>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11</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BC0F7BD2-8B84-39E4-F930-D96C063EDFA1}"/>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accent1"/>
                  </a:solidFill>
                  <a:latin typeface="Meiryo UI" panose="020B0604030504040204" pitchFamily="50" charset="-128"/>
                  <a:ea typeface="Meiryo UI" panose="020B0604030504040204" pitchFamily="50" charset="-128"/>
                </a:rPr>
                <a:t>12</a:t>
              </a:r>
              <a:endParaRPr kumimoji="1" lang="ja-JP" altLang="en-US" sz="900">
                <a:solidFill>
                  <a:schemeClr val="accent1"/>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F1037377-A4FC-63C9-08E7-04D335915473}"/>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3183FC1B-D2B3-953E-3EF8-B12F265F199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C15831A6-EE16-C8FC-9876-6142E3247F27}"/>
                </a:ext>
              </a:extLst>
            </p:cNvPr>
            <p:cNvSpPr/>
            <p:nvPr/>
          </p:nvSpPr>
          <p:spPr>
            <a:xfrm>
              <a:off x="558966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D126773A-BE56-66F7-C292-620174D70AB4}"/>
                </a:ext>
              </a:extLst>
            </p:cNvPr>
            <p:cNvSpPr/>
            <p:nvPr/>
          </p:nvSpPr>
          <p:spPr>
            <a:xfrm>
              <a:off x="5905683"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16</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E513A94F-AFC8-7726-B6FB-1736D1CAEA69}"/>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9153466A-99C6-4496-48D6-5CF86E0A1288}"/>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 name="吹き出し: 四角形 2">
            <a:extLst>
              <a:ext uri="{FF2B5EF4-FFF2-40B4-BE49-F238E27FC236}">
                <a16:creationId xmlns:a16="http://schemas.microsoft.com/office/drawing/2014/main" id="{56534269-EBC2-B9F0-6871-A42A9FCE77A8}"/>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a:t>
            </a:r>
            <a:r>
              <a:rPr kumimoji="1" lang="en-US" altLang="ja-JP" sz="1000">
                <a:solidFill>
                  <a:schemeClr val="tx2"/>
                </a:solidFill>
                <a:latin typeface="Meiryo UI"/>
                <a:ea typeface="Meiryo UI"/>
              </a:rPr>
              <a:t>1-2</a:t>
            </a:r>
            <a:r>
              <a:rPr kumimoji="1" lang="ja-JP" altLang="en-US" sz="1000">
                <a:solidFill>
                  <a:schemeClr val="tx2"/>
                </a:solidFill>
                <a:latin typeface="Meiryo UI"/>
                <a:ea typeface="Meiryo UI"/>
              </a:rPr>
              <a:t>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本事業の実施において重要な</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に関する許諾を含む</a:t>
            </a:r>
            <a:r>
              <a:rPr kumimoji="1" lang="en-US" altLang="ja-JP"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を</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国及び</a:t>
            </a:r>
            <a:r>
              <a:rPr kumimoji="1" lang="en-US" altLang="ja-JP" sz="1000">
                <a:solidFill>
                  <a:schemeClr val="tx2"/>
                </a:solidFill>
                <a:latin typeface="Meiryo UI" panose="020B0604030504040204" pitchFamily="50" charset="-128"/>
                <a:ea typeface="Meiryo UI" panose="020B0604030504040204" pitchFamily="50" charset="-128"/>
              </a:rPr>
              <a:t>Y</a:t>
            </a:r>
            <a:r>
              <a:rPr kumimoji="1" lang="ja-JP" altLang="en-US" sz="1000">
                <a:solidFill>
                  <a:schemeClr val="tx2"/>
                </a:solidFill>
                <a:latin typeface="Meiryo UI" panose="020B0604030504040204" pitchFamily="50" charset="-128"/>
                <a:ea typeface="Meiryo UI" panose="020B0604030504040204" pitchFamily="50" charset="-128"/>
              </a:rPr>
              <a:t>国政府と締結済み。</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の旨のレターも交わしており、円滑な事業遂行が可能な想定</a:t>
            </a:r>
            <a:endParaRPr kumimoji="1" lang="ja-JP" altLang="en-US" sz="1000">
              <a:solidFill>
                <a:schemeClr val="tx2"/>
              </a:solidFill>
            </a:endParaRPr>
          </a:p>
        </p:txBody>
      </p:sp>
      <p:sp>
        <p:nvSpPr>
          <p:cNvPr id="5" name="テキスト プレースホルダー 2">
            <a:extLst>
              <a:ext uri="{FF2B5EF4-FFF2-40B4-BE49-F238E27FC236}">
                <a16:creationId xmlns:a16="http://schemas.microsoft.com/office/drawing/2014/main" id="{342F35C3-76AA-E535-5515-627593C0B9D5}"/>
              </a:ext>
            </a:extLst>
          </p:cNvPr>
          <p:cNvSpPr txBox="1">
            <a:spLocks/>
          </p:cNvSpPr>
          <p:nvPr/>
        </p:nvSpPr>
        <p:spPr>
          <a:xfrm>
            <a:off x="109147" y="1849820"/>
            <a:ext cx="4753797" cy="965863"/>
          </a:xfrm>
          <a:prstGeom prst="rect">
            <a:avLst/>
          </a:prstGeom>
          <a:solidFill>
            <a:schemeClr val="accent4"/>
          </a:solidFill>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ja-JP" altLang="en-US" sz="1050" dirty="0">
                <a:solidFill>
                  <a:schemeClr val="tx1"/>
                </a:solidFill>
              </a:rPr>
              <a:t>□　事業実施国政府・現地企業との本事業に関連する</a:t>
            </a:r>
            <a:r>
              <a:rPr kumimoji="1" lang="en-US" altLang="ja-JP" sz="1050" dirty="0">
                <a:solidFill>
                  <a:schemeClr val="tx1"/>
                </a:solidFill>
              </a:rPr>
              <a:t>MoU</a:t>
            </a:r>
            <a:r>
              <a:rPr kumimoji="1" lang="ja-JP" altLang="en-US" sz="1050" dirty="0">
                <a:solidFill>
                  <a:schemeClr val="tx1"/>
                </a:solidFill>
              </a:rPr>
              <a:t>・レター等の写しを提出した</a:t>
            </a:r>
          </a:p>
          <a:p>
            <a:r>
              <a:rPr kumimoji="1" lang="ja-JP" altLang="en-US" sz="1050" dirty="0">
                <a:solidFill>
                  <a:schemeClr val="tx1"/>
                </a:solidFill>
              </a:rPr>
              <a:t>□　事業実施国政府・現地企業との本事業に関連する</a:t>
            </a:r>
            <a:r>
              <a:rPr kumimoji="1" lang="en-US" altLang="ja-JP" sz="1050" dirty="0">
                <a:solidFill>
                  <a:schemeClr val="tx1"/>
                </a:solidFill>
              </a:rPr>
              <a:t>MoU</a:t>
            </a:r>
            <a:r>
              <a:rPr kumimoji="1" lang="ja-JP" altLang="en-US" sz="1050" dirty="0">
                <a:solidFill>
                  <a:schemeClr val="tx1"/>
                </a:solidFill>
              </a:rPr>
              <a:t>・レター等の写しを、</a:t>
            </a:r>
            <a:r>
              <a:rPr kumimoji="1" lang="en-US" altLang="ja-JP" sz="1050" dirty="0">
                <a:solidFill>
                  <a:schemeClr val="tx1"/>
                </a:solidFill>
              </a:rPr>
              <a:t>FS</a:t>
            </a:r>
            <a:r>
              <a:rPr kumimoji="1" lang="ja-JP" altLang="en-US" sz="1050" dirty="0">
                <a:solidFill>
                  <a:schemeClr val="tx1"/>
                </a:solidFill>
              </a:rPr>
              <a:t>終了</a:t>
            </a:r>
            <a:endParaRPr kumimoji="1" lang="en-US" altLang="ja-JP" sz="1050" dirty="0">
              <a:solidFill>
                <a:schemeClr val="tx1"/>
              </a:solidFill>
            </a:endParaRPr>
          </a:p>
          <a:p>
            <a:r>
              <a:rPr kumimoji="1" lang="en-US" altLang="ja-JP" sz="1050" dirty="0">
                <a:solidFill>
                  <a:schemeClr val="tx1"/>
                </a:solidFill>
              </a:rPr>
              <a:t>     </a:t>
            </a:r>
            <a:r>
              <a:rPr kumimoji="1" lang="ja-JP" altLang="en-US" sz="1050" dirty="0">
                <a:solidFill>
                  <a:schemeClr val="tx1"/>
                </a:solidFill>
              </a:rPr>
              <a:t>後に外部有識者で構成される第三者委員会の再審査後、実証事業の承認を</a:t>
            </a:r>
            <a:endParaRPr kumimoji="1" lang="en-US" altLang="ja-JP" sz="1050" dirty="0">
              <a:solidFill>
                <a:schemeClr val="tx1"/>
              </a:solidFill>
            </a:endParaRPr>
          </a:p>
          <a:p>
            <a:r>
              <a:rPr kumimoji="1" lang="en-US" altLang="ja-JP" sz="1050" dirty="0">
                <a:solidFill>
                  <a:schemeClr val="tx1"/>
                </a:solidFill>
              </a:rPr>
              <a:t>     </a:t>
            </a:r>
            <a:r>
              <a:rPr kumimoji="1" lang="ja-JP" altLang="en-US" sz="1050" dirty="0">
                <a:solidFill>
                  <a:schemeClr val="tx1"/>
                </a:solidFill>
              </a:rPr>
              <a:t>受けた日から</a:t>
            </a:r>
            <a:r>
              <a:rPr kumimoji="1" lang="en-US" altLang="ja-JP" sz="1050" dirty="0">
                <a:solidFill>
                  <a:schemeClr val="tx1"/>
                </a:solidFill>
              </a:rPr>
              <a:t>1</a:t>
            </a:r>
            <a:r>
              <a:rPr kumimoji="1" lang="ja-JP" altLang="en-US" sz="1050" dirty="0">
                <a:solidFill>
                  <a:schemeClr val="tx1"/>
                </a:solidFill>
              </a:rPr>
              <a:t>年以内に提出する</a:t>
            </a:r>
            <a:endParaRPr kumimoji="1" lang="en-US" altLang="ja-JP" sz="1050" dirty="0">
              <a:solidFill>
                <a:schemeClr val="tx1"/>
              </a:solidFill>
            </a:endParaRPr>
          </a:p>
          <a:p>
            <a:r>
              <a:rPr kumimoji="1" lang="ja-JP" altLang="en-US" sz="1050" dirty="0">
                <a:solidFill>
                  <a:schemeClr val="tx1"/>
                </a:solidFill>
              </a:rPr>
              <a:t>　   </a:t>
            </a:r>
            <a:r>
              <a:rPr kumimoji="1" lang="en-US" altLang="ja-JP" sz="1050" dirty="0">
                <a:solidFill>
                  <a:schemeClr val="tx1"/>
                </a:solidFill>
              </a:rPr>
              <a:t>【</a:t>
            </a:r>
            <a:r>
              <a:rPr kumimoji="1" lang="ja-JP" altLang="en-US" sz="1050" dirty="0">
                <a:solidFill>
                  <a:schemeClr val="tx1"/>
                </a:solidFill>
              </a:rPr>
              <a:t>提出予定日：　　　　　</a:t>
            </a:r>
            <a:r>
              <a:rPr kumimoji="1" lang="en-US" altLang="ja-JP" sz="1050" dirty="0">
                <a:solidFill>
                  <a:schemeClr val="tx1"/>
                </a:solidFill>
              </a:rPr>
              <a:t>】</a:t>
            </a:r>
          </a:p>
        </p:txBody>
      </p:sp>
      <p:sp>
        <p:nvSpPr>
          <p:cNvPr id="6" name="吹き出し: 四角形 5">
            <a:extLst>
              <a:ext uri="{FF2B5EF4-FFF2-40B4-BE49-F238E27FC236}">
                <a16:creationId xmlns:a16="http://schemas.microsoft.com/office/drawing/2014/main" id="{A82BC935-C36C-F07E-A7BE-CAA42289918D}"/>
              </a:ext>
            </a:extLst>
          </p:cNvPr>
          <p:cNvSpPr/>
          <p:nvPr/>
        </p:nvSpPr>
        <p:spPr>
          <a:xfrm>
            <a:off x="2874976" y="2480799"/>
            <a:ext cx="2474770" cy="565638"/>
          </a:xfrm>
          <a:prstGeom prst="wedgeRectCallout">
            <a:avLst>
              <a:gd name="adj1" fmla="val -56350"/>
              <a:gd name="adj2" fmla="val -3854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該当するものの□を■にしてください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申請時点で提出できない場合は、提出目処も記載ください</a:t>
            </a:r>
            <a:endParaRPr kumimoji="1" lang="ja-JP" altLang="en-US" sz="1000" dirty="0">
              <a:solidFill>
                <a:schemeClr val="tx2"/>
              </a:solidFill>
            </a:endParaRPr>
          </a:p>
        </p:txBody>
      </p:sp>
      <p:sp>
        <p:nvSpPr>
          <p:cNvPr id="7" name="吹き出し: 四角形 6">
            <a:extLst>
              <a:ext uri="{FF2B5EF4-FFF2-40B4-BE49-F238E27FC236}">
                <a16:creationId xmlns:a16="http://schemas.microsoft.com/office/drawing/2014/main" id="{D9D066B1-3C36-8029-504D-718465E7EBBB}"/>
              </a:ext>
            </a:extLst>
          </p:cNvPr>
          <p:cNvSpPr/>
          <p:nvPr/>
        </p:nvSpPr>
        <p:spPr>
          <a:xfrm>
            <a:off x="2258729" y="264553"/>
            <a:ext cx="3794554" cy="222118"/>
          </a:xfrm>
          <a:prstGeom prst="wedgeRectCallout">
            <a:avLst>
              <a:gd name="adj1" fmla="val -55590"/>
              <a:gd name="adj2" fmla="val 189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共同申請によりスライド数が増える場合にはスライド数を記載してください</a:t>
            </a:r>
          </a:p>
        </p:txBody>
      </p:sp>
      <p:sp>
        <p:nvSpPr>
          <p:cNvPr id="9" name="正方形/長方形 8">
            <a:extLst>
              <a:ext uri="{FF2B5EF4-FFF2-40B4-BE49-F238E27FC236}">
                <a16:creationId xmlns:a16="http://schemas.microsoft.com/office/drawing/2014/main" id="{78E8B406-C259-13B4-73A6-32040C4CF7D5}"/>
              </a:ext>
            </a:extLst>
          </p:cNvPr>
          <p:cNvSpPr/>
          <p:nvPr/>
        </p:nvSpPr>
        <p:spPr>
          <a:xfrm>
            <a:off x="3061512"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7</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11" name="テキスト プレースホルダー 2">
            <a:extLst>
              <a:ext uri="{FF2B5EF4-FFF2-40B4-BE49-F238E27FC236}">
                <a16:creationId xmlns:a16="http://schemas.microsoft.com/office/drawing/2014/main" id="{00B13242-29E2-68AE-60B7-E549AAAB90E6}"/>
              </a:ext>
            </a:extLst>
          </p:cNvPr>
          <p:cNvSpPr txBox="1">
            <a:spLocks/>
          </p:cNvSpPr>
          <p:nvPr/>
        </p:nvSpPr>
        <p:spPr>
          <a:xfrm>
            <a:off x="324707" y="2874521"/>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dirty="0">
                <a:solidFill>
                  <a:schemeClr val="tx1"/>
                </a:solidFill>
              </a:rPr>
              <a:t>【</a:t>
            </a:r>
            <a:r>
              <a:rPr kumimoji="1" lang="ja-JP" altLang="en-US" sz="1050" dirty="0">
                <a:solidFill>
                  <a:schemeClr val="tx1"/>
                </a:solidFill>
              </a:rPr>
              <a:t>事業実施国政府・現地企業等との協議状況詳細</a:t>
            </a:r>
            <a:r>
              <a:rPr kumimoji="1" lang="en-US" altLang="ja-JP" sz="1050" dirty="0">
                <a:solidFill>
                  <a:schemeClr val="tx1"/>
                </a:solidFill>
              </a:rPr>
              <a:t>】</a:t>
            </a:r>
          </a:p>
          <a:p>
            <a:r>
              <a:rPr kumimoji="1" lang="ja-JP" altLang="en-US" sz="1050" dirty="0">
                <a:solidFill>
                  <a:schemeClr val="tx1"/>
                </a:solidFill>
              </a:rPr>
              <a:t>連携・協業予定先：</a:t>
            </a:r>
            <a:r>
              <a:rPr kumimoji="1" lang="en-US" altLang="ja-JP" sz="1050" dirty="0">
                <a:solidFill>
                  <a:schemeClr val="tx1"/>
                </a:solidFill>
              </a:rPr>
              <a:t>XXX…</a:t>
            </a:r>
          </a:p>
          <a:p>
            <a:pPr marL="171450" indent="-171450">
              <a:buFont typeface="Arial" panose="020B0604020202020204" pitchFamily="34" charset="0"/>
              <a:buChar char="•"/>
            </a:pPr>
            <a:r>
              <a:rPr kumimoji="1" lang="ja-JP" altLang="en-US" sz="1050" dirty="0">
                <a:solidFill>
                  <a:schemeClr val="tx1"/>
                </a:solidFill>
              </a:rPr>
              <a:t>目的：</a:t>
            </a:r>
            <a:r>
              <a:rPr kumimoji="1" lang="en-US" altLang="ja-JP" sz="1050" dirty="0">
                <a:solidFill>
                  <a:schemeClr val="tx1"/>
                </a:solidFill>
              </a:rPr>
              <a:t>XXX…</a:t>
            </a:r>
          </a:p>
          <a:p>
            <a:pPr marL="171450" indent="-171450">
              <a:buFont typeface="Arial" panose="020B0604020202020204" pitchFamily="34" charset="0"/>
              <a:buChar char="•"/>
            </a:pPr>
            <a:endParaRPr kumimoji="1" lang="en-US" altLang="ja-JP" sz="1050" dirty="0">
              <a:solidFill>
                <a:schemeClr val="tx1"/>
              </a:solidFill>
            </a:endParaRPr>
          </a:p>
          <a:p>
            <a:r>
              <a:rPr kumimoji="1" lang="ja-JP" altLang="en-US" sz="1050" dirty="0">
                <a:solidFill>
                  <a:schemeClr val="tx1"/>
                </a:solidFill>
              </a:rPr>
              <a:t>連携・協業予定先：</a:t>
            </a:r>
            <a:r>
              <a:rPr kumimoji="1" lang="en-US" altLang="ja-JP" sz="1050" dirty="0">
                <a:solidFill>
                  <a:schemeClr val="tx1"/>
                </a:solidFill>
              </a:rPr>
              <a:t>XXX…</a:t>
            </a:r>
          </a:p>
          <a:p>
            <a:pPr marL="171450" indent="-171450">
              <a:buFont typeface="Arial" panose="020B0604020202020204" pitchFamily="34" charset="0"/>
              <a:buChar char="•"/>
            </a:pPr>
            <a:r>
              <a:rPr kumimoji="1" lang="ja-JP" altLang="en-US" sz="1050" dirty="0">
                <a:solidFill>
                  <a:schemeClr val="tx1"/>
                </a:solidFill>
              </a:rPr>
              <a:t>目的：</a:t>
            </a:r>
            <a:r>
              <a:rPr kumimoji="1" lang="en-US" altLang="ja-JP" sz="1050" dirty="0">
                <a:solidFill>
                  <a:schemeClr val="tx1"/>
                </a:solidFill>
              </a:rPr>
              <a:t>XXX…</a:t>
            </a:r>
          </a:p>
          <a:p>
            <a:endParaRPr kumimoji="1" lang="en-US" altLang="ja-JP" sz="1050" dirty="0">
              <a:solidFill>
                <a:schemeClr val="tx1"/>
              </a:solidFill>
            </a:endParaRPr>
          </a:p>
          <a:p>
            <a:endParaRPr kumimoji="1" lang="en-US" altLang="ja-JP" sz="1050" dirty="0">
              <a:solidFill>
                <a:schemeClr val="tx1"/>
              </a:solidFill>
            </a:endParaRPr>
          </a:p>
          <a:p>
            <a:pPr marL="171450" indent="-171450">
              <a:buFont typeface="Arial" panose="020B0604020202020204" pitchFamily="34" charset="0"/>
              <a:buChar char="•"/>
            </a:pPr>
            <a:endParaRPr kumimoji="1" lang="en-US" altLang="ja-JP" sz="1050" dirty="0">
              <a:solidFill>
                <a:schemeClr val="tx1"/>
              </a:solidFill>
            </a:endParaRPr>
          </a:p>
        </p:txBody>
      </p:sp>
    </p:spTree>
    <p:extLst>
      <p:ext uri="{BB962C8B-B14F-4D97-AF65-F5344CB8AC3E}">
        <p14:creationId xmlns:p14="http://schemas.microsoft.com/office/powerpoint/2010/main" val="271665637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48740BA-7648-13E4-FBC1-422397B17E7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F90A0-53C1-9298-2B47-95044110C762}"/>
              </a:ext>
            </a:extLst>
          </p:cNvPr>
          <p:cNvSpPr>
            <a:spLocks noGrp="1"/>
          </p:cNvSpPr>
          <p:nvPr>
            <p:ph type="body" sz="quarter" idx="13"/>
          </p:nvPr>
        </p:nvSpPr>
        <p:spPr/>
        <p:txBody>
          <a:bodyPr/>
          <a:lstStyle/>
          <a:p>
            <a:r>
              <a:rPr kumimoji="1" lang="ja-JP" altLang="en-US"/>
              <a:t>４</a:t>
            </a:r>
            <a:r>
              <a:rPr kumimoji="1" lang="en-US" altLang="ja-JP"/>
              <a:t>. </a:t>
            </a:r>
            <a:r>
              <a:rPr kumimoji="1" lang="ja-JP" altLang="en-US"/>
              <a:t>想定成果及び商業化計画</a:t>
            </a:r>
            <a:endParaRPr kumimoji="1" lang="en-US" altLang="ja-JP"/>
          </a:p>
        </p:txBody>
      </p:sp>
    </p:spTree>
    <p:extLst>
      <p:ext uri="{BB962C8B-B14F-4D97-AF65-F5344CB8AC3E}">
        <p14:creationId xmlns:p14="http://schemas.microsoft.com/office/powerpoint/2010/main" val="288426179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正方形/長方形 10">
            <a:extLst>
              <a:ext uri="{FF2B5EF4-FFF2-40B4-BE49-F238E27FC236}">
                <a16:creationId xmlns:a16="http://schemas.microsoft.com/office/drawing/2014/main" id="{28C7BB1C-6074-95BD-8AEC-53B5B09BAD4B}"/>
              </a:ext>
            </a:extLst>
          </p:cNvPr>
          <p:cNvSpPr/>
          <p:nvPr/>
        </p:nvSpPr>
        <p:spPr>
          <a:xfrm>
            <a:off x="2436873" y="1527224"/>
            <a:ext cx="6958348" cy="2952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80975" indent="-180975">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a:t>
            </a:r>
          </a:p>
        </p:txBody>
      </p:sp>
      <p:sp>
        <p:nvSpPr>
          <p:cNvPr id="2" name="テキスト プレースホルダー 1">
            <a:extLst>
              <a:ext uri="{FF2B5EF4-FFF2-40B4-BE49-F238E27FC236}">
                <a16:creationId xmlns:a16="http://schemas.microsoft.com/office/drawing/2014/main" id="{21503F40-E1BF-2EC1-6D0E-4F0858EF5C6B}"/>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6389554E-681D-2874-833D-593F211476E2}"/>
              </a:ext>
            </a:extLst>
          </p:cNvPr>
          <p:cNvSpPr>
            <a:spLocks noGrp="1"/>
          </p:cNvSpPr>
          <p:nvPr>
            <p:ph type="body" sz="quarter" idx="17"/>
          </p:nvPr>
        </p:nvSpPr>
        <p:spPr/>
        <p:txBody>
          <a:bodyPr/>
          <a:lstStyle/>
          <a:p>
            <a:r>
              <a:rPr kumimoji="1" lang="en-GB"/>
              <a:t>4-1. </a:t>
            </a:r>
            <a:r>
              <a:rPr kumimoji="1" lang="ja-JP" altLang="en-US"/>
              <a:t>商業化に向けた取組</a:t>
            </a:r>
            <a:endParaRPr kumimoji="1" lang="en-GB"/>
          </a:p>
        </p:txBody>
      </p:sp>
      <p:sp>
        <p:nvSpPr>
          <p:cNvPr id="3" name="正方形/長方形 2">
            <a:extLst>
              <a:ext uri="{FF2B5EF4-FFF2-40B4-BE49-F238E27FC236}">
                <a16:creationId xmlns:a16="http://schemas.microsoft.com/office/drawing/2014/main" id="{EFA600F8-11D0-4ED8-4E5A-16B68277B259}"/>
              </a:ext>
            </a:extLst>
          </p:cNvPr>
          <p:cNvSpPr/>
          <p:nvPr/>
        </p:nvSpPr>
        <p:spPr>
          <a:xfrm>
            <a:off x="510776" y="2048928"/>
            <a:ext cx="174256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商業化に向けた取組</a:t>
            </a:r>
          </a:p>
        </p:txBody>
      </p:sp>
      <p:sp>
        <p:nvSpPr>
          <p:cNvPr id="20" name="テキスト ボックス 19">
            <a:extLst>
              <a:ext uri="{FF2B5EF4-FFF2-40B4-BE49-F238E27FC236}">
                <a16:creationId xmlns:a16="http://schemas.microsoft.com/office/drawing/2014/main" id="{4911196E-CB17-B1E8-E7BE-4DB16F8A3168}"/>
              </a:ext>
            </a:extLst>
          </p:cNvPr>
          <p:cNvSpPr txBox="1"/>
          <p:nvPr/>
        </p:nvSpPr>
        <p:spPr>
          <a:xfrm>
            <a:off x="512291" y="6021906"/>
            <a:ext cx="8891586" cy="37135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050">
                <a:solidFill>
                  <a:schemeClr val="tx2"/>
                </a:solidFill>
              </a:rPr>
              <a:t>XXX</a:t>
            </a:r>
            <a:r>
              <a:rPr kumimoji="1" lang="ja-JP" altLang="en-US" sz="1050">
                <a:solidFill>
                  <a:schemeClr val="tx2"/>
                </a:solidFill>
              </a:rPr>
              <a:t>（文章による補足はこちらに記載）</a:t>
            </a:r>
            <a:endParaRPr kumimoji="1" lang="en-US" altLang="ja-JP" sz="1050">
              <a:solidFill>
                <a:schemeClr val="tx2"/>
              </a:solidFill>
            </a:endParaRPr>
          </a:p>
        </p:txBody>
      </p:sp>
      <p:sp>
        <p:nvSpPr>
          <p:cNvPr id="48" name="正方形/長方形 47">
            <a:extLst>
              <a:ext uri="{FF2B5EF4-FFF2-40B4-BE49-F238E27FC236}">
                <a16:creationId xmlns:a16="http://schemas.microsoft.com/office/drawing/2014/main" id="{1EFEAC03-2CD2-7605-55A0-ADD223B656B7}"/>
              </a:ext>
            </a:extLst>
          </p:cNvPr>
          <p:cNvSpPr/>
          <p:nvPr/>
        </p:nvSpPr>
        <p:spPr>
          <a:xfrm>
            <a:off x="518468" y="2392482"/>
            <a:ext cx="1304888" cy="39960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実施項目</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A037A6B8-D68A-54DB-29DA-91969B25CB4C}"/>
              </a:ext>
            </a:extLst>
          </p:cNvPr>
          <p:cNvSpPr/>
          <p:nvPr/>
        </p:nvSpPr>
        <p:spPr>
          <a:xfrm>
            <a:off x="518467" y="2838676"/>
            <a:ext cx="1304889" cy="561146"/>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マイルストーン</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F9E9D367-963C-206E-00EC-26AFDD881AF6}"/>
              </a:ext>
            </a:extLst>
          </p:cNvPr>
          <p:cNvSpPr/>
          <p:nvPr/>
        </p:nvSpPr>
        <p:spPr>
          <a:xfrm>
            <a:off x="510776" y="3450931"/>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2" name="正方形/長方形 51">
            <a:extLst>
              <a:ext uri="{FF2B5EF4-FFF2-40B4-BE49-F238E27FC236}">
                <a16:creationId xmlns:a16="http://schemas.microsoft.com/office/drawing/2014/main" id="{70EE2712-ECC9-A3EC-C2BA-71A0B86435B1}"/>
              </a:ext>
            </a:extLst>
          </p:cNvPr>
          <p:cNvSpPr/>
          <p:nvPr/>
        </p:nvSpPr>
        <p:spPr>
          <a:xfrm>
            <a:off x="510776" y="4060821"/>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57" name="正方形/長方形 56">
            <a:extLst>
              <a:ext uri="{FF2B5EF4-FFF2-40B4-BE49-F238E27FC236}">
                <a16:creationId xmlns:a16="http://schemas.microsoft.com/office/drawing/2014/main" id="{9A83C80B-7E26-87A7-9990-E60CB5A05194}"/>
              </a:ext>
            </a:extLst>
          </p:cNvPr>
          <p:cNvSpPr/>
          <p:nvPr/>
        </p:nvSpPr>
        <p:spPr>
          <a:xfrm>
            <a:off x="510776" y="4670711"/>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2" name="正方形/長方形 61">
            <a:extLst>
              <a:ext uri="{FF2B5EF4-FFF2-40B4-BE49-F238E27FC236}">
                <a16:creationId xmlns:a16="http://schemas.microsoft.com/office/drawing/2014/main" id="{DBCCCEB8-BA18-1228-DFD5-ED4102AC711F}"/>
              </a:ext>
            </a:extLst>
          </p:cNvPr>
          <p:cNvSpPr/>
          <p:nvPr/>
        </p:nvSpPr>
        <p:spPr>
          <a:xfrm>
            <a:off x="510776" y="5280600"/>
            <a:ext cx="1313738" cy="55878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3" name="矢印: 五方向 62">
            <a:extLst>
              <a:ext uri="{FF2B5EF4-FFF2-40B4-BE49-F238E27FC236}">
                <a16:creationId xmlns:a16="http://schemas.microsoft.com/office/drawing/2014/main" id="{FA439E57-84CF-06D0-2575-BCE117B13524}"/>
              </a:ext>
            </a:extLst>
          </p:cNvPr>
          <p:cNvSpPr/>
          <p:nvPr/>
        </p:nvSpPr>
        <p:spPr>
          <a:xfrm>
            <a:off x="1867829" y="3455010"/>
            <a:ext cx="18288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4" name="矢印: 五方向 63">
            <a:extLst>
              <a:ext uri="{FF2B5EF4-FFF2-40B4-BE49-F238E27FC236}">
                <a16:creationId xmlns:a16="http://schemas.microsoft.com/office/drawing/2014/main" id="{3B5AB7FB-D124-B9CB-E763-0D59BA50E380}"/>
              </a:ext>
            </a:extLst>
          </p:cNvPr>
          <p:cNvSpPr/>
          <p:nvPr/>
        </p:nvSpPr>
        <p:spPr>
          <a:xfrm>
            <a:off x="3746600" y="3719340"/>
            <a:ext cx="12064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5" name="矢印: 五方向 64">
            <a:extLst>
              <a:ext uri="{FF2B5EF4-FFF2-40B4-BE49-F238E27FC236}">
                <a16:creationId xmlns:a16="http://schemas.microsoft.com/office/drawing/2014/main" id="{74F4DA31-6C85-5F59-8801-6EF7E97D08CD}"/>
              </a:ext>
            </a:extLst>
          </p:cNvPr>
          <p:cNvSpPr/>
          <p:nvPr/>
        </p:nvSpPr>
        <p:spPr>
          <a:xfrm>
            <a:off x="4952999" y="4065738"/>
            <a:ext cx="2478197"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6" name="矢印: 五方向 65">
            <a:extLst>
              <a:ext uri="{FF2B5EF4-FFF2-40B4-BE49-F238E27FC236}">
                <a16:creationId xmlns:a16="http://schemas.microsoft.com/office/drawing/2014/main" id="{DA9AE69D-02B4-7441-DB71-1E1BEE266CD6}"/>
              </a:ext>
            </a:extLst>
          </p:cNvPr>
          <p:cNvSpPr/>
          <p:nvPr/>
        </p:nvSpPr>
        <p:spPr>
          <a:xfrm>
            <a:off x="7497383" y="4330356"/>
            <a:ext cx="1804832"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7" name="矢印: 五方向 66">
            <a:extLst>
              <a:ext uri="{FF2B5EF4-FFF2-40B4-BE49-F238E27FC236}">
                <a16:creationId xmlns:a16="http://schemas.microsoft.com/office/drawing/2014/main" id="{8B58E0E4-5930-D6EA-BB89-FEC382E4BC14}"/>
              </a:ext>
            </a:extLst>
          </p:cNvPr>
          <p:cNvSpPr/>
          <p:nvPr/>
        </p:nvSpPr>
        <p:spPr>
          <a:xfrm>
            <a:off x="1867829" y="4673665"/>
            <a:ext cx="18288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8" name="矢印: 五方向 67">
            <a:extLst>
              <a:ext uri="{FF2B5EF4-FFF2-40B4-BE49-F238E27FC236}">
                <a16:creationId xmlns:a16="http://schemas.microsoft.com/office/drawing/2014/main" id="{6509445C-2B32-FC62-C72C-0E7E5DBE9916}"/>
              </a:ext>
            </a:extLst>
          </p:cNvPr>
          <p:cNvSpPr/>
          <p:nvPr/>
        </p:nvSpPr>
        <p:spPr>
          <a:xfrm>
            <a:off x="3746600" y="4937995"/>
            <a:ext cx="1206400"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9" name="矢印: 五方向 68">
            <a:extLst>
              <a:ext uri="{FF2B5EF4-FFF2-40B4-BE49-F238E27FC236}">
                <a16:creationId xmlns:a16="http://schemas.microsoft.com/office/drawing/2014/main" id="{A6C7F8AC-CC79-EBEB-FF04-F7D7E275AC82}"/>
              </a:ext>
            </a:extLst>
          </p:cNvPr>
          <p:cNvSpPr/>
          <p:nvPr/>
        </p:nvSpPr>
        <p:spPr>
          <a:xfrm>
            <a:off x="4952999" y="5284393"/>
            <a:ext cx="2478197"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70" name="矢印: 五方向 69">
            <a:extLst>
              <a:ext uri="{FF2B5EF4-FFF2-40B4-BE49-F238E27FC236}">
                <a16:creationId xmlns:a16="http://schemas.microsoft.com/office/drawing/2014/main" id="{A0F78C56-2093-0E9E-32F8-C49865A389BB}"/>
              </a:ext>
            </a:extLst>
          </p:cNvPr>
          <p:cNvSpPr/>
          <p:nvPr/>
        </p:nvSpPr>
        <p:spPr>
          <a:xfrm>
            <a:off x="7497383" y="5549011"/>
            <a:ext cx="1804832" cy="290371"/>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grpSp>
        <p:nvGrpSpPr>
          <p:cNvPr id="76" name="グループ化 75">
            <a:extLst>
              <a:ext uri="{FF2B5EF4-FFF2-40B4-BE49-F238E27FC236}">
                <a16:creationId xmlns:a16="http://schemas.microsoft.com/office/drawing/2014/main" id="{DA8BF11E-39CE-C4D8-8F49-006FB4911AA0}"/>
              </a:ext>
            </a:extLst>
          </p:cNvPr>
          <p:cNvGrpSpPr/>
          <p:nvPr/>
        </p:nvGrpSpPr>
        <p:grpSpPr>
          <a:xfrm>
            <a:off x="2178308" y="2911948"/>
            <a:ext cx="756000" cy="377010"/>
            <a:chOff x="2040381" y="2004284"/>
            <a:chExt cx="756000" cy="377010"/>
          </a:xfrm>
        </p:grpSpPr>
        <p:sp>
          <p:nvSpPr>
            <p:cNvPr id="77" name="コンテンツ プレースホルダー 5">
              <a:extLst>
                <a:ext uri="{FF2B5EF4-FFF2-40B4-BE49-F238E27FC236}">
                  <a16:creationId xmlns:a16="http://schemas.microsoft.com/office/drawing/2014/main" id="{58FE6297-EC3D-A7CA-BF82-F86188701C91}"/>
                </a:ext>
              </a:extLst>
            </p:cNvPr>
            <p:cNvSpPr txBox="1">
              <a:spLocks/>
            </p:cNvSpPr>
            <p:nvPr/>
          </p:nvSpPr>
          <p:spPr>
            <a:xfrm>
              <a:off x="2040381" y="2212724"/>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78" name="二等辺三角形 77">
              <a:extLst>
                <a:ext uri="{FF2B5EF4-FFF2-40B4-BE49-F238E27FC236}">
                  <a16:creationId xmlns:a16="http://schemas.microsoft.com/office/drawing/2014/main" id="{B2C44519-5778-2A00-569E-98613918DA19}"/>
                </a:ext>
              </a:extLst>
            </p:cNvPr>
            <p:cNvSpPr/>
            <p:nvPr/>
          </p:nvSpPr>
          <p:spPr>
            <a:xfrm flipV="1">
              <a:off x="2301016" y="2004284"/>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grpSp>
      <p:grpSp>
        <p:nvGrpSpPr>
          <p:cNvPr id="82" name="グループ化 81">
            <a:extLst>
              <a:ext uri="{FF2B5EF4-FFF2-40B4-BE49-F238E27FC236}">
                <a16:creationId xmlns:a16="http://schemas.microsoft.com/office/drawing/2014/main" id="{460C5BE5-B978-494A-C92A-D2EEDDD150DE}"/>
              </a:ext>
            </a:extLst>
          </p:cNvPr>
          <p:cNvGrpSpPr/>
          <p:nvPr/>
        </p:nvGrpSpPr>
        <p:grpSpPr>
          <a:xfrm>
            <a:off x="5236378" y="2911948"/>
            <a:ext cx="756000" cy="377010"/>
            <a:chOff x="2040381" y="2004284"/>
            <a:chExt cx="756000" cy="377010"/>
          </a:xfrm>
        </p:grpSpPr>
        <p:sp>
          <p:nvSpPr>
            <p:cNvPr id="83" name="コンテンツ プレースホルダー 5">
              <a:extLst>
                <a:ext uri="{FF2B5EF4-FFF2-40B4-BE49-F238E27FC236}">
                  <a16:creationId xmlns:a16="http://schemas.microsoft.com/office/drawing/2014/main" id="{11667DFC-C373-2ECA-31F7-868C69EC57B5}"/>
                </a:ext>
              </a:extLst>
            </p:cNvPr>
            <p:cNvSpPr txBox="1">
              <a:spLocks/>
            </p:cNvSpPr>
            <p:nvPr/>
          </p:nvSpPr>
          <p:spPr>
            <a:xfrm>
              <a:off x="2040381" y="2212724"/>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84" name="二等辺三角形 83">
              <a:extLst>
                <a:ext uri="{FF2B5EF4-FFF2-40B4-BE49-F238E27FC236}">
                  <a16:creationId xmlns:a16="http://schemas.microsoft.com/office/drawing/2014/main" id="{8EF473E7-BEC8-AC85-28C3-794AFDD1E3A8}"/>
                </a:ext>
              </a:extLst>
            </p:cNvPr>
            <p:cNvSpPr/>
            <p:nvPr/>
          </p:nvSpPr>
          <p:spPr>
            <a:xfrm flipV="1">
              <a:off x="2301016" y="2004284"/>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grpSp>
      <p:sp>
        <p:nvSpPr>
          <p:cNvPr id="88" name="矢印: 五方向 87">
            <a:extLst>
              <a:ext uri="{FF2B5EF4-FFF2-40B4-BE49-F238E27FC236}">
                <a16:creationId xmlns:a16="http://schemas.microsoft.com/office/drawing/2014/main" id="{36FB7478-BC5E-B768-8064-8192210B17AB}"/>
              </a:ext>
            </a:extLst>
          </p:cNvPr>
          <p:cNvSpPr/>
          <p:nvPr/>
        </p:nvSpPr>
        <p:spPr>
          <a:xfrm>
            <a:off x="4436832" y="2405348"/>
            <a:ext cx="2386358" cy="36968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bg1"/>
                </a:solidFill>
                <a:latin typeface="Meiryo UI" panose="020B0604030504040204" pitchFamily="50" charset="-128"/>
                <a:ea typeface="Meiryo UI" panose="020B0604030504040204" pitchFamily="50" charset="-128"/>
              </a:rPr>
              <a:t>X</a:t>
            </a:r>
            <a:r>
              <a:rPr kumimoji="1" lang="ja-JP" altLang="en-US" sz="1200" b="1">
                <a:solidFill>
                  <a:schemeClr val="bg1"/>
                </a:solidFill>
                <a:latin typeface="Meiryo UI" panose="020B0604030504040204" pitchFamily="50" charset="-128"/>
                <a:ea typeface="Meiryo UI" panose="020B0604030504040204" pitchFamily="50" charset="-128"/>
              </a:rPr>
              <a:t>年目</a:t>
            </a:r>
          </a:p>
        </p:txBody>
      </p:sp>
      <p:sp>
        <p:nvSpPr>
          <p:cNvPr id="89" name="矢印: 五方向 88">
            <a:extLst>
              <a:ext uri="{FF2B5EF4-FFF2-40B4-BE49-F238E27FC236}">
                <a16:creationId xmlns:a16="http://schemas.microsoft.com/office/drawing/2014/main" id="{E6DD0F9C-0B04-D04C-74DE-026A3510C2F7}"/>
              </a:ext>
            </a:extLst>
          </p:cNvPr>
          <p:cNvSpPr/>
          <p:nvPr/>
        </p:nvSpPr>
        <p:spPr>
          <a:xfrm>
            <a:off x="7005837" y="2405348"/>
            <a:ext cx="2386357" cy="36968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bg1"/>
                </a:solidFill>
                <a:latin typeface="Meiryo UI" panose="020B0604030504040204" pitchFamily="50" charset="-128"/>
                <a:ea typeface="Meiryo UI" panose="020B0604030504040204" pitchFamily="50" charset="-128"/>
              </a:rPr>
              <a:t>X</a:t>
            </a:r>
            <a:r>
              <a:rPr kumimoji="1" lang="ja-JP" altLang="en-US" sz="1200" b="1">
                <a:solidFill>
                  <a:schemeClr val="bg1"/>
                </a:solidFill>
                <a:latin typeface="Meiryo UI" panose="020B0604030504040204" pitchFamily="50" charset="-128"/>
                <a:ea typeface="Meiryo UI" panose="020B0604030504040204" pitchFamily="50" charset="-128"/>
              </a:rPr>
              <a:t>年目</a:t>
            </a:r>
          </a:p>
        </p:txBody>
      </p:sp>
      <p:sp>
        <p:nvSpPr>
          <p:cNvPr id="90" name="矢印: 五方向 89">
            <a:extLst>
              <a:ext uri="{FF2B5EF4-FFF2-40B4-BE49-F238E27FC236}">
                <a16:creationId xmlns:a16="http://schemas.microsoft.com/office/drawing/2014/main" id="{E9F5B333-53A1-6A52-CB48-35F677E65154}"/>
              </a:ext>
            </a:extLst>
          </p:cNvPr>
          <p:cNvSpPr/>
          <p:nvPr/>
        </p:nvSpPr>
        <p:spPr>
          <a:xfrm>
            <a:off x="1867830" y="2405348"/>
            <a:ext cx="2386355" cy="36968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bg1"/>
                </a:solidFill>
                <a:latin typeface="Meiryo UI" panose="020B0604030504040204" pitchFamily="50" charset="-128"/>
                <a:ea typeface="Meiryo UI" panose="020B0604030504040204" pitchFamily="50" charset="-128"/>
              </a:rPr>
              <a:t>実証終了後</a:t>
            </a:r>
            <a:r>
              <a:rPr kumimoji="1" lang="en-US" altLang="ja-JP" sz="1200" b="1" dirty="0">
                <a:solidFill>
                  <a:schemeClr val="bg1"/>
                </a:solidFill>
                <a:latin typeface="Meiryo UI" panose="020B0604030504040204" pitchFamily="50" charset="-128"/>
                <a:ea typeface="Meiryo UI" panose="020B0604030504040204" pitchFamily="50" charset="-128"/>
              </a:rPr>
              <a:t>1</a:t>
            </a:r>
            <a:r>
              <a:rPr kumimoji="1" lang="ja-JP" altLang="en-US" sz="1200" b="1" dirty="0">
                <a:solidFill>
                  <a:schemeClr val="bg1"/>
                </a:solidFill>
                <a:latin typeface="Meiryo UI" panose="020B0604030504040204" pitchFamily="50" charset="-128"/>
                <a:ea typeface="Meiryo UI" panose="020B0604030504040204" pitchFamily="50" charset="-128"/>
              </a:rPr>
              <a:t>年目</a:t>
            </a:r>
          </a:p>
        </p:txBody>
      </p:sp>
      <p:sp>
        <p:nvSpPr>
          <p:cNvPr id="7" name="吹き出し: 四角形 6">
            <a:extLst>
              <a:ext uri="{FF2B5EF4-FFF2-40B4-BE49-F238E27FC236}">
                <a16:creationId xmlns:a16="http://schemas.microsoft.com/office/drawing/2014/main" id="{13D3662E-186A-053D-184C-9E6F6C837FCD}"/>
              </a:ext>
            </a:extLst>
          </p:cNvPr>
          <p:cNvSpPr/>
          <p:nvPr/>
        </p:nvSpPr>
        <p:spPr>
          <a:xfrm>
            <a:off x="6341979" y="2866963"/>
            <a:ext cx="2102351" cy="446601"/>
          </a:xfrm>
          <a:prstGeom prst="wedgeRectCallout">
            <a:avLst>
              <a:gd name="adj1" fmla="val -70431"/>
              <a:gd name="adj2" fmla="val -90864"/>
            </a:avLst>
          </a:prstGeom>
          <a:solidFill>
            <a:srgbClr val="FFEFEF"/>
          </a:solidFill>
          <a:ln w="317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chemeClr val="tx2"/>
                </a:solidFill>
                <a:latin typeface="Meiryo UI" panose="020B0604030504040204" pitchFamily="50" charset="-128"/>
                <a:ea typeface="Meiryo UI" panose="020B0604030504040204" pitchFamily="50" charset="-128"/>
              </a:rPr>
              <a:t>マイルストーンとなる適切なタイミングを設定してください</a:t>
            </a:r>
          </a:p>
        </p:txBody>
      </p:sp>
      <p:sp>
        <p:nvSpPr>
          <p:cNvPr id="8" name="吹き出し: 四角形 7">
            <a:extLst>
              <a:ext uri="{FF2B5EF4-FFF2-40B4-BE49-F238E27FC236}">
                <a16:creationId xmlns:a16="http://schemas.microsoft.com/office/drawing/2014/main" id="{6FAC6C01-5D6E-0D55-053E-02BA396864FD}"/>
              </a:ext>
            </a:extLst>
          </p:cNvPr>
          <p:cNvSpPr/>
          <p:nvPr/>
        </p:nvSpPr>
        <p:spPr>
          <a:xfrm>
            <a:off x="2533783" y="1871362"/>
            <a:ext cx="4530460" cy="476363"/>
          </a:xfrm>
          <a:prstGeom prst="wedgeRectCallout">
            <a:avLst>
              <a:gd name="adj1" fmla="val -55398"/>
              <a:gd name="adj2" fmla="val 2271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dirty="0">
                <a:solidFill>
                  <a:schemeClr val="tx2"/>
                </a:solidFill>
              </a:rPr>
              <a:t>商業化に向けた取組を、実証終了時点から商業化実現まで記載してください</a:t>
            </a:r>
            <a:endParaRPr kumimoji="1" lang="en-US" altLang="ja-JP" sz="1000" dirty="0">
              <a:solidFill>
                <a:schemeClr val="tx2"/>
              </a:solidFill>
            </a:endParaRPr>
          </a:p>
          <a:p>
            <a:pPr marL="285750" indent="-285750">
              <a:buFont typeface="Arial" panose="020B0604020202020204" pitchFamily="34" charset="0"/>
              <a:buChar char="•"/>
            </a:pPr>
            <a:r>
              <a:rPr kumimoji="1" lang="ja-JP" altLang="en-US" sz="1000" dirty="0">
                <a:solidFill>
                  <a:schemeClr val="tx1"/>
                </a:solidFill>
              </a:rPr>
              <a:t>事業実施国政府</a:t>
            </a:r>
            <a:r>
              <a:rPr kumimoji="1" lang="ja-JP" altLang="en-US" sz="1000" dirty="0">
                <a:solidFill>
                  <a:schemeClr val="tx2"/>
                </a:solidFill>
              </a:rPr>
              <a:t>への提案方針や受注に向けた具体的な取組を記載してください</a:t>
            </a:r>
            <a:endParaRPr kumimoji="1" lang="en-US" altLang="ja-JP" sz="1000" dirty="0">
              <a:solidFill>
                <a:schemeClr val="tx2"/>
              </a:solidFill>
            </a:endParaRPr>
          </a:p>
          <a:p>
            <a:pPr marL="285750" indent="-285750">
              <a:buFont typeface="Arial" panose="020B0604020202020204" pitchFamily="34" charset="0"/>
              <a:buChar char="•"/>
            </a:pPr>
            <a:r>
              <a:rPr kumimoji="1" lang="ja-JP" altLang="en-US" sz="1000" dirty="0">
                <a:solidFill>
                  <a:schemeClr val="tx2"/>
                </a:solidFill>
              </a:rPr>
              <a:t>資金調達に関する計画がある場合にはそちらも記載してください</a:t>
            </a:r>
            <a:endParaRPr kumimoji="1" lang="en-US" altLang="ja-JP" sz="1000" dirty="0">
              <a:solidFill>
                <a:schemeClr val="tx2"/>
              </a:solidFill>
            </a:endParaRPr>
          </a:p>
        </p:txBody>
      </p:sp>
      <p:sp>
        <p:nvSpPr>
          <p:cNvPr id="10" name="吹き出し: 四角形 9">
            <a:extLst>
              <a:ext uri="{FF2B5EF4-FFF2-40B4-BE49-F238E27FC236}">
                <a16:creationId xmlns:a16="http://schemas.microsoft.com/office/drawing/2014/main" id="{0610A225-50B9-9FC4-128A-82B6F05CC105}"/>
              </a:ext>
            </a:extLst>
          </p:cNvPr>
          <p:cNvSpPr/>
          <p:nvPr/>
        </p:nvSpPr>
        <p:spPr>
          <a:xfrm>
            <a:off x="1580863" y="3580559"/>
            <a:ext cx="4150880" cy="827614"/>
          </a:xfrm>
          <a:prstGeom prst="wedgeRectCallout">
            <a:avLst>
              <a:gd name="adj1" fmla="val -48376"/>
              <a:gd name="adj2" fmla="val -86941"/>
            </a:avLst>
          </a:prstGeom>
          <a:solidFill>
            <a:srgbClr val="FFEFEF"/>
          </a:solidFill>
          <a:ln w="317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マイルストーンには「現地企業との工事請負契約締結」「商業用工場建設開始」「工場建設完了・生産開始 」等、特定の成果が達成された段階を記載してください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実施項目には「契約締結交渉」「工場設計」「パイロット生産」「商業生産」等、各成果に向けて必要となる実施内容を記載してください</a:t>
            </a:r>
          </a:p>
        </p:txBody>
      </p:sp>
      <p:sp>
        <p:nvSpPr>
          <p:cNvPr id="12" name="正方形/長方形 11">
            <a:extLst>
              <a:ext uri="{FF2B5EF4-FFF2-40B4-BE49-F238E27FC236}">
                <a16:creationId xmlns:a16="http://schemas.microsoft.com/office/drawing/2014/main" id="{DDBE1799-4263-CC2A-5EF7-1AD9062F74E6}"/>
              </a:ext>
            </a:extLst>
          </p:cNvPr>
          <p:cNvSpPr/>
          <p:nvPr/>
        </p:nvSpPr>
        <p:spPr>
          <a:xfrm>
            <a:off x="510777" y="1527224"/>
            <a:ext cx="1742566" cy="2952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tx2"/>
                </a:solidFill>
                <a:latin typeface="Meiryo UI" panose="020B0604030504040204" pitchFamily="50" charset="-128"/>
                <a:ea typeface="Meiryo UI" panose="020B0604030504040204" pitchFamily="50" charset="-128"/>
              </a:rPr>
              <a:t>商業化達成目標時期</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4" name="吹き出し: 四角形 13">
            <a:extLst>
              <a:ext uri="{FF2B5EF4-FFF2-40B4-BE49-F238E27FC236}">
                <a16:creationId xmlns:a16="http://schemas.microsoft.com/office/drawing/2014/main" id="{9239D219-4C49-901F-C616-A633712FA508}"/>
              </a:ext>
            </a:extLst>
          </p:cNvPr>
          <p:cNvSpPr/>
          <p:nvPr/>
        </p:nvSpPr>
        <p:spPr>
          <a:xfrm>
            <a:off x="1580864" y="1212003"/>
            <a:ext cx="5794208" cy="285089"/>
          </a:xfrm>
          <a:prstGeom prst="wedgeRectCallout">
            <a:avLst>
              <a:gd name="adj1" fmla="val -53807"/>
              <a:gd name="adj2" fmla="val 4940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「商業化」とは、「製品やサービスが市場投入され、実際に顧客に対して販売可能となった時点」を指すこととします</a:t>
            </a:r>
            <a:endParaRPr kumimoji="1" lang="en-US" altLang="ja-JP" sz="1000">
              <a:solidFill>
                <a:schemeClr val="tx2"/>
              </a:solidFill>
            </a:endParaRPr>
          </a:p>
        </p:txBody>
      </p:sp>
      <p:sp>
        <p:nvSpPr>
          <p:cNvPr id="9" name="吹き出し: 四角形 8">
            <a:extLst>
              <a:ext uri="{FF2B5EF4-FFF2-40B4-BE49-F238E27FC236}">
                <a16:creationId xmlns:a16="http://schemas.microsoft.com/office/drawing/2014/main" id="{137157F5-0706-E612-0C67-B4C25BD2AA1C}"/>
              </a:ext>
            </a:extLst>
          </p:cNvPr>
          <p:cNvSpPr/>
          <p:nvPr/>
        </p:nvSpPr>
        <p:spPr>
          <a:xfrm>
            <a:off x="2815979" y="5076597"/>
            <a:ext cx="3888274" cy="964715"/>
          </a:xfrm>
          <a:prstGeom prst="wedgeRectCallout">
            <a:avLst>
              <a:gd name="adj1" fmla="val -43145"/>
              <a:gd name="adj2" fmla="val -68252"/>
            </a:avLst>
          </a:prstGeom>
          <a:solidFill>
            <a:srgbClr val="FFEFEF"/>
          </a:solidFill>
          <a:ln w="317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dirty="0">
                <a:solidFill>
                  <a:schemeClr val="tx2"/>
                </a:solidFill>
                <a:latin typeface="Meiryo UI" panose="020B0604030504040204" pitchFamily="50" charset="-128"/>
                <a:ea typeface="Meiryo UI" panose="020B0604030504040204" pitchFamily="50" charset="-128"/>
              </a:rPr>
              <a:t>矢羽根には、実施内容詳細を記載してください</a:t>
            </a:r>
            <a:br>
              <a:rPr kumimoji="1" lang="en-US" altLang="ja-JP" sz="1000" dirty="0">
                <a:solidFill>
                  <a:schemeClr val="tx2"/>
                </a:solidFill>
                <a:latin typeface="Meiryo UI" panose="020B0604030504040204" pitchFamily="50" charset="-128"/>
                <a:ea typeface="Meiryo UI" panose="020B0604030504040204" pitchFamily="50" charset="-128"/>
              </a:rPr>
            </a:br>
            <a:r>
              <a:rPr kumimoji="1" lang="en-US" altLang="ja-JP" sz="1000" dirty="0">
                <a:solidFill>
                  <a:schemeClr val="tx2"/>
                </a:solidFill>
                <a:latin typeface="Meiryo UI" panose="020B0604030504040204" pitchFamily="50" charset="-128"/>
                <a:ea typeface="Meiryo UI" panose="020B0604030504040204" pitchFamily="50" charset="-128"/>
              </a:rPr>
              <a:t>【</a:t>
            </a:r>
            <a:r>
              <a:rPr kumimoji="1" lang="ja-JP" altLang="en-US" sz="1000" dirty="0">
                <a:solidFill>
                  <a:schemeClr val="tx2"/>
                </a:solidFill>
                <a:latin typeface="Meiryo UI" panose="020B0604030504040204" pitchFamily="50" charset="-128"/>
                <a:ea typeface="Meiryo UI" panose="020B0604030504040204" pitchFamily="50" charset="-128"/>
              </a:rPr>
              <a:t>例</a:t>
            </a:r>
            <a:r>
              <a:rPr kumimoji="1" lang="en-US" altLang="ja-JP" sz="1000" dirty="0">
                <a:solidFill>
                  <a:schemeClr val="tx2"/>
                </a:solidFill>
                <a:latin typeface="Meiryo UI" panose="020B0604030504040204" pitchFamily="50" charset="-128"/>
                <a:ea typeface="Meiryo UI" panose="020B0604030504040204" pitchFamily="50" charset="-128"/>
              </a:rPr>
              <a:t>A】</a:t>
            </a:r>
            <a:r>
              <a:rPr kumimoji="1" lang="ja-JP" altLang="en-US" sz="1000" dirty="0">
                <a:solidFill>
                  <a:schemeClr val="tx2"/>
                </a:solidFill>
                <a:latin typeface="Meiryo UI" panose="020B0604030504040204" pitchFamily="50" charset="-128"/>
                <a:ea typeface="Meiryo UI" panose="020B0604030504040204" pitchFamily="50" charset="-128"/>
              </a:rPr>
              <a:t>実施項目：工場設計のケース</a:t>
            </a:r>
            <a:br>
              <a:rPr kumimoji="1" lang="en-US" altLang="ja-JP" sz="1000" dirty="0">
                <a:solidFill>
                  <a:schemeClr val="tx2"/>
                </a:solidFill>
                <a:latin typeface="Meiryo UI" panose="020B0604030504040204" pitchFamily="50" charset="-128"/>
                <a:ea typeface="Meiryo UI" panose="020B0604030504040204" pitchFamily="50" charset="-128"/>
              </a:rPr>
            </a:br>
            <a:r>
              <a:rPr kumimoji="1" lang="ja-JP" altLang="en-US" sz="1000" dirty="0">
                <a:solidFill>
                  <a:schemeClr val="tx2"/>
                </a:solidFill>
                <a:latin typeface="Meiryo UI" panose="020B0604030504040204" pitchFamily="50" charset="-128"/>
                <a:ea typeface="Meiryo UI" panose="020B0604030504040204" pitchFamily="50" charset="-128"/>
              </a:rPr>
              <a:t>① 法令</a:t>
            </a:r>
            <a:r>
              <a:rPr kumimoji="1" lang="ja-JP" altLang="en-US" sz="1000" dirty="0">
                <a:solidFill>
                  <a:schemeClr val="tx1"/>
                </a:solidFill>
                <a:latin typeface="Meiryo UI" panose="020B0604030504040204" pitchFamily="50" charset="-128"/>
                <a:ea typeface="Meiryo UI" panose="020B0604030504040204" pitchFamily="50" charset="-128"/>
              </a:rPr>
              <a:t>対応 ② 設計図面完成</a:t>
            </a:r>
            <a:br>
              <a:rPr kumimoji="1" lang="en-US" altLang="ja-JP" sz="1000" dirty="0">
                <a:solidFill>
                  <a:schemeClr val="tx1"/>
                </a:solidFill>
                <a:latin typeface="Meiryo UI" panose="020B0604030504040204" pitchFamily="50" charset="-128"/>
                <a:ea typeface="Meiryo UI" panose="020B0604030504040204" pitchFamily="50" charset="-128"/>
              </a:rPr>
            </a:br>
            <a:r>
              <a:rPr kumimoji="1" lang="en-US" altLang="ja-JP" sz="1000" dirty="0">
                <a:solidFill>
                  <a:schemeClr val="tx1"/>
                </a:solidFill>
                <a:latin typeface="Meiryo UI" panose="020B0604030504040204" pitchFamily="50" charset="-128"/>
                <a:ea typeface="Meiryo UI" panose="020B0604030504040204" pitchFamily="50" charset="-128"/>
              </a:rPr>
              <a:t>【</a:t>
            </a:r>
            <a:r>
              <a:rPr kumimoji="1" lang="ja-JP" altLang="en-US" sz="1000" dirty="0">
                <a:solidFill>
                  <a:schemeClr val="tx1"/>
                </a:solidFill>
                <a:latin typeface="Meiryo UI" panose="020B0604030504040204" pitchFamily="50" charset="-128"/>
                <a:ea typeface="Meiryo UI" panose="020B0604030504040204" pitchFamily="50" charset="-128"/>
              </a:rPr>
              <a:t>例</a:t>
            </a:r>
            <a:r>
              <a:rPr kumimoji="1" lang="en-US" altLang="ja-JP" sz="1000" dirty="0">
                <a:solidFill>
                  <a:schemeClr val="tx1"/>
                </a:solidFill>
                <a:latin typeface="Meiryo UI" panose="020B0604030504040204" pitchFamily="50" charset="-128"/>
                <a:ea typeface="Meiryo UI" panose="020B0604030504040204" pitchFamily="50" charset="-128"/>
              </a:rPr>
              <a:t>B】</a:t>
            </a:r>
            <a:r>
              <a:rPr kumimoji="1" lang="ja-JP" altLang="en-US" sz="1000" dirty="0">
                <a:solidFill>
                  <a:schemeClr val="tx1"/>
                </a:solidFill>
                <a:latin typeface="Meiryo UI" panose="020B0604030504040204" pitchFamily="50" charset="-128"/>
                <a:ea typeface="Meiryo UI" panose="020B0604030504040204" pitchFamily="50" charset="-128"/>
              </a:rPr>
              <a:t>実施項目：事業実施国政府への提案のケース</a:t>
            </a:r>
            <a:br>
              <a:rPr kumimoji="1" lang="en-US" altLang="ja-JP" sz="1000" dirty="0">
                <a:solidFill>
                  <a:schemeClr val="tx1"/>
                </a:solidFill>
                <a:latin typeface="Meiryo UI" panose="020B0604030504040204" pitchFamily="50" charset="-128"/>
                <a:ea typeface="Meiryo UI" panose="020B0604030504040204" pitchFamily="50" charset="-128"/>
              </a:rPr>
            </a:br>
            <a:r>
              <a:rPr kumimoji="1" lang="ja-JP" altLang="en-US" sz="1000" dirty="0">
                <a:solidFill>
                  <a:schemeClr val="tx1"/>
                </a:solidFill>
                <a:latin typeface="Meiryo UI" panose="020B0604030504040204" pitchFamily="50" charset="-128"/>
                <a:ea typeface="Meiryo UI" panose="020B0604030504040204" pitchFamily="50" charset="-128"/>
              </a:rPr>
              <a:t>① 提案書準備 ② 担当者プレゼンテーション ③ </a:t>
            </a:r>
            <a:r>
              <a:rPr kumimoji="1" lang="en-US" altLang="ja-JP" sz="1000" dirty="0">
                <a:solidFill>
                  <a:schemeClr val="tx1"/>
                </a:solidFill>
                <a:latin typeface="Meiryo UI" panose="020B0604030504040204" pitchFamily="50" charset="-128"/>
                <a:ea typeface="Meiryo UI" panose="020B0604030504040204" pitchFamily="50" charset="-128"/>
              </a:rPr>
              <a:t>MoU</a:t>
            </a:r>
            <a:r>
              <a:rPr kumimoji="1" lang="ja-JP" altLang="en-US" sz="1000" dirty="0">
                <a:solidFill>
                  <a:schemeClr val="tx1"/>
                </a:solidFill>
                <a:latin typeface="Meiryo UI" panose="020B0604030504040204" pitchFamily="50" charset="-128"/>
                <a:ea typeface="Meiryo UI" panose="020B0604030504040204" pitchFamily="50" charset="-128"/>
              </a:rPr>
              <a:t>締結に向けた調整</a:t>
            </a:r>
          </a:p>
        </p:txBody>
      </p:sp>
      <p:grpSp>
        <p:nvGrpSpPr>
          <p:cNvPr id="61" name="グループ化 60">
            <a:extLst>
              <a:ext uri="{FF2B5EF4-FFF2-40B4-BE49-F238E27FC236}">
                <a16:creationId xmlns:a16="http://schemas.microsoft.com/office/drawing/2014/main" id="{63B3D74D-9164-D29B-648D-9F73C106E154}"/>
              </a:ext>
            </a:extLst>
          </p:cNvPr>
          <p:cNvGrpSpPr/>
          <p:nvPr/>
        </p:nvGrpSpPr>
        <p:grpSpPr>
          <a:xfrm>
            <a:off x="512779" y="5949"/>
            <a:ext cx="6320145" cy="216000"/>
            <a:chOff x="512779" y="5949"/>
            <a:chExt cx="6320145" cy="216000"/>
          </a:xfrm>
        </p:grpSpPr>
        <p:sp>
          <p:nvSpPr>
            <p:cNvPr id="71" name="正方形/長方形 70">
              <a:extLst>
                <a:ext uri="{FF2B5EF4-FFF2-40B4-BE49-F238E27FC236}">
                  <a16:creationId xmlns:a16="http://schemas.microsoft.com/office/drawing/2014/main" id="{97EEB55D-AE6D-ED58-ABAA-3BC6CD6BBD76}"/>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2" name="正方形/長方形 71">
              <a:extLst>
                <a:ext uri="{FF2B5EF4-FFF2-40B4-BE49-F238E27FC236}">
                  <a16:creationId xmlns:a16="http://schemas.microsoft.com/office/drawing/2014/main" id="{10EBC53E-D0C2-4882-5680-7209B46D6066}"/>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73" name="正方形/長方形 72">
              <a:extLst>
                <a:ext uri="{FF2B5EF4-FFF2-40B4-BE49-F238E27FC236}">
                  <a16:creationId xmlns:a16="http://schemas.microsoft.com/office/drawing/2014/main" id="{EBC83A9D-8DD4-39A2-6FFE-21C683FB8BE3}"/>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EC63C0FE-4CD6-2487-79CC-AE831EC49E69}"/>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5" name="正方形/長方形 74">
              <a:extLst>
                <a:ext uri="{FF2B5EF4-FFF2-40B4-BE49-F238E27FC236}">
                  <a16:creationId xmlns:a16="http://schemas.microsoft.com/office/drawing/2014/main" id="{2E11FFC3-EA40-7D1D-DE2E-8D32FB721D6F}"/>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2B35551F-F4F4-D8A8-3B6A-CA22152203ED}"/>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CFF58752-0D13-B986-70F3-08413BB6356E}"/>
                </a:ext>
              </a:extLst>
            </p:cNvPr>
            <p:cNvSpPr/>
            <p:nvPr/>
          </p:nvSpPr>
          <p:spPr>
            <a:xfrm>
              <a:off x="2745493"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6</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6E6B18CB-81D7-9E35-C94F-BFD9E46661BB}"/>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C2AF8044-C619-8E2F-1E54-D6175C8DAA01}"/>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36540141-B10B-6C35-0824-A688CE2A0398}"/>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704695CE-00F5-4842-06C2-D599A81E9007}"/>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04AFCC8A-B07F-F9E8-D709-BEB262DE0B3B}"/>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098DF142-5B02-1321-D6CE-83222946B1E6}"/>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C1C5C08D-E8BA-A0F6-D657-FE3B82C12FF4}"/>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606CCB5B-928D-E7B8-4446-8FFEEEC027AF}"/>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AE025CC5-B4B6-F853-75C2-83ACE6338A35}"/>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1B8DBE6D-5944-49B3-A012-6706C1D73F71}"/>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743450FE-A5B7-D956-4A09-6E1B76DD6F28}"/>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4BDC2650-A2D6-75B3-3111-35981D23B329}"/>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6" name="吹き出し: 四角形 5">
            <a:extLst>
              <a:ext uri="{FF2B5EF4-FFF2-40B4-BE49-F238E27FC236}">
                <a16:creationId xmlns:a16="http://schemas.microsoft.com/office/drawing/2014/main" id="{D8DF1E22-B059-D8F7-7E16-5BE8E3071C31}"/>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a:ea typeface="Meiryo UI"/>
              </a:rPr>
              <a:t>スライドの主旨を示したキーメッセージを</a:t>
            </a:r>
            <a:r>
              <a:rPr kumimoji="1" lang="en-US" altLang="ja-JP" sz="1000" dirty="0">
                <a:solidFill>
                  <a:schemeClr val="tx2"/>
                </a:solidFill>
                <a:latin typeface="Meiryo UI"/>
                <a:ea typeface="Meiryo UI"/>
              </a:rPr>
              <a:t>1-2</a:t>
            </a:r>
            <a:r>
              <a:rPr kumimoji="1" lang="ja-JP" altLang="en-US" sz="1000" dirty="0">
                <a:solidFill>
                  <a:schemeClr val="tx2"/>
                </a:solidFill>
                <a:latin typeface="Meiryo UI"/>
                <a:ea typeface="Meiryo UI"/>
              </a:rPr>
              <a:t>行で記載してください</a:t>
            </a:r>
            <a:br>
              <a:rPr lang="en-US" altLang="ja-JP" sz="1000" dirty="0">
                <a:latin typeface="Meiryo UI" panose="020B0604030504040204" pitchFamily="50" charset="-128"/>
                <a:ea typeface="Meiryo UI" panose="020B0604030504040204" pitchFamily="50" charset="-128"/>
              </a:rPr>
            </a:br>
            <a:r>
              <a:rPr kumimoji="1" lang="en-US" altLang="ja-JP" sz="1000" dirty="0">
                <a:solidFill>
                  <a:schemeClr val="tx2"/>
                </a:solidFill>
                <a:latin typeface="Meiryo UI" panose="020B0604030504040204" pitchFamily="50" charset="-128"/>
                <a:ea typeface="Meiryo UI" panose="020B0604030504040204" pitchFamily="50" charset="-128"/>
              </a:rPr>
              <a:t>【</a:t>
            </a:r>
            <a:r>
              <a:rPr kumimoji="1" lang="ja-JP" altLang="en-US" sz="1000" dirty="0">
                <a:solidFill>
                  <a:schemeClr val="tx2"/>
                </a:solidFill>
                <a:latin typeface="Meiryo UI" panose="020B0604030504040204" pitchFamily="50" charset="-128"/>
                <a:ea typeface="Meiryo UI" panose="020B0604030504040204" pitchFamily="50" charset="-128"/>
              </a:rPr>
              <a:t>例</a:t>
            </a:r>
            <a:r>
              <a:rPr kumimoji="1" lang="en-US" altLang="ja-JP" sz="1000" dirty="0">
                <a:solidFill>
                  <a:schemeClr val="tx2"/>
                </a:solidFill>
                <a:latin typeface="Meiryo UI" panose="020B0604030504040204" pitchFamily="50" charset="-128"/>
                <a:ea typeface="Meiryo UI" panose="020B0604030504040204" pitchFamily="50" charset="-128"/>
              </a:rPr>
              <a:t>】 XXXX</a:t>
            </a:r>
            <a:r>
              <a:rPr kumimoji="1" lang="ja-JP" altLang="en-US" sz="1000" dirty="0">
                <a:solidFill>
                  <a:schemeClr val="tx2"/>
                </a:solidFill>
                <a:latin typeface="Meiryo UI" panose="020B0604030504040204" pitchFamily="50" charset="-128"/>
                <a:ea typeface="Meiryo UI" panose="020B0604030504040204" pitchFamily="50" charset="-128"/>
              </a:rPr>
              <a:t>年に商業化を達成することを目標とし、着実な商業化に向け</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について</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のような体制で、実証終了後早期の取組開始を想定する</a:t>
            </a:r>
            <a:endParaRPr kumimoji="1" lang="ja-JP" altLang="en-US" sz="1000" dirty="0">
              <a:solidFill>
                <a:schemeClr val="tx2"/>
              </a:solidFill>
            </a:endParaRPr>
          </a:p>
        </p:txBody>
      </p:sp>
      <p:sp>
        <p:nvSpPr>
          <p:cNvPr id="16" name="正方形/長方形 15">
            <a:extLst>
              <a:ext uri="{FF2B5EF4-FFF2-40B4-BE49-F238E27FC236}">
                <a16:creationId xmlns:a16="http://schemas.microsoft.com/office/drawing/2014/main" id="{958013E3-6F33-3BB2-F414-59AF60A98848}"/>
              </a:ext>
            </a:extLst>
          </p:cNvPr>
          <p:cNvSpPr/>
          <p:nvPr/>
        </p:nvSpPr>
        <p:spPr>
          <a:xfrm>
            <a:off x="8778588" y="1886117"/>
            <a:ext cx="1284514" cy="29566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en-US" altLang="ja-JP" sz="1050">
                <a:solidFill>
                  <a:schemeClr val="tx1"/>
                </a:solidFill>
                <a:latin typeface="Meiryo UI" panose="020B0604030504040204" pitchFamily="50" charset="-128"/>
                <a:ea typeface="Meiryo UI" panose="020B0604030504040204" pitchFamily="50" charset="-128"/>
              </a:rPr>
              <a:t>X</a:t>
            </a:r>
            <a:r>
              <a:rPr kumimoji="1" lang="ja-JP" altLang="en-US" sz="1050">
                <a:solidFill>
                  <a:schemeClr val="tx1"/>
                </a:solidFill>
                <a:latin typeface="Meiryo UI" panose="020B0604030504040204" pitchFamily="50" charset="-128"/>
                <a:ea typeface="Meiryo UI" panose="020B0604030504040204" pitchFamily="50" charset="-128"/>
              </a:rPr>
              <a:t>年目</a:t>
            </a:r>
            <a:br>
              <a:rPr kumimoji="1" lang="en-US" altLang="ja-JP" sz="1050">
                <a:solidFill>
                  <a:schemeClr val="tx1"/>
                </a:solidFill>
                <a:latin typeface="Meiryo UI" panose="020B0604030504040204" pitchFamily="50" charset="-128"/>
                <a:ea typeface="Meiryo UI" panose="020B0604030504040204" pitchFamily="50" charset="-128"/>
              </a:rPr>
            </a:br>
            <a:r>
              <a:rPr kumimoji="1" lang="ja-JP" altLang="en-US" sz="1050">
                <a:solidFill>
                  <a:schemeClr val="tx1"/>
                </a:solidFill>
                <a:latin typeface="Meiryo UI" panose="020B0604030504040204" pitchFamily="50" charset="-128"/>
                <a:ea typeface="Meiryo UI" panose="020B0604030504040204" pitchFamily="50" charset="-128"/>
              </a:rPr>
              <a:t>（</a:t>
            </a:r>
            <a:r>
              <a:rPr kumimoji="1" lang="en-US" altLang="ja-JP" sz="1050">
                <a:solidFill>
                  <a:schemeClr val="tx1"/>
                </a:solidFill>
                <a:latin typeface="Meiryo UI" panose="020B0604030504040204" pitchFamily="50" charset="-128"/>
                <a:ea typeface="Meiryo UI" panose="020B0604030504040204" pitchFamily="50" charset="-128"/>
              </a:rPr>
              <a:t>XXXX</a:t>
            </a:r>
            <a:r>
              <a:rPr kumimoji="1" lang="ja-JP" altLang="en-US" sz="1050">
                <a:solidFill>
                  <a:schemeClr val="tx1"/>
                </a:solidFill>
                <a:latin typeface="Meiryo UI" panose="020B0604030504040204" pitchFamily="50" charset="-128"/>
                <a:ea typeface="Meiryo UI" panose="020B0604030504040204" pitchFamily="50" charset="-128"/>
              </a:rPr>
              <a:t>年）</a:t>
            </a:r>
            <a:endParaRPr kumimoji="1" lang="en-US" altLang="ja-JP" sz="1050">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050">
                <a:solidFill>
                  <a:schemeClr val="tx1"/>
                </a:solidFill>
                <a:latin typeface="Meiryo UI" panose="020B0604030504040204" pitchFamily="50" charset="-128"/>
                <a:ea typeface="Meiryo UI" panose="020B0604030504040204" pitchFamily="50" charset="-128"/>
              </a:rPr>
              <a:t>商業化</a:t>
            </a:r>
          </a:p>
        </p:txBody>
      </p:sp>
      <p:sp>
        <p:nvSpPr>
          <p:cNvPr id="18" name="二等辺三角形 17">
            <a:extLst>
              <a:ext uri="{FF2B5EF4-FFF2-40B4-BE49-F238E27FC236}">
                <a16:creationId xmlns:a16="http://schemas.microsoft.com/office/drawing/2014/main" id="{F2B7D7C9-CDBC-333A-34BA-AC70BA287569}"/>
              </a:ext>
            </a:extLst>
          </p:cNvPr>
          <p:cNvSpPr/>
          <p:nvPr/>
        </p:nvSpPr>
        <p:spPr>
          <a:xfrm flipV="1">
            <a:off x="9348862" y="2321154"/>
            <a:ext cx="234730" cy="168570"/>
          </a:xfrm>
          <a:prstGeom prst="triangle">
            <a:avLst/>
          </a:prstGeom>
          <a:solidFill>
            <a:schemeClr val="accent1"/>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Tree>
    <p:extLst>
      <p:ext uri="{BB962C8B-B14F-4D97-AF65-F5344CB8AC3E}">
        <p14:creationId xmlns:p14="http://schemas.microsoft.com/office/powerpoint/2010/main" val="245451812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B79C6EC-89F8-E049-AEC0-9A913D7E438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2200FCAE-E4F5-073D-5856-F6FB7CF2ADFF}"/>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8A2A1667-6044-6EB7-1A04-0F59BA132959}"/>
              </a:ext>
            </a:extLst>
          </p:cNvPr>
          <p:cNvSpPr>
            <a:spLocks noGrp="1"/>
          </p:cNvSpPr>
          <p:nvPr>
            <p:ph type="body" sz="quarter" idx="17"/>
          </p:nvPr>
        </p:nvSpPr>
        <p:spPr/>
        <p:txBody>
          <a:bodyPr/>
          <a:lstStyle/>
          <a:p>
            <a:r>
              <a:rPr kumimoji="1" lang="en-GB" altLang="ja-JP" dirty="0"/>
              <a:t>4-2.</a:t>
            </a:r>
            <a:r>
              <a:rPr kumimoji="1" lang="ja-JP" altLang="en-US" dirty="0"/>
              <a:t>商業化後に想定される成果</a:t>
            </a:r>
            <a:endParaRPr kumimoji="1" lang="en-GB" altLang="ja-JP" dirty="0"/>
          </a:p>
        </p:txBody>
      </p:sp>
      <p:sp>
        <p:nvSpPr>
          <p:cNvPr id="9" name="正方形/長方形 8">
            <a:extLst>
              <a:ext uri="{FF2B5EF4-FFF2-40B4-BE49-F238E27FC236}">
                <a16:creationId xmlns:a16="http://schemas.microsoft.com/office/drawing/2014/main" id="{893885B2-3FAE-53A0-92A2-3FB1153BBCEB}"/>
              </a:ext>
            </a:extLst>
          </p:cNvPr>
          <p:cNvSpPr/>
          <p:nvPr/>
        </p:nvSpPr>
        <p:spPr>
          <a:xfrm>
            <a:off x="689845" y="2280627"/>
            <a:ext cx="1050886" cy="942341"/>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tx2"/>
                </a:solidFill>
                <a:latin typeface="Meiryo UI" panose="020B0604030504040204" pitchFamily="50" charset="-128"/>
                <a:ea typeface="Meiryo UI" panose="020B0604030504040204" pitchFamily="50" charset="-128"/>
              </a:rPr>
              <a:t>事業状況（想定）</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 name="正方形/長方形 9">
            <a:extLst>
              <a:ext uri="{FF2B5EF4-FFF2-40B4-BE49-F238E27FC236}">
                <a16:creationId xmlns:a16="http://schemas.microsoft.com/office/drawing/2014/main" id="{1B3F7AAF-3C44-37E9-28E2-F1FDD1D604C3}"/>
              </a:ext>
            </a:extLst>
          </p:cNvPr>
          <p:cNvSpPr/>
          <p:nvPr/>
        </p:nvSpPr>
        <p:spPr>
          <a:xfrm>
            <a:off x="204705" y="2280627"/>
            <a:ext cx="390099" cy="1707181"/>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定性面</a:t>
            </a:r>
          </a:p>
        </p:txBody>
      </p:sp>
      <p:sp>
        <p:nvSpPr>
          <p:cNvPr id="11" name="正方形/長方形 10">
            <a:extLst>
              <a:ext uri="{FF2B5EF4-FFF2-40B4-BE49-F238E27FC236}">
                <a16:creationId xmlns:a16="http://schemas.microsoft.com/office/drawing/2014/main" id="{BF1B3F9A-D4CB-23A5-A442-B1ED08121589}"/>
              </a:ext>
            </a:extLst>
          </p:cNvPr>
          <p:cNvSpPr/>
          <p:nvPr/>
        </p:nvSpPr>
        <p:spPr>
          <a:xfrm>
            <a:off x="204705" y="4149421"/>
            <a:ext cx="390099" cy="239696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定量面</a:t>
            </a:r>
          </a:p>
        </p:txBody>
      </p:sp>
      <p:sp>
        <p:nvSpPr>
          <p:cNvPr id="16" name="正方形/長方形 15">
            <a:extLst>
              <a:ext uri="{FF2B5EF4-FFF2-40B4-BE49-F238E27FC236}">
                <a16:creationId xmlns:a16="http://schemas.microsoft.com/office/drawing/2014/main" id="{13388DFD-FA38-244A-F022-67A4090826C1}"/>
              </a:ext>
            </a:extLst>
          </p:cNvPr>
          <p:cNvSpPr/>
          <p:nvPr/>
        </p:nvSpPr>
        <p:spPr>
          <a:xfrm>
            <a:off x="689845" y="3280803"/>
            <a:ext cx="1050886" cy="70831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a:t>
            </a:r>
            <a:br>
              <a:rPr kumimoji="1" lang="en-US" altLang="ja-JP" sz="1200" b="1">
                <a:solidFill>
                  <a:schemeClr val="tx2"/>
                </a:solidFill>
                <a:latin typeface="Meiryo UI" panose="020B0604030504040204" pitchFamily="50" charset="-128"/>
                <a:ea typeface="Meiryo UI" panose="020B0604030504040204" pitchFamily="50" charset="-128"/>
              </a:rPr>
            </a:br>
            <a:r>
              <a:rPr kumimoji="1" lang="ja-JP" altLang="en-US" sz="1200" b="1">
                <a:solidFill>
                  <a:schemeClr val="tx2"/>
                </a:solidFill>
                <a:latin typeface="Meiryo UI" panose="020B0604030504040204" pitchFamily="50" charset="-128"/>
                <a:ea typeface="Meiryo UI" panose="020B0604030504040204" pitchFamily="50" charset="-128"/>
              </a:rPr>
              <a:t>展開国名</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（想定）</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57E0B15F-2619-8004-0A98-0DEBBC5E755E}"/>
              </a:ext>
            </a:extLst>
          </p:cNvPr>
          <p:cNvSpPr/>
          <p:nvPr/>
        </p:nvSpPr>
        <p:spPr>
          <a:xfrm>
            <a:off x="689845" y="4145242"/>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受注件数</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6F4A45A5-8B46-9A7D-AF97-7880BF348593}"/>
              </a:ext>
            </a:extLst>
          </p:cNvPr>
          <p:cNvSpPr/>
          <p:nvPr/>
        </p:nvSpPr>
        <p:spPr>
          <a:xfrm>
            <a:off x="689845" y="4761980"/>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補助対象事業の売上</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a:solidFill>
                  <a:schemeClr val="tx2"/>
                </a:solidFill>
                <a:latin typeface="Meiryo UI" panose="020B0604030504040204" pitchFamily="50" charset="-128"/>
                <a:ea typeface="Meiryo UI" panose="020B0604030504040204" pitchFamily="50" charset="-128"/>
              </a:rPr>
              <a:t>単位：百万円</a:t>
            </a:r>
            <a:endParaRPr kumimoji="1" lang="en-US" altLang="ja-JP" sz="1100">
              <a:solidFill>
                <a:schemeClr val="tx2"/>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A70C6125-5832-AFA6-DB9A-79C689E58643}"/>
              </a:ext>
            </a:extLst>
          </p:cNvPr>
          <p:cNvSpPr/>
          <p:nvPr/>
        </p:nvSpPr>
        <p:spPr>
          <a:xfrm>
            <a:off x="689845" y="5374538"/>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補助対象事業の営業利益</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a:solidFill>
                  <a:schemeClr val="tx2"/>
                </a:solidFill>
                <a:latin typeface="Meiryo UI" panose="020B0604030504040204" pitchFamily="50" charset="-128"/>
                <a:ea typeface="Meiryo UI" panose="020B0604030504040204" pitchFamily="50" charset="-128"/>
              </a:rPr>
              <a:t>単位：百万円</a:t>
            </a:r>
            <a:endParaRPr kumimoji="1" lang="en-US" altLang="ja-JP" sz="1100">
              <a:solidFill>
                <a:schemeClr val="tx2"/>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992E31A1-C80D-AEF5-19E7-354E4107C889}"/>
              </a:ext>
            </a:extLst>
          </p:cNvPr>
          <p:cNvSpPr/>
          <p:nvPr/>
        </p:nvSpPr>
        <p:spPr>
          <a:xfrm>
            <a:off x="689845" y="5987096"/>
            <a:ext cx="1050886" cy="559292"/>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市場シェア</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6" name="矢印: 五方向 5">
            <a:extLst>
              <a:ext uri="{FF2B5EF4-FFF2-40B4-BE49-F238E27FC236}">
                <a16:creationId xmlns:a16="http://schemas.microsoft.com/office/drawing/2014/main" id="{75D135D1-6E90-7915-7148-A20E33FECF54}"/>
              </a:ext>
            </a:extLst>
          </p:cNvPr>
          <p:cNvSpPr/>
          <p:nvPr/>
        </p:nvSpPr>
        <p:spPr>
          <a:xfrm>
            <a:off x="1835772" y="1751538"/>
            <a:ext cx="2490073" cy="40049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商業化から</a:t>
            </a:r>
            <a:r>
              <a:rPr kumimoji="1" lang="en-US" altLang="ja-JP" sz="1200" b="1">
                <a:solidFill>
                  <a:schemeClr val="bg1"/>
                </a:solidFill>
                <a:latin typeface="Meiryo UI" panose="020B0604030504040204" pitchFamily="50" charset="-128"/>
                <a:ea typeface="Meiryo UI" panose="020B0604030504040204" pitchFamily="50" charset="-128"/>
              </a:rPr>
              <a:t>1</a:t>
            </a:r>
            <a:r>
              <a:rPr kumimoji="1" lang="ja-JP" altLang="en-US" sz="1200" b="1">
                <a:solidFill>
                  <a:schemeClr val="bg1"/>
                </a:solidFill>
                <a:latin typeface="Meiryo UI" panose="020B0604030504040204" pitchFamily="50" charset="-128"/>
                <a:ea typeface="Meiryo UI" panose="020B0604030504040204" pitchFamily="50" charset="-128"/>
              </a:rPr>
              <a:t>年後</a:t>
            </a:r>
          </a:p>
        </p:txBody>
      </p:sp>
      <p:sp>
        <p:nvSpPr>
          <p:cNvPr id="7" name="矢印: 五方向 6">
            <a:extLst>
              <a:ext uri="{FF2B5EF4-FFF2-40B4-BE49-F238E27FC236}">
                <a16:creationId xmlns:a16="http://schemas.microsoft.com/office/drawing/2014/main" id="{796FD7DA-9B0E-845D-D863-90135ADD66D7}"/>
              </a:ext>
            </a:extLst>
          </p:cNvPr>
          <p:cNvSpPr/>
          <p:nvPr/>
        </p:nvSpPr>
        <p:spPr>
          <a:xfrm>
            <a:off x="4436286" y="1751538"/>
            <a:ext cx="2490073" cy="40049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商業化から</a:t>
            </a:r>
            <a:r>
              <a:rPr kumimoji="1" lang="en-US" altLang="ja-JP" sz="1200" b="1">
                <a:solidFill>
                  <a:schemeClr val="bg1"/>
                </a:solidFill>
                <a:latin typeface="Meiryo UI" panose="020B0604030504040204" pitchFamily="50" charset="-128"/>
                <a:ea typeface="Meiryo UI" panose="020B0604030504040204" pitchFamily="50" charset="-128"/>
              </a:rPr>
              <a:t>3</a:t>
            </a:r>
            <a:r>
              <a:rPr kumimoji="1" lang="ja-JP" altLang="en-US" sz="1200" b="1">
                <a:solidFill>
                  <a:schemeClr val="bg1"/>
                </a:solidFill>
                <a:latin typeface="Meiryo UI" panose="020B0604030504040204" pitchFamily="50" charset="-128"/>
                <a:ea typeface="Meiryo UI" panose="020B0604030504040204" pitchFamily="50" charset="-128"/>
              </a:rPr>
              <a:t>年後</a:t>
            </a:r>
          </a:p>
        </p:txBody>
      </p:sp>
      <p:sp>
        <p:nvSpPr>
          <p:cNvPr id="8" name="矢印: 五方向 7">
            <a:extLst>
              <a:ext uri="{FF2B5EF4-FFF2-40B4-BE49-F238E27FC236}">
                <a16:creationId xmlns:a16="http://schemas.microsoft.com/office/drawing/2014/main" id="{ADF322C3-BA5D-BF5E-75E5-BA2706DE5583}"/>
              </a:ext>
            </a:extLst>
          </p:cNvPr>
          <p:cNvSpPr/>
          <p:nvPr/>
        </p:nvSpPr>
        <p:spPr>
          <a:xfrm>
            <a:off x="7036801" y="1751538"/>
            <a:ext cx="2490073" cy="40049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商業化から</a:t>
            </a:r>
            <a:r>
              <a:rPr kumimoji="1" lang="en-US" altLang="ja-JP" sz="1200" b="1">
                <a:solidFill>
                  <a:schemeClr val="bg1"/>
                </a:solidFill>
                <a:latin typeface="Meiryo UI" panose="020B0604030504040204" pitchFamily="50" charset="-128"/>
                <a:ea typeface="Meiryo UI" panose="020B0604030504040204" pitchFamily="50" charset="-128"/>
              </a:rPr>
              <a:t>5</a:t>
            </a:r>
            <a:r>
              <a:rPr kumimoji="1" lang="ja-JP" altLang="en-US" sz="1200" b="1">
                <a:solidFill>
                  <a:schemeClr val="bg1"/>
                </a:solidFill>
                <a:latin typeface="Meiryo UI" panose="020B0604030504040204" pitchFamily="50" charset="-128"/>
                <a:ea typeface="Meiryo UI" panose="020B0604030504040204" pitchFamily="50" charset="-128"/>
              </a:rPr>
              <a:t>年後</a:t>
            </a:r>
          </a:p>
        </p:txBody>
      </p:sp>
      <p:sp>
        <p:nvSpPr>
          <p:cNvPr id="13" name="正方形/長方形 12">
            <a:extLst>
              <a:ext uri="{FF2B5EF4-FFF2-40B4-BE49-F238E27FC236}">
                <a16:creationId xmlns:a16="http://schemas.microsoft.com/office/drawing/2014/main" id="{8A73BE8E-21C2-AB8D-6107-C7F70AF38403}"/>
              </a:ext>
            </a:extLst>
          </p:cNvPr>
          <p:cNvSpPr/>
          <p:nvPr/>
        </p:nvSpPr>
        <p:spPr>
          <a:xfrm>
            <a:off x="1835773" y="2280627"/>
            <a:ext cx="2490072" cy="942341"/>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ja-JP" altLang="en-US" sz="1050">
                <a:solidFill>
                  <a:schemeClr val="tx2"/>
                </a:solidFill>
                <a:latin typeface="Meiryo UI" panose="020B0604030504040204" pitchFamily="50" charset="-128"/>
                <a:ea typeface="Meiryo UI" panose="020B0604030504040204" pitchFamily="50" charset="-128"/>
              </a:rPr>
              <a:t>事業立ち上げ</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a:solidFill>
                  <a:schemeClr val="tx2"/>
                </a:solidFill>
                <a:latin typeface="Meiryo UI" panose="020B0604030504040204" pitchFamily="50" charset="-128"/>
                <a:ea typeface="Meiryo UI" panose="020B0604030504040204" pitchFamily="50" charset="-128"/>
              </a:rPr>
              <a:t>売上・収益の発生</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CBD71FAA-34AF-D618-B839-6F5005C45848}"/>
              </a:ext>
            </a:extLst>
          </p:cNvPr>
          <p:cNvSpPr/>
          <p:nvPr/>
        </p:nvSpPr>
        <p:spPr>
          <a:xfrm>
            <a:off x="4436288" y="2280627"/>
            <a:ext cx="2490072" cy="942341"/>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国への展開、生産拠点立ち上げ</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13182970-73B5-41A3-1D1E-6E0A2E99AAA0}"/>
              </a:ext>
            </a:extLst>
          </p:cNvPr>
          <p:cNvSpPr/>
          <p:nvPr/>
        </p:nvSpPr>
        <p:spPr>
          <a:xfrm>
            <a:off x="7036801" y="2280627"/>
            <a:ext cx="2490072" cy="942341"/>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YY</a:t>
            </a:r>
            <a:r>
              <a:rPr kumimoji="1" lang="ja-JP" altLang="en-US" sz="1050">
                <a:solidFill>
                  <a:schemeClr val="tx2"/>
                </a:solidFill>
                <a:latin typeface="Meiryo UI" panose="020B0604030504040204" pitchFamily="50" charset="-128"/>
                <a:ea typeface="Meiryo UI" panose="020B0604030504040204" pitchFamily="50" charset="-128"/>
              </a:rPr>
              <a:t>国への展開</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09CB9B80-9681-0D22-6E4A-12F62E5A3414}"/>
              </a:ext>
            </a:extLst>
          </p:cNvPr>
          <p:cNvSpPr/>
          <p:nvPr/>
        </p:nvSpPr>
        <p:spPr>
          <a:xfrm>
            <a:off x="1835772" y="3279494"/>
            <a:ext cx="2490072" cy="708314"/>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9" name="正方形/長方形 18">
            <a:extLst>
              <a:ext uri="{FF2B5EF4-FFF2-40B4-BE49-F238E27FC236}">
                <a16:creationId xmlns:a16="http://schemas.microsoft.com/office/drawing/2014/main" id="{F2D951CC-37B0-F341-9180-E836A687D7C6}"/>
              </a:ext>
            </a:extLst>
          </p:cNvPr>
          <p:cNvSpPr/>
          <p:nvPr/>
        </p:nvSpPr>
        <p:spPr>
          <a:xfrm>
            <a:off x="4436288" y="3279494"/>
            <a:ext cx="2490072" cy="708314"/>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0" name="正方形/長方形 19">
            <a:extLst>
              <a:ext uri="{FF2B5EF4-FFF2-40B4-BE49-F238E27FC236}">
                <a16:creationId xmlns:a16="http://schemas.microsoft.com/office/drawing/2014/main" id="{A0AD2BE9-64F8-62A4-D9D6-150D5453D92F}"/>
              </a:ext>
            </a:extLst>
          </p:cNvPr>
          <p:cNvSpPr/>
          <p:nvPr/>
        </p:nvSpPr>
        <p:spPr>
          <a:xfrm>
            <a:off x="7036801" y="3279494"/>
            <a:ext cx="2490072" cy="708314"/>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7" name="正方形/長方形 26">
            <a:extLst>
              <a:ext uri="{FF2B5EF4-FFF2-40B4-BE49-F238E27FC236}">
                <a16:creationId xmlns:a16="http://schemas.microsoft.com/office/drawing/2014/main" id="{01B44C8D-4E2F-27A2-AE1D-3AD33A53C756}"/>
              </a:ext>
            </a:extLst>
          </p:cNvPr>
          <p:cNvSpPr/>
          <p:nvPr/>
        </p:nvSpPr>
        <p:spPr>
          <a:xfrm>
            <a:off x="1835772" y="4145242"/>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4A1CE4D4-98C9-E23E-306B-3C168F68508A}"/>
              </a:ext>
            </a:extLst>
          </p:cNvPr>
          <p:cNvSpPr/>
          <p:nvPr/>
        </p:nvSpPr>
        <p:spPr>
          <a:xfrm>
            <a:off x="4436286" y="4145242"/>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9" name="正方形/長方形 28">
            <a:extLst>
              <a:ext uri="{FF2B5EF4-FFF2-40B4-BE49-F238E27FC236}">
                <a16:creationId xmlns:a16="http://schemas.microsoft.com/office/drawing/2014/main" id="{19FE1075-5890-5315-4CD2-7821248592DF}"/>
              </a:ext>
            </a:extLst>
          </p:cNvPr>
          <p:cNvSpPr/>
          <p:nvPr/>
        </p:nvSpPr>
        <p:spPr>
          <a:xfrm>
            <a:off x="7036799" y="4145242"/>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1" name="正方形/長方形 30">
            <a:extLst>
              <a:ext uri="{FF2B5EF4-FFF2-40B4-BE49-F238E27FC236}">
                <a16:creationId xmlns:a16="http://schemas.microsoft.com/office/drawing/2014/main" id="{593EBE4E-6AAD-831D-A527-BDF1CBF6E9AD}"/>
              </a:ext>
            </a:extLst>
          </p:cNvPr>
          <p:cNvSpPr/>
          <p:nvPr/>
        </p:nvSpPr>
        <p:spPr>
          <a:xfrm>
            <a:off x="1835772" y="4761980"/>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9EEBE8A0-EFC0-34A4-CD63-1B8F15C1DFDC}"/>
              </a:ext>
            </a:extLst>
          </p:cNvPr>
          <p:cNvSpPr/>
          <p:nvPr/>
        </p:nvSpPr>
        <p:spPr>
          <a:xfrm>
            <a:off x="4436286" y="4761980"/>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E0EDA912-66A2-4601-1A92-D4B7F1FCC208}"/>
              </a:ext>
            </a:extLst>
          </p:cNvPr>
          <p:cNvSpPr/>
          <p:nvPr/>
        </p:nvSpPr>
        <p:spPr>
          <a:xfrm>
            <a:off x="7036799" y="4761980"/>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FFA539F9-2672-48FB-17B0-56D1C63A6B44}"/>
              </a:ext>
            </a:extLst>
          </p:cNvPr>
          <p:cNvSpPr/>
          <p:nvPr/>
        </p:nvSpPr>
        <p:spPr>
          <a:xfrm>
            <a:off x="1835772" y="5374538"/>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3B58BBDA-30C1-656F-03F8-4D7789091B2F}"/>
              </a:ext>
            </a:extLst>
          </p:cNvPr>
          <p:cNvSpPr/>
          <p:nvPr/>
        </p:nvSpPr>
        <p:spPr>
          <a:xfrm>
            <a:off x="4436286" y="5374538"/>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3BDCB22E-77E2-8B8C-462A-92DF70BEE28F}"/>
              </a:ext>
            </a:extLst>
          </p:cNvPr>
          <p:cNvSpPr/>
          <p:nvPr/>
        </p:nvSpPr>
        <p:spPr>
          <a:xfrm>
            <a:off x="7036799" y="5374538"/>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F98B1C2E-BD19-7081-F18B-114CAC40F723}"/>
              </a:ext>
            </a:extLst>
          </p:cNvPr>
          <p:cNvSpPr/>
          <p:nvPr/>
        </p:nvSpPr>
        <p:spPr>
          <a:xfrm>
            <a:off x="1835772" y="5987096"/>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5966654A-148A-E230-D0C9-333411E31966}"/>
              </a:ext>
            </a:extLst>
          </p:cNvPr>
          <p:cNvSpPr/>
          <p:nvPr/>
        </p:nvSpPr>
        <p:spPr>
          <a:xfrm>
            <a:off x="4436286" y="5987096"/>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3" name="正方形/長方形 42">
            <a:extLst>
              <a:ext uri="{FF2B5EF4-FFF2-40B4-BE49-F238E27FC236}">
                <a16:creationId xmlns:a16="http://schemas.microsoft.com/office/drawing/2014/main" id="{7EA7DA1E-E375-8D0E-3477-18B2C090793A}"/>
              </a:ext>
            </a:extLst>
          </p:cNvPr>
          <p:cNvSpPr/>
          <p:nvPr/>
        </p:nvSpPr>
        <p:spPr>
          <a:xfrm>
            <a:off x="7036799" y="5987096"/>
            <a:ext cx="2490072" cy="559292"/>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7" name="吹き出し: 四角形 46">
            <a:extLst>
              <a:ext uri="{FF2B5EF4-FFF2-40B4-BE49-F238E27FC236}">
                <a16:creationId xmlns:a16="http://schemas.microsoft.com/office/drawing/2014/main" id="{018D1024-CF0F-CEFF-C592-56A66B920842}"/>
              </a:ext>
            </a:extLst>
          </p:cNvPr>
          <p:cNvSpPr/>
          <p:nvPr/>
        </p:nvSpPr>
        <p:spPr>
          <a:xfrm>
            <a:off x="2044564" y="3443120"/>
            <a:ext cx="4214969" cy="858698"/>
          </a:xfrm>
          <a:prstGeom prst="wedgeRectCallout">
            <a:avLst>
              <a:gd name="adj1" fmla="val -61373"/>
              <a:gd name="adj2" fmla="val -3656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各時点における事業展開国（想定）を全て記載してください</a:t>
            </a:r>
            <a:endParaRPr kumimoji="1" lang="en-US" altLang="ja-JP" sz="1000">
              <a:solidFill>
                <a:schemeClr val="tx2"/>
              </a:solidFill>
            </a:endParaRPr>
          </a:p>
          <a:p>
            <a:r>
              <a:rPr kumimoji="1" lang="en-US" altLang="ja-JP" sz="1000">
                <a:solidFill>
                  <a:schemeClr val="tx2"/>
                </a:solidFill>
              </a:rPr>
              <a:t>【</a:t>
            </a:r>
            <a:r>
              <a:rPr kumimoji="1" lang="ja-JP" altLang="en-US" sz="1000">
                <a:solidFill>
                  <a:schemeClr val="tx2"/>
                </a:solidFill>
              </a:rPr>
              <a:t>例</a:t>
            </a:r>
            <a:r>
              <a:rPr kumimoji="1" lang="en-US" altLang="ja-JP" sz="1000">
                <a:solidFill>
                  <a:schemeClr val="tx2"/>
                </a:solidFill>
              </a:rPr>
              <a:t>】</a:t>
            </a:r>
          </a:p>
          <a:p>
            <a:r>
              <a:rPr kumimoji="1" lang="ja-JP" altLang="en-US" sz="1000">
                <a:solidFill>
                  <a:schemeClr val="tx2"/>
                </a:solidFill>
              </a:rPr>
              <a:t>商業化から</a:t>
            </a:r>
            <a:r>
              <a:rPr kumimoji="1" lang="en-US" altLang="ja-JP" sz="1000">
                <a:solidFill>
                  <a:schemeClr val="tx2"/>
                </a:solidFill>
              </a:rPr>
              <a:t>1</a:t>
            </a:r>
            <a:r>
              <a:rPr kumimoji="1" lang="ja-JP" altLang="en-US" sz="1000">
                <a:solidFill>
                  <a:schemeClr val="tx2"/>
                </a:solidFill>
              </a:rPr>
              <a:t>年後：ポーランド</a:t>
            </a:r>
            <a:endParaRPr kumimoji="1" lang="en-US" altLang="ja-JP" sz="1000">
              <a:solidFill>
                <a:schemeClr val="tx2"/>
              </a:solidFill>
            </a:endParaRPr>
          </a:p>
          <a:p>
            <a:r>
              <a:rPr kumimoji="1" lang="ja-JP" altLang="en-US" sz="1000">
                <a:solidFill>
                  <a:schemeClr val="tx2"/>
                </a:solidFill>
              </a:rPr>
              <a:t>商業化から</a:t>
            </a:r>
            <a:r>
              <a:rPr kumimoji="1" lang="en-US" altLang="ja-JP" sz="1000">
                <a:solidFill>
                  <a:schemeClr val="tx2"/>
                </a:solidFill>
              </a:rPr>
              <a:t>3</a:t>
            </a:r>
            <a:r>
              <a:rPr kumimoji="1" lang="ja-JP" altLang="en-US" sz="1000">
                <a:solidFill>
                  <a:schemeClr val="tx2"/>
                </a:solidFill>
              </a:rPr>
              <a:t>年後：ポーランド・ウクライナ</a:t>
            </a:r>
            <a:endParaRPr kumimoji="1" lang="en-US" altLang="ja-JP" sz="1000">
              <a:solidFill>
                <a:schemeClr val="tx2"/>
              </a:solidFill>
            </a:endParaRPr>
          </a:p>
          <a:p>
            <a:r>
              <a:rPr kumimoji="1" lang="ja-JP" altLang="en-US" sz="1000">
                <a:solidFill>
                  <a:schemeClr val="tx2"/>
                </a:solidFill>
              </a:rPr>
              <a:t>商業化から</a:t>
            </a:r>
            <a:r>
              <a:rPr kumimoji="1" lang="en-US" altLang="ja-JP" sz="1000">
                <a:solidFill>
                  <a:schemeClr val="tx2"/>
                </a:solidFill>
              </a:rPr>
              <a:t>5</a:t>
            </a:r>
            <a:r>
              <a:rPr kumimoji="1" lang="ja-JP" altLang="en-US" sz="1000">
                <a:solidFill>
                  <a:schemeClr val="tx2"/>
                </a:solidFill>
              </a:rPr>
              <a:t>年後：ポーランド・ウクライナ・ルーマニア</a:t>
            </a:r>
            <a:endParaRPr kumimoji="1" lang="en-US" altLang="ja-JP" sz="1000">
              <a:solidFill>
                <a:schemeClr val="tx2"/>
              </a:solidFill>
            </a:endParaRPr>
          </a:p>
        </p:txBody>
      </p:sp>
      <p:sp>
        <p:nvSpPr>
          <p:cNvPr id="51" name="吹き出し: 四角形 50">
            <a:extLst>
              <a:ext uri="{FF2B5EF4-FFF2-40B4-BE49-F238E27FC236}">
                <a16:creationId xmlns:a16="http://schemas.microsoft.com/office/drawing/2014/main" id="{B52819C7-4782-E3C7-98E3-E7600C907330}"/>
              </a:ext>
            </a:extLst>
          </p:cNvPr>
          <p:cNvSpPr/>
          <p:nvPr/>
        </p:nvSpPr>
        <p:spPr>
          <a:xfrm>
            <a:off x="5576717" y="5097971"/>
            <a:ext cx="3267756" cy="446601"/>
          </a:xfrm>
          <a:prstGeom prst="wedgeRectCallout">
            <a:avLst>
              <a:gd name="adj1" fmla="val -59285"/>
              <a:gd name="adj2" fmla="val -510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受注件数・売上等については、補助対象事業で発生した数値を記載してください（国ごとの内訳は不要です）</a:t>
            </a:r>
            <a:endParaRPr kumimoji="1" lang="en-US" altLang="ja-JP" sz="1000">
              <a:solidFill>
                <a:schemeClr val="tx2"/>
              </a:solidFill>
            </a:endParaRPr>
          </a:p>
        </p:txBody>
      </p:sp>
      <p:grpSp>
        <p:nvGrpSpPr>
          <p:cNvPr id="77" name="グループ化 76">
            <a:extLst>
              <a:ext uri="{FF2B5EF4-FFF2-40B4-BE49-F238E27FC236}">
                <a16:creationId xmlns:a16="http://schemas.microsoft.com/office/drawing/2014/main" id="{C447018A-C71C-8439-EE16-4F1822C835A7}"/>
              </a:ext>
            </a:extLst>
          </p:cNvPr>
          <p:cNvGrpSpPr/>
          <p:nvPr/>
        </p:nvGrpSpPr>
        <p:grpSpPr>
          <a:xfrm>
            <a:off x="512779" y="5949"/>
            <a:ext cx="6320145" cy="216000"/>
            <a:chOff x="512779" y="5949"/>
            <a:chExt cx="6320145" cy="216000"/>
          </a:xfrm>
        </p:grpSpPr>
        <p:sp>
          <p:nvSpPr>
            <p:cNvPr id="78" name="正方形/長方形 77">
              <a:extLst>
                <a:ext uri="{FF2B5EF4-FFF2-40B4-BE49-F238E27FC236}">
                  <a16:creationId xmlns:a16="http://schemas.microsoft.com/office/drawing/2014/main" id="{AA65D886-BD5F-9267-C0C4-EB6CAEC9120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79" name="正方形/長方形 78">
              <a:extLst>
                <a:ext uri="{FF2B5EF4-FFF2-40B4-BE49-F238E27FC236}">
                  <a16:creationId xmlns:a16="http://schemas.microsoft.com/office/drawing/2014/main" id="{82C2D3B1-AA24-5DFB-9652-C782AAD96D8E}"/>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0" name="正方形/長方形 79">
              <a:extLst>
                <a:ext uri="{FF2B5EF4-FFF2-40B4-BE49-F238E27FC236}">
                  <a16:creationId xmlns:a16="http://schemas.microsoft.com/office/drawing/2014/main" id="{9D5CA179-C300-D673-5DC7-194B7C2AAD58}"/>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D15043C4-3A65-B311-587A-D7DFC86D5254}"/>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C119AE31-F6DF-00EE-9217-968D410440DC}"/>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786A80B8-1794-3EE9-ED27-E984B6D00753}"/>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19F01C64-BE5D-421F-7E28-49BC219EBE5F}"/>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A2FDEEDF-8478-46FA-1153-1B9EEBD71411}"/>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5C20315C-A775-A02D-8953-D8698F905DD5}"/>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F09FA4D1-BDDD-D216-12D3-FAD551AA815D}"/>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97A00F9D-27BD-2C71-5444-56A822A58F55}"/>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0A93E3DB-8F4F-7A39-58C2-C1A229448297}"/>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091FCFFE-0B44-965B-5329-717F5076EC32}"/>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87CBECFF-9F62-7417-E874-9DF1AAEB2825}"/>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B04CFC5C-FB1A-0106-C077-CDDB01516699}"/>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28433007-B935-043C-9090-2E588AD394E1}"/>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10E2E76C-5A84-55BF-E21F-EA5D1395A080}"/>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6CE7DB0D-07FD-85BF-2A56-62CFA13A8C43}"/>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A164E96B-3AF7-335F-3DB9-24C64D941BFA}"/>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2" name="正方形/長方形 21">
            <a:extLst>
              <a:ext uri="{FF2B5EF4-FFF2-40B4-BE49-F238E27FC236}">
                <a16:creationId xmlns:a16="http://schemas.microsoft.com/office/drawing/2014/main" id="{5216D880-ACC4-83D3-0EF3-3D3AC9A02484}"/>
              </a:ext>
            </a:extLst>
          </p:cNvPr>
          <p:cNvSpPr/>
          <p:nvPr/>
        </p:nvSpPr>
        <p:spPr>
          <a:xfrm>
            <a:off x="204704" y="1335045"/>
            <a:ext cx="378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本補助事業を通じた収支計画・事業の成長可能性</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17" name="吹き出し: 四角形 16">
            <a:extLst>
              <a:ext uri="{FF2B5EF4-FFF2-40B4-BE49-F238E27FC236}">
                <a16:creationId xmlns:a16="http://schemas.microsoft.com/office/drawing/2014/main" id="{BD23772C-A2A0-0503-A55E-B329D6C5BB53}"/>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a:t>
            </a:r>
            <a:r>
              <a:rPr kumimoji="1" lang="en-US" altLang="ja-JP" sz="1000">
                <a:solidFill>
                  <a:schemeClr val="tx2"/>
                </a:solidFill>
                <a:latin typeface="Meiryo UI"/>
                <a:ea typeface="Meiryo UI"/>
              </a:rPr>
              <a:t>1-2</a:t>
            </a:r>
            <a:r>
              <a:rPr kumimoji="1" lang="ja-JP" altLang="en-US" sz="1000">
                <a:solidFill>
                  <a:schemeClr val="tx2"/>
                </a:solidFill>
                <a:latin typeface="Meiryo UI"/>
                <a:ea typeface="Meiryo UI"/>
              </a:rPr>
              <a:t>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国で事業を立ち上げた後、</a:t>
            </a:r>
            <a:r>
              <a:rPr kumimoji="1" lang="en-US" altLang="ja-JP" sz="1000">
                <a:solidFill>
                  <a:schemeClr val="tx2"/>
                </a:solidFill>
                <a:latin typeface="Meiryo UI" panose="020B0604030504040204" pitchFamily="50" charset="-128"/>
                <a:ea typeface="Meiryo UI" panose="020B0604030504040204" pitchFamily="50" charset="-128"/>
              </a:rPr>
              <a:t>5</a:t>
            </a:r>
            <a:r>
              <a:rPr kumimoji="1" lang="ja-JP" altLang="en-US" sz="1000">
                <a:solidFill>
                  <a:schemeClr val="tx2"/>
                </a:solidFill>
                <a:latin typeface="Meiryo UI" panose="020B0604030504040204" pitchFamily="50" charset="-128"/>
                <a:ea typeface="Meiryo UI" panose="020B0604030504040204" pitchFamily="50" charset="-128"/>
              </a:rPr>
              <a:t>年をかけて計</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ヵ国への横展開を想定し、</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強化により事業規模を</a:t>
            </a:r>
            <a:r>
              <a:rPr kumimoji="1" lang="en-US" altLang="ja-JP" sz="1000">
                <a:solidFill>
                  <a:schemeClr val="tx2"/>
                </a:solidFill>
                <a:latin typeface="Meiryo UI" panose="020B0604030504040204" pitchFamily="50" charset="-128"/>
                <a:ea typeface="Meiryo UI" panose="020B0604030504040204" pitchFamily="50" charset="-128"/>
              </a:rPr>
              <a:t>5</a:t>
            </a:r>
            <a:r>
              <a:rPr kumimoji="1" lang="ja-JP" altLang="en-US" sz="1000">
                <a:solidFill>
                  <a:schemeClr val="tx2"/>
                </a:solidFill>
                <a:latin typeface="Meiryo UI" panose="020B0604030504040204" pitchFamily="50" charset="-128"/>
                <a:ea typeface="Meiryo UI" panose="020B0604030504040204" pitchFamily="50" charset="-128"/>
              </a:rPr>
              <a:t>年後総売上</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百万円まで拡大することを目指す</a:t>
            </a:r>
            <a:endParaRPr kumimoji="1" lang="ja-JP" altLang="en-US" sz="1000">
              <a:solidFill>
                <a:schemeClr val="tx2"/>
              </a:solidFill>
            </a:endParaRPr>
          </a:p>
        </p:txBody>
      </p:sp>
    </p:spTree>
    <p:extLst>
      <p:ext uri="{BB962C8B-B14F-4D97-AF65-F5344CB8AC3E}">
        <p14:creationId xmlns:p14="http://schemas.microsoft.com/office/powerpoint/2010/main" val="277102507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7D8900B-2319-459D-C744-9EE5ACA7386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47B9D2F-5736-7BD0-1E81-2FC20FB12AD5}"/>
              </a:ext>
            </a:extLst>
          </p:cNvPr>
          <p:cNvSpPr>
            <a:spLocks noGrp="1"/>
          </p:cNvSpPr>
          <p:nvPr>
            <p:ph type="body" sz="quarter" idx="15"/>
          </p:nvPr>
        </p:nvSpPr>
        <p:spPr/>
        <p:txBody>
          <a:bodyPr/>
          <a:lstStyle/>
          <a:p>
            <a:r>
              <a:rPr kumimoji="1" lang="ja-JP" altLang="en-US"/>
              <a:t>目次</a:t>
            </a:r>
            <a:endParaRPr kumimoji="1" lang="en-GB"/>
          </a:p>
        </p:txBody>
      </p:sp>
      <p:sp>
        <p:nvSpPr>
          <p:cNvPr id="4" name="テキスト プレースホルダー 3">
            <a:extLst>
              <a:ext uri="{FF2B5EF4-FFF2-40B4-BE49-F238E27FC236}">
                <a16:creationId xmlns:a16="http://schemas.microsoft.com/office/drawing/2014/main" id="{2412BDAF-B1E3-EFB5-9444-8087A49AF26E}"/>
              </a:ext>
            </a:extLst>
          </p:cNvPr>
          <p:cNvSpPr>
            <a:spLocks noGrp="1"/>
          </p:cNvSpPr>
          <p:nvPr>
            <p:ph type="body" sz="quarter" idx="17"/>
          </p:nvPr>
        </p:nvSpPr>
        <p:spPr/>
        <p:txBody>
          <a:bodyPr/>
          <a:lstStyle/>
          <a:p>
            <a:r>
              <a:rPr kumimoji="1" lang="ja-JP" altLang="en-US"/>
              <a:t>様式</a:t>
            </a:r>
            <a:r>
              <a:rPr kumimoji="1" lang="en-US" altLang="ja-JP"/>
              <a:t>2 </a:t>
            </a:r>
            <a:r>
              <a:rPr kumimoji="1" lang="ja-JP" altLang="en-US"/>
              <a:t>事業計画書</a:t>
            </a:r>
          </a:p>
        </p:txBody>
      </p:sp>
      <p:sp>
        <p:nvSpPr>
          <p:cNvPr id="6" name="テキスト プレースホルダー 5">
            <a:extLst>
              <a:ext uri="{FF2B5EF4-FFF2-40B4-BE49-F238E27FC236}">
                <a16:creationId xmlns:a16="http://schemas.microsoft.com/office/drawing/2014/main" id="{11658082-36F6-F42D-8448-C9B86B8A07EB}"/>
              </a:ext>
            </a:extLst>
          </p:cNvPr>
          <p:cNvSpPr>
            <a:spLocks noGrp="1"/>
          </p:cNvSpPr>
          <p:nvPr>
            <p:ph type="body" sz="quarter" idx="16"/>
          </p:nvPr>
        </p:nvSpPr>
        <p:spPr/>
        <p:txBody>
          <a:bodyPr/>
          <a:lstStyle/>
          <a:p>
            <a:pPr marL="342900" indent="-342900">
              <a:spcBef>
                <a:spcPts val="600"/>
              </a:spcBef>
              <a:buFont typeface="+mj-lt"/>
              <a:buAutoNum type="arabicPeriod"/>
            </a:pPr>
            <a:r>
              <a:rPr lang="ja-JP" altLang="en-US" b="1" dirty="0"/>
              <a:t>事業計画書概要</a:t>
            </a:r>
            <a:endParaRPr lang="en-US" altLang="ja-JP" b="1" dirty="0"/>
          </a:p>
          <a:p>
            <a:pPr marL="342900" indent="-342900">
              <a:spcBef>
                <a:spcPts val="600"/>
              </a:spcBef>
              <a:buFont typeface="+mj-lt"/>
              <a:buAutoNum type="arabicPeriod"/>
            </a:pPr>
            <a:r>
              <a:rPr lang="ja-JP" altLang="en-US" b="1" dirty="0"/>
              <a:t>経営戦略及び補助事業の位置づけ</a:t>
            </a:r>
            <a:endParaRPr lang="en-US" altLang="ja-JP" b="1" dirty="0"/>
          </a:p>
          <a:p>
            <a:pPr marL="446088" lvl="1" indent="-216000"/>
            <a:r>
              <a:rPr lang="en-US" altLang="ja-JP" sz="1400" dirty="0"/>
              <a:t>2-1.</a:t>
            </a:r>
            <a:r>
              <a:rPr lang="ja-JP" altLang="en-US" sz="1400" dirty="0"/>
              <a:t> 長期成長ビジョン及び海外展開戦略</a:t>
            </a:r>
            <a:endParaRPr lang="en-US" altLang="ja-JP" sz="1400" dirty="0"/>
          </a:p>
          <a:p>
            <a:pPr marL="446088" lvl="1" indent="-216000"/>
            <a:r>
              <a:rPr lang="en-US" altLang="ja-JP" sz="1400" dirty="0"/>
              <a:t>2-2. </a:t>
            </a:r>
            <a:r>
              <a:rPr lang="ja-JP" altLang="en-US" sz="1400" dirty="0"/>
              <a:t>経営戦略における補助事業の位置づけ</a:t>
            </a:r>
            <a:endParaRPr lang="en-US" altLang="ja-JP" sz="1400" dirty="0"/>
          </a:p>
          <a:p>
            <a:pPr marL="446088" lvl="1" indent="-216000"/>
            <a:r>
              <a:rPr kumimoji="1" lang="en-GB" altLang="ja-JP" sz="1400" dirty="0">
                <a:solidFill>
                  <a:schemeClr val="tx1"/>
                </a:solidFill>
              </a:rPr>
              <a:t>2-3. </a:t>
            </a:r>
            <a:r>
              <a:rPr kumimoji="1" lang="ja-JP" altLang="en-US" sz="1400" dirty="0">
                <a:solidFill>
                  <a:schemeClr val="tx1"/>
                </a:solidFill>
              </a:rPr>
              <a:t>補助事業の位置づけ（類似事業の実施状況・本事業との違い）</a:t>
            </a:r>
            <a:endParaRPr lang="ja-JP" altLang="en-US" sz="1400" dirty="0"/>
          </a:p>
          <a:p>
            <a:pPr marL="342900" indent="-342900">
              <a:spcBef>
                <a:spcPts val="600"/>
              </a:spcBef>
              <a:buFont typeface="+mj-lt"/>
              <a:buAutoNum type="arabicPeriod"/>
            </a:pPr>
            <a:r>
              <a:rPr lang="ja-JP" altLang="en-US" b="1" dirty="0"/>
              <a:t>補助事業の内容</a:t>
            </a:r>
          </a:p>
          <a:p>
            <a:pPr marL="446088" lvl="1" indent="-216000"/>
            <a:r>
              <a:rPr lang="en-US" altLang="ja-JP" sz="1400" dirty="0"/>
              <a:t>3-1. FS</a:t>
            </a:r>
            <a:r>
              <a:rPr lang="ja-JP" altLang="en-US" sz="1400" dirty="0"/>
              <a:t>事業・実証事業のねらい</a:t>
            </a:r>
            <a:endParaRPr lang="en-US" altLang="ja-JP" sz="1400" dirty="0"/>
          </a:p>
          <a:p>
            <a:pPr marL="446088" lvl="1" indent="-216000"/>
            <a:r>
              <a:rPr lang="en-US" altLang="ja-JP" sz="1400" dirty="0"/>
              <a:t>3-2. </a:t>
            </a:r>
            <a:r>
              <a:rPr lang="ja-JP" altLang="en-US" sz="1400" dirty="0"/>
              <a:t>実施内容</a:t>
            </a:r>
            <a:endParaRPr lang="en-US" altLang="ja-JP" sz="1400" dirty="0"/>
          </a:p>
          <a:p>
            <a:pPr marL="446088" lvl="1" indent="-216000"/>
            <a:r>
              <a:rPr lang="en-US" altLang="ja-JP" sz="1400" dirty="0"/>
              <a:t>3-3.</a:t>
            </a:r>
            <a:r>
              <a:rPr lang="ja-JP" altLang="en-US" sz="1400" dirty="0"/>
              <a:t> 実施スケジュール</a:t>
            </a:r>
            <a:endParaRPr lang="en-US" altLang="ja-JP" sz="1400" dirty="0"/>
          </a:p>
          <a:p>
            <a:pPr marL="446088" lvl="1" indent="-216000"/>
            <a:r>
              <a:rPr lang="en-US" altLang="ja-JP" sz="1400" dirty="0"/>
              <a:t>3-4. </a:t>
            </a:r>
            <a:r>
              <a:rPr lang="ja-JP" altLang="en-US" sz="1400" dirty="0"/>
              <a:t>内部環境の分析</a:t>
            </a:r>
            <a:endParaRPr lang="en-US" altLang="ja-JP" sz="1400" dirty="0"/>
          </a:p>
          <a:p>
            <a:pPr marL="446088" lvl="1" indent="-216000"/>
            <a:r>
              <a:rPr lang="en-US" altLang="ja-JP" sz="1400" dirty="0"/>
              <a:t>3-5. </a:t>
            </a:r>
            <a:r>
              <a:rPr lang="ja-JP" altLang="en-US" sz="1400" dirty="0"/>
              <a:t>外部環境の分析</a:t>
            </a:r>
            <a:endParaRPr lang="en-US" altLang="ja-JP" sz="1400" dirty="0"/>
          </a:p>
          <a:p>
            <a:pPr marL="446088" lvl="1" indent="-216000"/>
            <a:r>
              <a:rPr lang="en-US" altLang="ja-JP" sz="1400" dirty="0"/>
              <a:t>3-6. </a:t>
            </a:r>
            <a:r>
              <a:rPr lang="ja-JP" altLang="en-US" sz="1400" dirty="0"/>
              <a:t>実施体制等</a:t>
            </a:r>
            <a:endParaRPr lang="en-US" altLang="ja-JP" sz="1400" dirty="0"/>
          </a:p>
          <a:p>
            <a:pPr marL="342900" indent="-342900">
              <a:spcBef>
                <a:spcPts val="600"/>
              </a:spcBef>
              <a:buFont typeface="+mj-lt"/>
              <a:buAutoNum type="arabicPeriod"/>
            </a:pPr>
            <a:r>
              <a:rPr lang="ja-JP" altLang="en-US" b="1" dirty="0"/>
              <a:t>想定成果及び商業化計画</a:t>
            </a:r>
          </a:p>
          <a:p>
            <a:pPr marL="446088" lvl="1" indent="-215900"/>
            <a:r>
              <a:rPr lang="en-US" altLang="ja-JP" sz="1400" dirty="0"/>
              <a:t>4-1.</a:t>
            </a:r>
            <a:r>
              <a:rPr lang="ja-JP" altLang="en-US" sz="1400" dirty="0"/>
              <a:t> 商業化に向けた取組</a:t>
            </a:r>
            <a:endParaRPr lang="en-US" altLang="ja-JP" sz="1400" dirty="0"/>
          </a:p>
          <a:p>
            <a:pPr marL="446088" lvl="1" indent="-215900"/>
            <a:r>
              <a:rPr lang="en-US" altLang="ja-JP" sz="1400" dirty="0"/>
              <a:t>4-2. </a:t>
            </a:r>
            <a:r>
              <a:rPr lang="ja-JP" altLang="en-US" sz="1400" dirty="0"/>
              <a:t>商業化後に</a:t>
            </a:r>
            <a:r>
              <a:rPr kumimoji="1" lang="ja-JP" altLang="en-US" sz="1400" dirty="0"/>
              <a:t>想定される成果</a:t>
            </a:r>
            <a:endParaRPr lang="en-US" altLang="ja-JP" sz="1400" dirty="0"/>
          </a:p>
          <a:p>
            <a:pPr marL="446088" lvl="1" indent="-215900"/>
            <a:r>
              <a:rPr lang="en-US" altLang="ja-JP" sz="1400" dirty="0"/>
              <a:t>4-3. </a:t>
            </a:r>
            <a:r>
              <a:rPr kumimoji="1" lang="ja-JP" altLang="en-US" sz="1400" dirty="0"/>
              <a:t>ビジネスモデル</a:t>
            </a:r>
            <a:endParaRPr lang="en-US" altLang="ja-JP" sz="1400" dirty="0"/>
          </a:p>
          <a:p>
            <a:pPr marL="446088" lvl="1" indent="-215900"/>
            <a:r>
              <a:rPr lang="en-US" altLang="ja-JP" sz="1400" dirty="0"/>
              <a:t>4-4. </a:t>
            </a:r>
            <a:r>
              <a:rPr lang="ja-JP" altLang="en-US" sz="1400" dirty="0"/>
              <a:t>想定される裨益効果</a:t>
            </a:r>
          </a:p>
          <a:p>
            <a:pPr marL="342900" indent="-342900">
              <a:spcBef>
                <a:spcPts val="600"/>
              </a:spcBef>
              <a:buFont typeface="+mj-lt"/>
              <a:buAutoNum type="arabicPeriod"/>
            </a:pPr>
            <a:r>
              <a:rPr lang="ja-JP" altLang="en-US" b="1" dirty="0"/>
              <a:t>自由記載・その他</a:t>
            </a:r>
          </a:p>
          <a:p>
            <a:pPr marL="342900" indent="-342900">
              <a:spcBef>
                <a:spcPts val="600"/>
              </a:spcBef>
              <a:buFont typeface="+mj-lt"/>
              <a:buAutoNum type="arabicPeriod"/>
            </a:pPr>
            <a:r>
              <a:rPr lang="ja-JP" altLang="en-US" b="1" dirty="0"/>
              <a:t>申請者概要</a:t>
            </a:r>
            <a:endParaRPr lang="en-US" altLang="ja-JP" b="1" dirty="0"/>
          </a:p>
        </p:txBody>
      </p:sp>
    </p:spTree>
    <p:extLst>
      <p:ext uri="{BB962C8B-B14F-4D97-AF65-F5344CB8AC3E}">
        <p14:creationId xmlns:p14="http://schemas.microsoft.com/office/powerpoint/2010/main" val="131351524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080765A-6D72-84F5-5C6F-78A0F063481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4610F79-7E27-986D-1DD8-FA617EE4B7D0}"/>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6265A03F-264E-1F45-4910-EE9E85F813F2}"/>
              </a:ext>
            </a:extLst>
          </p:cNvPr>
          <p:cNvSpPr>
            <a:spLocks noGrp="1"/>
          </p:cNvSpPr>
          <p:nvPr>
            <p:ph type="body" sz="quarter" idx="17"/>
          </p:nvPr>
        </p:nvSpPr>
        <p:spPr/>
        <p:txBody>
          <a:bodyPr/>
          <a:lstStyle/>
          <a:p>
            <a:r>
              <a:rPr kumimoji="1" lang="en-GB"/>
              <a:t>4-3. </a:t>
            </a:r>
            <a:r>
              <a:rPr kumimoji="1" lang="ja-JP" altLang="en-US"/>
              <a:t>ビジネスモデル</a:t>
            </a:r>
            <a:endParaRPr kumimoji="1" lang="en-GB"/>
          </a:p>
        </p:txBody>
      </p:sp>
      <p:sp>
        <p:nvSpPr>
          <p:cNvPr id="10" name="正方形/長方形 9">
            <a:extLst>
              <a:ext uri="{FF2B5EF4-FFF2-40B4-BE49-F238E27FC236}">
                <a16:creationId xmlns:a16="http://schemas.microsoft.com/office/drawing/2014/main" id="{FD90ED6B-385C-222B-2C8A-06BF00096870}"/>
              </a:ext>
            </a:extLst>
          </p:cNvPr>
          <p:cNvSpPr/>
          <p:nvPr/>
        </p:nvSpPr>
        <p:spPr>
          <a:xfrm>
            <a:off x="510776" y="1484313"/>
            <a:ext cx="236148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商業化の際の想定ビジネスモデル</a:t>
            </a:r>
          </a:p>
        </p:txBody>
      </p:sp>
      <p:sp>
        <p:nvSpPr>
          <p:cNvPr id="7" name="テキスト ボックス 6">
            <a:extLst>
              <a:ext uri="{FF2B5EF4-FFF2-40B4-BE49-F238E27FC236}">
                <a16:creationId xmlns:a16="http://schemas.microsoft.com/office/drawing/2014/main" id="{C57275B2-CAC0-B49B-B409-23A165768FD8}"/>
              </a:ext>
            </a:extLst>
          </p:cNvPr>
          <p:cNvSpPr txBox="1"/>
          <p:nvPr/>
        </p:nvSpPr>
        <p:spPr>
          <a:xfrm>
            <a:off x="510776" y="2402599"/>
            <a:ext cx="422476"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利用者</a:t>
            </a:r>
          </a:p>
        </p:txBody>
      </p:sp>
      <p:sp>
        <p:nvSpPr>
          <p:cNvPr id="8" name="テキスト ボックス 7">
            <a:extLst>
              <a:ext uri="{FF2B5EF4-FFF2-40B4-BE49-F238E27FC236}">
                <a16:creationId xmlns:a16="http://schemas.microsoft.com/office/drawing/2014/main" id="{B8FBD01B-F47F-6E03-CFD1-62268B9A55F3}"/>
              </a:ext>
            </a:extLst>
          </p:cNvPr>
          <p:cNvSpPr txBox="1"/>
          <p:nvPr/>
        </p:nvSpPr>
        <p:spPr>
          <a:xfrm>
            <a:off x="510776" y="3752143"/>
            <a:ext cx="422476" cy="120955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提供者・設備</a:t>
            </a:r>
          </a:p>
        </p:txBody>
      </p:sp>
      <p:sp>
        <p:nvSpPr>
          <p:cNvPr id="9" name="テキスト ボックス 8">
            <a:extLst>
              <a:ext uri="{FF2B5EF4-FFF2-40B4-BE49-F238E27FC236}">
                <a16:creationId xmlns:a16="http://schemas.microsoft.com/office/drawing/2014/main" id="{9E4394FF-E4A4-08AD-A419-B7E940589F1B}"/>
              </a:ext>
            </a:extLst>
          </p:cNvPr>
          <p:cNvSpPr txBox="1"/>
          <p:nvPr/>
        </p:nvSpPr>
        <p:spPr>
          <a:xfrm>
            <a:off x="510776" y="5224259"/>
            <a:ext cx="422476" cy="151935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事業パートナー</a:t>
            </a:r>
          </a:p>
        </p:txBody>
      </p:sp>
      <p:sp>
        <p:nvSpPr>
          <p:cNvPr id="11" name="テキスト ボックス 10">
            <a:extLst>
              <a:ext uri="{FF2B5EF4-FFF2-40B4-BE49-F238E27FC236}">
                <a16:creationId xmlns:a16="http://schemas.microsoft.com/office/drawing/2014/main" id="{EDB8D32C-44C9-2388-1DE1-1A299CED36D3}"/>
              </a:ext>
            </a:extLst>
          </p:cNvPr>
          <p:cNvSpPr txBox="1"/>
          <p:nvPr/>
        </p:nvSpPr>
        <p:spPr>
          <a:xfrm>
            <a:off x="1674562" y="1975966"/>
            <a:ext cx="1699024"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b="1">
                <a:solidFill>
                  <a:schemeClr val="tx2"/>
                </a:solidFill>
              </a:rPr>
              <a:t>日本</a:t>
            </a:r>
          </a:p>
        </p:txBody>
      </p:sp>
      <p:sp>
        <p:nvSpPr>
          <p:cNvPr id="12" name="テキスト ボックス 11">
            <a:extLst>
              <a:ext uri="{FF2B5EF4-FFF2-40B4-BE49-F238E27FC236}">
                <a16:creationId xmlns:a16="http://schemas.microsoft.com/office/drawing/2014/main" id="{B713CA00-60FA-7A4E-D0C1-7C13D22B6B0A}"/>
              </a:ext>
            </a:extLst>
          </p:cNvPr>
          <p:cNvSpPr txBox="1"/>
          <p:nvPr/>
        </p:nvSpPr>
        <p:spPr>
          <a:xfrm>
            <a:off x="6126145" y="1975966"/>
            <a:ext cx="214397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b="1">
                <a:solidFill>
                  <a:schemeClr val="tx2"/>
                </a:solidFill>
              </a:rPr>
              <a:t>XXX</a:t>
            </a:r>
            <a:r>
              <a:rPr kumimoji="1" lang="ja-JP" altLang="en-US" sz="1400" b="1">
                <a:solidFill>
                  <a:schemeClr val="tx2"/>
                </a:solidFill>
              </a:rPr>
              <a:t>国</a:t>
            </a:r>
          </a:p>
        </p:txBody>
      </p:sp>
      <p:sp>
        <p:nvSpPr>
          <p:cNvPr id="13" name="正方形/長方形 12">
            <a:extLst>
              <a:ext uri="{FF2B5EF4-FFF2-40B4-BE49-F238E27FC236}">
                <a16:creationId xmlns:a16="http://schemas.microsoft.com/office/drawing/2014/main" id="{05495114-8E96-CC34-390F-2718F3C8CD66}"/>
              </a:ext>
            </a:extLst>
          </p:cNvPr>
          <p:cNvSpPr/>
          <p:nvPr/>
        </p:nvSpPr>
        <p:spPr>
          <a:xfrm>
            <a:off x="1471570" y="4118125"/>
            <a:ext cx="1218526" cy="549046"/>
          </a:xfrm>
          <a:prstGeom prst="rect">
            <a:avLst/>
          </a:prstGeom>
          <a:solidFill>
            <a:srgbClr val="33CCFF"/>
          </a:solidFill>
          <a:ln w="1905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4" name="正方形/長方形 13">
            <a:extLst>
              <a:ext uri="{FF2B5EF4-FFF2-40B4-BE49-F238E27FC236}">
                <a16:creationId xmlns:a16="http://schemas.microsoft.com/office/drawing/2014/main" id="{2DDE0F2C-32B9-7406-57D6-BA0ED1D2D4F0}"/>
              </a:ext>
            </a:extLst>
          </p:cNvPr>
          <p:cNvSpPr/>
          <p:nvPr/>
        </p:nvSpPr>
        <p:spPr>
          <a:xfrm>
            <a:off x="5214194"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9FE9D2B9-3408-6684-CFA9-82A4C89B3745}"/>
              </a:ext>
            </a:extLst>
          </p:cNvPr>
          <p:cNvSpPr/>
          <p:nvPr/>
        </p:nvSpPr>
        <p:spPr>
          <a:xfrm>
            <a:off x="7765492"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C7492FCF-5292-3B61-D508-CADF8F60CDA4}"/>
              </a:ext>
            </a:extLst>
          </p:cNvPr>
          <p:cNvSpPr/>
          <p:nvPr/>
        </p:nvSpPr>
        <p:spPr>
          <a:xfrm>
            <a:off x="5214194" y="4118125"/>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D88DD470-3589-CE66-F173-3069F4A42587}"/>
              </a:ext>
            </a:extLst>
          </p:cNvPr>
          <p:cNvSpPr/>
          <p:nvPr/>
        </p:nvSpPr>
        <p:spPr>
          <a:xfrm>
            <a:off x="5214194"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A6DCE16A-7577-2171-7998-6B4F18FDD9D2}"/>
              </a:ext>
            </a:extLst>
          </p:cNvPr>
          <p:cNvSpPr/>
          <p:nvPr/>
        </p:nvSpPr>
        <p:spPr>
          <a:xfrm>
            <a:off x="7917702"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grpSp>
        <p:nvGrpSpPr>
          <p:cNvPr id="28" name="グループ化 27">
            <a:extLst>
              <a:ext uri="{FF2B5EF4-FFF2-40B4-BE49-F238E27FC236}">
                <a16:creationId xmlns:a16="http://schemas.microsoft.com/office/drawing/2014/main" id="{1F59CC81-3FF9-6F26-106B-F628080F5F22}"/>
              </a:ext>
            </a:extLst>
          </p:cNvPr>
          <p:cNvGrpSpPr/>
          <p:nvPr/>
        </p:nvGrpSpPr>
        <p:grpSpPr>
          <a:xfrm>
            <a:off x="510776" y="1974627"/>
            <a:ext cx="8884448" cy="4768988"/>
            <a:chOff x="510776" y="1930400"/>
            <a:chExt cx="8884448" cy="4768988"/>
          </a:xfrm>
        </p:grpSpPr>
        <p:cxnSp>
          <p:nvCxnSpPr>
            <p:cNvPr id="19" name="直線コネクタ 18">
              <a:extLst>
                <a:ext uri="{FF2B5EF4-FFF2-40B4-BE49-F238E27FC236}">
                  <a16:creationId xmlns:a16="http://schemas.microsoft.com/office/drawing/2014/main" id="{CCB094D4-6795-A8FB-84F6-B5D0FCEE6B3D}"/>
                </a:ext>
              </a:extLst>
            </p:cNvPr>
            <p:cNvCxnSpPr>
              <a:cxnSpLocks/>
            </p:cNvCxnSpPr>
            <p:nvPr/>
          </p:nvCxnSpPr>
          <p:spPr>
            <a:xfrm>
              <a:off x="4338522" y="1930400"/>
              <a:ext cx="0" cy="4768988"/>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23" name="直線コネクタ 22">
              <a:extLst>
                <a:ext uri="{FF2B5EF4-FFF2-40B4-BE49-F238E27FC236}">
                  <a16:creationId xmlns:a16="http://schemas.microsoft.com/office/drawing/2014/main" id="{D5B03C3E-3043-DD53-B168-40BFB54E68C4}"/>
                </a:ext>
              </a:extLst>
            </p:cNvPr>
            <p:cNvCxnSpPr>
              <a:cxnSpLocks/>
            </p:cNvCxnSpPr>
            <p:nvPr/>
          </p:nvCxnSpPr>
          <p:spPr>
            <a:xfrm>
              <a:off x="510776" y="5090725"/>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27" name="直線コネクタ 26">
              <a:extLst>
                <a:ext uri="{FF2B5EF4-FFF2-40B4-BE49-F238E27FC236}">
                  <a16:creationId xmlns:a16="http://schemas.microsoft.com/office/drawing/2014/main" id="{9D84A393-738A-7091-5549-081E856255B0}"/>
                </a:ext>
              </a:extLst>
            </p:cNvPr>
            <p:cNvCxnSpPr>
              <a:cxnSpLocks/>
            </p:cNvCxnSpPr>
            <p:nvPr/>
          </p:nvCxnSpPr>
          <p:spPr>
            <a:xfrm>
              <a:off x="510776" y="3496312"/>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cxnSp>
        <p:nvCxnSpPr>
          <p:cNvPr id="30" name="直線矢印コネクタ 29">
            <a:extLst>
              <a:ext uri="{FF2B5EF4-FFF2-40B4-BE49-F238E27FC236}">
                <a16:creationId xmlns:a16="http://schemas.microsoft.com/office/drawing/2014/main" id="{3BA6AE74-5377-39EF-236E-78408FFCCD9D}"/>
              </a:ext>
            </a:extLst>
          </p:cNvPr>
          <p:cNvCxnSpPr>
            <a:cxnSpLocks/>
          </p:cNvCxnSpPr>
          <p:nvPr/>
        </p:nvCxnSpPr>
        <p:spPr>
          <a:xfrm>
            <a:off x="2872258" y="4356761"/>
            <a:ext cx="2204776" cy="0"/>
          </a:xfrm>
          <a:prstGeom prst="straightConnector1">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6" name="直線矢印コネクタ 35">
            <a:extLst>
              <a:ext uri="{FF2B5EF4-FFF2-40B4-BE49-F238E27FC236}">
                <a16:creationId xmlns:a16="http://schemas.microsoft.com/office/drawing/2014/main" id="{265B2662-B727-C7F4-2DB3-A805E9667E8C}"/>
              </a:ext>
            </a:extLst>
          </p:cNvPr>
          <p:cNvCxnSpPr>
            <a:cxnSpLocks/>
          </p:cNvCxnSpPr>
          <p:nvPr/>
        </p:nvCxnSpPr>
        <p:spPr>
          <a:xfrm flipV="1">
            <a:off x="2502675" y="2678585"/>
            <a:ext cx="2407920" cy="1134187"/>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9" name="直線矢印コネクタ 38">
            <a:extLst>
              <a:ext uri="{FF2B5EF4-FFF2-40B4-BE49-F238E27FC236}">
                <a16:creationId xmlns:a16="http://schemas.microsoft.com/office/drawing/2014/main" id="{7056D777-54B8-A0F5-43D6-87E1B6B43CA4}"/>
              </a:ext>
            </a:extLst>
          </p:cNvPr>
          <p:cNvCxnSpPr>
            <a:cxnSpLocks/>
          </p:cNvCxnSpPr>
          <p:nvPr/>
        </p:nvCxnSpPr>
        <p:spPr>
          <a:xfrm flipH="1">
            <a:off x="2524074" y="2828329"/>
            <a:ext cx="2386521" cy="1117979"/>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3" name="直線矢印コネクタ 42">
            <a:extLst>
              <a:ext uri="{FF2B5EF4-FFF2-40B4-BE49-F238E27FC236}">
                <a16:creationId xmlns:a16="http://schemas.microsoft.com/office/drawing/2014/main" id="{B1FD23FD-D928-994C-3488-FF49DDC0F7CD}"/>
              </a:ext>
            </a:extLst>
          </p:cNvPr>
          <p:cNvCxnSpPr>
            <a:cxnSpLocks/>
          </p:cNvCxnSpPr>
          <p:nvPr/>
        </p:nvCxnSpPr>
        <p:spPr>
          <a:xfrm>
            <a:off x="6172789" y="1484313"/>
            <a:ext cx="565994"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46" name="テキスト ボックス 45">
            <a:extLst>
              <a:ext uri="{FF2B5EF4-FFF2-40B4-BE49-F238E27FC236}">
                <a16:creationId xmlns:a16="http://schemas.microsoft.com/office/drawing/2014/main" id="{CC3695EC-88B4-2F61-487F-822C3D0A7665}"/>
              </a:ext>
            </a:extLst>
          </p:cNvPr>
          <p:cNvSpPr txBox="1"/>
          <p:nvPr/>
        </p:nvSpPr>
        <p:spPr>
          <a:xfrm>
            <a:off x="6713915"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サービス／モノの流れ</a:t>
            </a:r>
          </a:p>
        </p:txBody>
      </p:sp>
      <p:cxnSp>
        <p:nvCxnSpPr>
          <p:cNvPr id="47" name="直線矢印コネクタ 46">
            <a:extLst>
              <a:ext uri="{FF2B5EF4-FFF2-40B4-BE49-F238E27FC236}">
                <a16:creationId xmlns:a16="http://schemas.microsoft.com/office/drawing/2014/main" id="{03A15FDD-3F86-0719-1D3C-90E8DBD49409}"/>
              </a:ext>
            </a:extLst>
          </p:cNvPr>
          <p:cNvCxnSpPr>
            <a:cxnSpLocks/>
          </p:cNvCxnSpPr>
          <p:nvPr/>
        </p:nvCxnSpPr>
        <p:spPr>
          <a:xfrm>
            <a:off x="8307025" y="1484313"/>
            <a:ext cx="565994"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48" name="テキスト ボックス 47">
            <a:extLst>
              <a:ext uri="{FF2B5EF4-FFF2-40B4-BE49-F238E27FC236}">
                <a16:creationId xmlns:a16="http://schemas.microsoft.com/office/drawing/2014/main" id="{3A9A6D0F-9622-19CC-A283-F881B8976BB9}"/>
              </a:ext>
            </a:extLst>
          </p:cNvPr>
          <p:cNvSpPr txBox="1"/>
          <p:nvPr/>
        </p:nvSpPr>
        <p:spPr>
          <a:xfrm>
            <a:off x="8848151" y="1320524"/>
            <a:ext cx="861115"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カネの流れ</a:t>
            </a:r>
          </a:p>
        </p:txBody>
      </p:sp>
      <p:cxnSp>
        <p:nvCxnSpPr>
          <p:cNvPr id="49" name="直線矢印コネクタ 48">
            <a:extLst>
              <a:ext uri="{FF2B5EF4-FFF2-40B4-BE49-F238E27FC236}">
                <a16:creationId xmlns:a16="http://schemas.microsoft.com/office/drawing/2014/main" id="{0DAC39B6-AA1E-E517-0984-63FC245E4C2E}"/>
              </a:ext>
            </a:extLst>
          </p:cNvPr>
          <p:cNvCxnSpPr>
            <a:cxnSpLocks/>
          </p:cNvCxnSpPr>
          <p:nvPr/>
        </p:nvCxnSpPr>
        <p:spPr>
          <a:xfrm>
            <a:off x="6609020" y="2678585"/>
            <a:ext cx="1081328"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024DC091-0DBE-EFBF-AD59-F1E9EA80CEA4}"/>
              </a:ext>
            </a:extLst>
          </p:cNvPr>
          <p:cNvCxnSpPr>
            <a:cxnSpLocks/>
          </p:cNvCxnSpPr>
          <p:nvPr/>
        </p:nvCxnSpPr>
        <p:spPr>
          <a:xfrm flipH="1">
            <a:off x="6563360" y="2828329"/>
            <a:ext cx="1058965"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56" name="テキスト ボックス 55">
            <a:extLst>
              <a:ext uri="{FF2B5EF4-FFF2-40B4-BE49-F238E27FC236}">
                <a16:creationId xmlns:a16="http://schemas.microsoft.com/office/drawing/2014/main" id="{CAF48745-9050-211D-4DE8-008782D81BB1}"/>
              </a:ext>
            </a:extLst>
          </p:cNvPr>
          <p:cNvSpPr txBox="1"/>
          <p:nvPr/>
        </p:nvSpPr>
        <p:spPr>
          <a:xfrm>
            <a:off x="3974646" y="3310328"/>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57" name="テキスト ボックス 56">
            <a:extLst>
              <a:ext uri="{FF2B5EF4-FFF2-40B4-BE49-F238E27FC236}">
                <a16:creationId xmlns:a16="http://schemas.microsoft.com/office/drawing/2014/main" id="{36CC5BE7-3177-73F4-0278-6AFC4C983FE3}"/>
              </a:ext>
            </a:extLst>
          </p:cNvPr>
          <p:cNvSpPr txBox="1"/>
          <p:nvPr/>
        </p:nvSpPr>
        <p:spPr>
          <a:xfrm>
            <a:off x="3311312" y="2960792"/>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58" name="テキスト ボックス 57">
            <a:extLst>
              <a:ext uri="{FF2B5EF4-FFF2-40B4-BE49-F238E27FC236}">
                <a16:creationId xmlns:a16="http://schemas.microsoft.com/office/drawing/2014/main" id="{56982E11-116E-3DA6-160E-5A3AD4D5571E}"/>
              </a:ext>
            </a:extLst>
          </p:cNvPr>
          <p:cNvSpPr txBox="1"/>
          <p:nvPr/>
        </p:nvSpPr>
        <p:spPr>
          <a:xfrm>
            <a:off x="6691244" y="2995501"/>
            <a:ext cx="931081"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59" name="テキスト ボックス 58">
            <a:extLst>
              <a:ext uri="{FF2B5EF4-FFF2-40B4-BE49-F238E27FC236}">
                <a16:creationId xmlns:a16="http://schemas.microsoft.com/office/drawing/2014/main" id="{55DFAA20-7394-02BE-23BC-10EF4F4D2E8A}"/>
              </a:ext>
            </a:extLst>
          </p:cNvPr>
          <p:cNvSpPr txBox="1"/>
          <p:nvPr/>
        </p:nvSpPr>
        <p:spPr>
          <a:xfrm>
            <a:off x="5071401" y="3467290"/>
            <a:ext cx="576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cxnSp>
        <p:nvCxnSpPr>
          <p:cNvPr id="62" name="直線矢印コネクタ 61">
            <a:extLst>
              <a:ext uri="{FF2B5EF4-FFF2-40B4-BE49-F238E27FC236}">
                <a16:creationId xmlns:a16="http://schemas.microsoft.com/office/drawing/2014/main" id="{F9391753-7B1A-2E38-3D0D-41A64ECFA458}"/>
              </a:ext>
            </a:extLst>
          </p:cNvPr>
          <p:cNvCxnSpPr>
            <a:cxnSpLocks/>
          </p:cNvCxnSpPr>
          <p:nvPr/>
        </p:nvCxnSpPr>
        <p:spPr>
          <a:xfrm flipH="1" flipV="1">
            <a:off x="2593107" y="4868654"/>
            <a:ext cx="2451699" cy="1156388"/>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6" name="直線矢印コネクタ 65">
            <a:extLst>
              <a:ext uri="{FF2B5EF4-FFF2-40B4-BE49-F238E27FC236}">
                <a16:creationId xmlns:a16="http://schemas.microsoft.com/office/drawing/2014/main" id="{FE43FB09-7261-6D0C-AE2A-F2A4114DA13A}"/>
              </a:ext>
            </a:extLst>
          </p:cNvPr>
          <p:cNvCxnSpPr>
            <a:cxnSpLocks/>
          </p:cNvCxnSpPr>
          <p:nvPr/>
        </p:nvCxnSpPr>
        <p:spPr>
          <a:xfrm>
            <a:off x="2681938" y="4781376"/>
            <a:ext cx="2435062" cy="1143266"/>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0" name="直線矢印コネクタ 69">
            <a:extLst>
              <a:ext uri="{FF2B5EF4-FFF2-40B4-BE49-F238E27FC236}">
                <a16:creationId xmlns:a16="http://schemas.microsoft.com/office/drawing/2014/main" id="{C8563DAC-7DE8-D612-B984-41DBFFE6B86A}"/>
              </a:ext>
            </a:extLst>
          </p:cNvPr>
          <p:cNvCxnSpPr>
            <a:cxnSpLocks/>
          </p:cNvCxnSpPr>
          <p:nvPr/>
        </p:nvCxnSpPr>
        <p:spPr>
          <a:xfrm rot="5400000" flipH="1">
            <a:off x="4508254" y="2345754"/>
            <a:ext cx="1591289" cy="6446132"/>
          </a:xfrm>
          <a:prstGeom prst="bentConnector3">
            <a:avLst>
              <a:gd name="adj1" fmla="val -9487"/>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2" name="直線矢印コネクタ 81">
            <a:extLst>
              <a:ext uri="{FF2B5EF4-FFF2-40B4-BE49-F238E27FC236}">
                <a16:creationId xmlns:a16="http://schemas.microsoft.com/office/drawing/2014/main" id="{D48712AA-2A42-0388-2244-7853D465AE36}"/>
              </a:ext>
            </a:extLst>
          </p:cNvPr>
          <p:cNvCxnSpPr>
            <a:cxnSpLocks/>
          </p:cNvCxnSpPr>
          <p:nvPr/>
        </p:nvCxnSpPr>
        <p:spPr>
          <a:xfrm flipV="1">
            <a:off x="5752483" y="3123691"/>
            <a:ext cx="0" cy="913047"/>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6" name="直線矢印コネクタ 85">
            <a:extLst>
              <a:ext uri="{FF2B5EF4-FFF2-40B4-BE49-F238E27FC236}">
                <a16:creationId xmlns:a16="http://schemas.microsoft.com/office/drawing/2014/main" id="{5D4775EA-0BC9-CFB7-AF49-9CFEE37EE858}"/>
              </a:ext>
            </a:extLst>
          </p:cNvPr>
          <p:cNvCxnSpPr>
            <a:cxnSpLocks/>
          </p:cNvCxnSpPr>
          <p:nvPr/>
        </p:nvCxnSpPr>
        <p:spPr>
          <a:xfrm>
            <a:off x="5900468" y="3159051"/>
            <a:ext cx="0" cy="877687"/>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89" name="テキスト ボックス 88">
            <a:extLst>
              <a:ext uri="{FF2B5EF4-FFF2-40B4-BE49-F238E27FC236}">
                <a16:creationId xmlns:a16="http://schemas.microsoft.com/office/drawing/2014/main" id="{5E809EC7-962F-0BD3-A2C4-994015405D8B}"/>
              </a:ext>
            </a:extLst>
          </p:cNvPr>
          <p:cNvSpPr txBox="1"/>
          <p:nvPr/>
        </p:nvSpPr>
        <p:spPr>
          <a:xfrm>
            <a:off x="5928979" y="3459089"/>
            <a:ext cx="576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90" name="正方形/長方形 89">
            <a:extLst>
              <a:ext uri="{FF2B5EF4-FFF2-40B4-BE49-F238E27FC236}">
                <a16:creationId xmlns:a16="http://schemas.microsoft.com/office/drawing/2014/main" id="{05CD19AC-AD32-4353-5892-B45255634EAE}"/>
              </a:ext>
            </a:extLst>
          </p:cNvPr>
          <p:cNvSpPr/>
          <p:nvPr/>
        </p:nvSpPr>
        <p:spPr>
          <a:xfrm>
            <a:off x="4369189" y="1380441"/>
            <a:ext cx="565994" cy="188795"/>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91" name="テキスト ボックス 90">
            <a:extLst>
              <a:ext uri="{FF2B5EF4-FFF2-40B4-BE49-F238E27FC236}">
                <a16:creationId xmlns:a16="http://schemas.microsoft.com/office/drawing/2014/main" id="{2D80380B-35E6-3C16-242D-C764343E22AC}"/>
              </a:ext>
            </a:extLst>
          </p:cNvPr>
          <p:cNvSpPr txBox="1"/>
          <p:nvPr/>
        </p:nvSpPr>
        <p:spPr>
          <a:xfrm>
            <a:off x="4953000"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ステークホルダー</a:t>
            </a:r>
          </a:p>
        </p:txBody>
      </p:sp>
      <p:sp>
        <p:nvSpPr>
          <p:cNvPr id="92" name="テキスト ボックス 91">
            <a:extLst>
              <a:ext uri="{FF2B5EF4-FFF2-40B4-BE49-F238E27FC236}">
                <a16:creationId xmlns:a16="http://schemas.microsoft.com/office/drawing/2014/main" id="{47148514-B056-51B7-91A8-3A6E30480671}"/>
              </a:ext>
            </a:extLst>
          </p:cNvPr>
          <p:cNvSpPr txBox="1"/>
          <p:nvPr/>
        </p:nvSpPr>
        <p:spPr>
          <a:xfrm>
            <a:off x="6691244" y="2395048"/>
            <a:ext cx="931081"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93" name="吹き出し: 四角形 92">
            <a:extLst>
              <a:ext uri="{FF2B5EF4-FFF2-40B4-BE49-F238E27FC236}">
                <a16:creationId xmlns:a16="http://schemas.microsoft.com/office/drawing/2014/main" id="{B9002213-5D58-3861-526D-2E8B4C963113}"/>
              </a:ext>
            </a:extLst>
          </p:cNvPr>
          <p:cNvSpPr/>
          <p:nvPr/>
        </p:nvSpPr>
        <p:spPr>
          <a:xfrm>
            <a:off x="7917702" y="973987"/>
            <a:ext cx="1356927" cy="346537"/>
          </a:xfrm>
          <a:prstGeom prst="wedgeRectCallout">
            <a:avLst>
              <a:gd name="adj1" fmla="val -38117"/>
              <a:gd name="adj2" fmla="val 7270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凡例を記載してください</a:t>
            </a:r>
            <a:endParaRPr kumimoji="1" lang="en-US" altLang="ja-JP" sz="1000">
              <a:solidFill>
                <a:schemeClr val="tx2"/>
              </a:solidFill>
            </a:endParaRPr>
          </a:p>
        </p:txBody>
      </p:sp>
      <p:sp>
        <p:nvSpPr>
          <p:cNvPr id="94" name="吹き出し: 四角形 93">
            <a:extLst>
              <a:ext uri="{FF2B5EF4-FFF2-40B4-BE49-F238E27FC236}">
                <a16:creationId xmlns:a16="http://schemas.microsoft.com/office/drawing/2014/main" id="{44D75D4F-7F37-30C4-DEBA-C8E399D05BB2}"/>
              </a:ext>
            </a:extLst>
          </p:cNvPr>
          <p:cNvSpPr/>
          <p:nvPr/>
        </p:nvSpPr>
        <p:spPr>
          <a:xfrm>
            <a:off x="1001402" y="2272808"/>
            <a:ext cx="2461448" cy="1154769"/>
          </a:xfrm>
          <a:prstGeom prst="wedgeRectCallout">
            <a:avLst>
              <a:gd name="adj1" fmla="val 33247"/>
              <a:gd name="adj2" fmla="val 715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dirty="0">
                <a:solidFill>
                  <a:schemeClr val="tx2"/>
                </a:solidFill>
              </a:rPr>
              <a:t>金銭の流れ・対価となるサービス</a:t>
            </a:r>
            <a:r>
              <a:rPr kumimoji="1" lang="en-US" altLang="ja-JP" sz="1000" b="1" dirty="0">
                <a:solidFill>
                  <a:schemeClr val="tx2"/>
                </a:solidFill>
              </a:rPr>
              <a:t>/</a:t>
            </a:r>
            <a:r>
              <a:rPr kumimoji="1" lang="ja-JP" altLang="en-US" sz="1000" b="1" dirty="0">
                <a:solidFill>
                  <a:schemeClr val="tx2"/>
                </a:solidFill>
              </a:rPr>
              <a:t>モノの流れ・ステークホルダー</a:t>
            </a:r>
            <a:r>
              <a:rPr kumimoji="1" lang="ja-JP" altLang="en-US" sz="1000" dirty="0">
                <a:solidFill>
                  <a:schemeClr val="tx2"/>
                </a:solidFill>
              </a:rPr>
              <a:t>について、</a:t>
            </a:r>
            <a:r>
              <a:rPr kumimoji="1" lang="ja-JP" altLang="en-US" sz="1000" b="1" dirty="0">
                <a:solidFill>
                  <a:schemeClr val="tx2"/>
                </a:solidFill>
              </a:rPr>
              <a:t>各ステークホルダーの役割・役務や金銭授受が発生する国の区分がわかるように</a:t>
            </a:r>
            <a:r>
              <a:rPr kumimoji="1" lang="ja-JP" altLang="en-US" sz="1000" dirty="0">
                <a:solidFill>
                  <a:schemeClr val="tx2"/>
                </a:solidFill>
              </a:rPr>
              <a:t>記載してください。</a:t>
            </a:r>
            <a:endParaRPr kumimoji="1" lang="en-US" altLang="ja-JP" sz="1000" dirty="0">
              <a:solidFill>
                <a:schemeClr val="tx2"/>
              </a:solidFill>
            </a:endParaRPr>
          </a:p>
          <a:p>
            <a:r>
              <a:rPr kumimoji="1" lang="ja-JP" altLang="en-US" sz="1000" dirty="0">
                <a:solidFill>
                  <a:schemeClr val="tx2"/>
                </a:solidFill>
              </a:rPr>
              <a:t>また、機器等の製造・輸出・販売</a:t>
            </a:r>
            <a:r>
              <a:rPr kumimoji="1" lang="en-US" altLang="ja-JP" sz="1000" dirty="0">
                <a:solidFill>
                  <a:schemeClr val="tx2"/>
                </a:solidFill>
              </a:rPr>
              <a:t>､EPC</a:t>
            </a:r>
            <a:r>
              <a:rPr kumimoji="1" lang="ja-JP" altLang="en-US" sz="1000" dirty="0">
                <a:solidFill>
                  <a:schemeClr val="tx2"/>
                </a:solidFill>
              </a:rPr>
              <a:t>や</a:t>
            </a:r>
            <a:r>
              <a:rPr kumimoji="1" lang="en-US" altLang="ja-JP" sz="1000" dirty="0">
                <a:solidFill>
                  <a:schemeClr val="tx2"/>
                </a:solidFill>
              </a:rPr>
              <a:t>O&amp;M</a:t>
            </a:r>
            <a:r>
              <a:rPr kumimoji="1" lang="ja-JP" altLang="en-US" sz="1000" dirty="0">
                <a:solidFill>
                  <a:schemeClr val="tx2"/>
                </a:solidFill>
              </a:rPr>
              <a:t>の実施</a:t>
            </a:r>
            <a:r>
              <a:rPr kumimoji="1" lang="en-US" altLang="ja-JP" sz="1000" dirty="0">
                <a:solidFill>
                  <a:schemeClr val="tx2"/>
                </a:solidFill>
              </a:rPr>
              <a:t>､</a:t>
            </a:r>
            <a:r>
              <a:rPr kumimoji="1" lang="ja-JP" altLang="en-US" sz="1000" dirty="0">
                <a:solidFill>
                  <a:schemeClr val="tx2"/>
                </a:solidFill>
              </a:rPr>
              <a:t>投資等を行うことが想定される企業についてはその旨を明記ください</a:t>
            </a:r>
            <a:endParaRPr kumimoji="1" lang="en-US" altLang="ja-JP" sz="1000" dirty="0">
              <a:solidFill>
                <a:schemeClr val="tx2"/>
              </a:solidFill>
            </a:endParaRPr>
          </a:p>
        </p:txBody>
      </p:sp>
      <p:cxnSp>
        <p:nvCxnSpPr>
          <p:cNvPr id="98" name="直線矢印コネクタ 97">
            <a:extLst>
              <a:ext uri="{FF2B5EF4-FFF2-40B4-BE49-F238E27FC236}">
                <a16:creationId xmlns:a16="http://schemas.microsoft.com/office/drawing/2014/main" id="{DC3B9F5F-A1CA-A60C-8EEF-0B71039571BF}"/>
              </a:ext>
            </a:extLst>
          </p:cNvPr>
          <p:cNvCxnSpPr>
            <a:cxnSpLocks/>
          </p:cNvCxnSpPr>
          <p:nvPr/>
        </p:nvCxnSpPr>
        <p:spPr>
          <a:xfrm>
            <a:off x="6172789" y="1712726"/>
            <a:ext cx="565994" cy="0"/>
          </a:xfrm>
          <a:prstGeom prst="straightConnector1">
            <a:avLst/>
          </a:prstGeom>
          <a:ln w="38100" cap="rnd">
            <a:solidFill>
              <a:schemeClr val="accent1"/>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99" name="テキスト ボックス 98">
            <a:extLst>
              <a:ext uri="{FF2B5EF4-FFF2-40B4-BE49-F238E27FC236}">
                <a16:creationId xmlns:a16="http://schemas.microsoft.com/office/drawing/2014/main" id="{CBF825A6-CC75-C3ED-34B8-A77ED3E216ED}"/>
              </a:ext>
            </a:extLst>
          </p:cNvPr>
          <p:cNvSpPr txBox="1"/>
          <p:nvPr/>
        </p:nvSpPr>
        <p:spPr>
          <a:xfrm>
            <a:off x="6713915" y="1562375"/>
            <a:ext cx="1742567"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その他（技術連携等）</a:t>
            </a:r>
          </a:p>
        </p:txBody>
      </p:sp>
      <p:sp>
        <p:nvSpPr>
          <p:cNvPr id="100" name="吹き出し: 四角形 99">
            <a:extLst>
              <a:ext uri="{FF2B5EF4-FFF2-40B4-BE49-F238E27FC236}">
                <a16:creationId xmlns:a16="http://schemas.microsoft.com/office/drawing/2014/main" id="{D03568B4-FC59-5FF1-CE0F-1DC7AA52C908}"/>
              </a:ext>
            </a:extLst>
          </p:cNvPr>
          <p:cNvSpPr/>
          <p:nvPr/>
        </p:nvSpPr>
        <p:spPr>
          <a:xfrm>
            <a:off x="520271" y="887707"/>
            <a:ext cx="4477253" cy="418553"/>
          </a:xfrm>
          <a:prstGeom prst="wedgeRectCallout">
            <a:avLst>
              <a:gd name="adj1" fmla="val -35104"/>
              <a:gd name="adj2" fmla="val 8267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9388" indent="-179388">
              <a:buFont typeface="Arial" panose="020B0604020202020204" pitchFamily="34" charset="0"/>
              <a:buChar char="•"/>
            </a:pPr>
            <a:r>
              <a:rPr kumimoji="1" lang="ja-JP" altLang="en-US" sz="1000">
                <a:solidFill>
                  <a:schemeClr val="tx2"/>
                </a:solidFill>
              </a:rPr>
              <a:t>商業化にあたって想定しているビジネスモデルを</a:t>
            </a:r>
            <a:r>
              <a:rPr kumimoji="1" lang="ja-JP" altLang="en-US" sz="1000" b="1">
                <a:solidFill>
                  <a:schemeClr val="tx2"/>
                </a:solidFill>
              </a:rPr>
              <a:t>図示</a:t>
            </a:r>
            <a:r>
              <a:rPr kumimoji="1" lang="ja-JP" altLang="en-US" sz="1000">
                <a:solidFill>
                  <a:schemeClr val="tx2"/>
                </a:solidFill>
              </a:rPr>
              <a:t>してください</a:t>
            </a:r>
            <a:endParaRPr kumimoji="1" lang="en-US" altLang="ja-JP" sz="1000">
              <a:solidFill>
                <a:schemeClr val="tx2"/>
              </a:solidFill>
            </a:endParaRPr>
          </a:p>
          <a:p>
            <a:pPr marL="179388" indent="-179388">
              <a:buFont typeface="Arial" panose="020B0604020202020204" pitchFamily="34" charset="0"/>
              <a:buChar char="•"/>
            </a:pPr>
            <a:r>
              <a:rPr kumimoji="1" lang="ja-JP" altLang="en-US" sz="1000">
                <a:solidFill>
                  <a:schemeClr val="tx2"/>
                </a:solidFill>
              </a:rPr>
              <a:t>連携企業が具体的に決まっている場合には、具体的な企業名まで記載してください</a:t>
            </a:r>
            <a:endParaRPr kumimoji="1" lang="en-US" altLang="ja-JP" sz="1000">
              <a:solidFill>
                <a:schemeClr val="tx2"/>
              </a:solidFill>
            </a:endParaRPr>
          </a:p>
        </p:txBody>
      </p:sp>
      <p:sp>
        <p:nvSpPr>
          <p:cNvPr id="21" name="吹き出し: 四角形 20">
            <a:extLst>
              <a:ext uri="{FF2B5EF4-FFF2-40B4-BE49-F238E27FC236}">
                <a16:creationId xmlns:a16="http://schemas.microsoft.com/office/drawing/2014/main" id="{FFFA35BF-7D32-BDB0-99BC-544286C28312}"/>
              </a:ext>
            </a:extLst>
          </p:cNvPr>
          <p:cNvSpPr/>
          <p:nvPr/>
        </p:nvSpPr>
        <p:spPr>
          <a:xfrm>
            <a:off x="7198134" y="4937824"/>
            <a:ext cx="2223775" cy="602906"/>
          </a:xfrm>
          <a:prstGeom prst="wedgeRectCallout">
            <a:avLst>
              <a:gd name="adj1" fmla="val 6123"/>
              <a:gd name="adj2" fmla="val 7044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事業パートナー等が日本や事業実施国以外に所在する場合には、その所在地をかっこ書きや注釈等で記載してください</a:t>
            </a:r>
            <a:endParaRPr kumimoji="1" lang="en-US" altLang="ja-JP" sz="1000" dirty="0">
              <a:solidFill>
                <a:schemeClr val="tx2"/>
              </a:solidFill>
            </a:endParaRPr>
          </a:p>
        </p:txBody>
      </p:sp>
      <p:grpSp>
        <p:nvGrpSpPr>
          <p:cNvPr id="81" name="グループ化 80">
            <a:extLst>
              <a:ext uri="{FF2B5EF4-FFF2-40B4-BE49-F238E27FC236}">
                <a16:creationId xmlns:a16="http://schemas.microsoft.com/office/drawing/2014/main" id="{718D1101-7704-883E-FAC7-3A858FD35C6D}"/>
              </a:ext>
            </a:extLst>
          </p:cNvPr>
          <p:cNvGrpSpPr/>
          <p:nvPr/>
        </p:nvGrpSpPr>
        <p:grpSpPr>
          <a:xfrm>
            <a:off x="512779" y="5949"/>
            <a:ext cx="6320145" cy="216000"/>
            <a:chOff x="512779" y="5949"/>
            <a:chExt cx="6320145" cy="216000"/>
          </a:xfrm>
        </p:grpSpPr>
        <p:sp>
          <p:nvSpPr>
            <p:cNvPr id="83" name="正方形/長方形 82">
              <a:extLst>
                <a:ext uri="{FF2B5EF4-FFF2-40B4-BE49-F238E27FC236}">
                  <a16:creationId xmlns:a16="http://schemas.microsoft.com/office/drawing/2014/main" id="{08131DAB-CC96-3920-88B9-B71C872D0F70}"/>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4" name="正方形/長方形 83">
              <a:extLst>
                <a:ext uri="{FF2B5EF4-FFF2-40B4-BE49-F238E27FC236}">
                  <a16:creationId xmlns:a16="http://schemas.microsoft.com/office/drawing/2014/main" id="{4D3BDB6A-0D9B-A8D2-3799-1C048CE6182B}"/>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5" name="正方形/長方形 84">
              <a:extLst>
                <a:ext uri="{FF2B5EF4-FFF2-40B4-BE49-F238E27FC236}">
                  <a16:creationId xmlns:a16="http://schemas.microsoft.com/office/drawing/2014/main" id="{FC50C957-C3E3-025F-98CC-CD55DD953B96}"/>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5B7EB076-0134-502F-1A94-C54D19B10AED}"/>
                </a:ext>
              </a:extLst>
            </p:cNvPr>
            <p:cNvSpPr/>
            <p:nvPr/>
          </p:nvSpPr>
          <p:spPr>
            <a:xfrm>
              <a:off x="179743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59BA09A7-DE50-3C42-F4AD-16E33DA9AC45}"/>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B61EB425-DA4D-08B7-8885-627848AB8384}"/>
                </a:ext>
              </a:extLst>
            </p:cNvPr>
            <p:cNvSpPr/>
            <p:nvPr/>
          </p:nvSpPr>
          <p:spPr>
            <a:xfrm>
              <a:off x="2429474"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004B51CF-8A05-BB4C-7072-20F42AD59198}"/>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FFD74719-E1BF-DB18-1583-A4434059A211}"/>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A8D768D9-0E39-B8D3-C2D5-2C01853BF60E}"/>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82B259B6-AF90-3882-2F9D-16755296C8A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335379D3-450F-50D9-BDCC-A48FC4C24B07}"/>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C9035A6E-635B-CC9A-98A0-51FC48040DC6}"/>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526EC367-3248-A91C-73D1-F7C0DF406941}"/>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ADAA27DA-6598-5958-CA2E-B75FF5E512DE}"/>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A5E3F20A-578F-C88A-596A-C6BED270173A}"/>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899784B7-1E8B-4406-C266-A0212D73FD9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11EB25D6-4FC5-C6B1-E26C-98BE67A36CB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0" name="正方形/長方形 109">
              <a:extLst>
                <a:ext uri="{FF2B5EF4-FFF2-40B4-BE49-F238E27FC236}">
                  <a16:creationId xmlns:a16="http://schemas.microsoft.com/office/drawing/2014/main" id="{EA198DB7-92CE-093B-A664-346AFC5713DB}"/>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11" name="正方形/長方形 110">
              <a:extLst>
                <a:ext uri="{FF2B5EF4-FFF2-40B4-BE49-F238E27FC236}">
                  <a16:creationId xmlns:a16="http://schemas.microsoft.com/office/drawing/2014/main" id="{EEB65BED-3AC8-872E-5220-8C782C0BDE5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22" name="吹き出し: 四角形 21">
            <a:extLst>
              <a:ext uri="{FF2B5EF4-FFF2-40B4-BE49-F238E27FC236}">
                <a16:creationId xmlns:a16="http://schemas.microsoft.com/office/drawing/2014/main" id="{0EADD463-6BB4-3F79-7B31-CEA51B0C29E3}"/>
              </a:ext>
            </a:extLst>
          </p:cNvPr>
          <p:cNvSpPr/>
          <p:nvPr/>
        </p:nvSpPr>
        <p:spPr>
          <a:xfrm>
            <a:off x="1001402" y="4868654"/>
            <a:ext cx="1501273" cy="949704"/>
          </a:xfrm>
          <a:prstGeom prst="wedgeRectCallout">
            <a:avLst>
              <a:gd name="adj1" fmla="val 16685"/>
              <a:gd name="adj2" fmla="val -7702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自社を黒太枠・背景色の強調等で明示してください。</a:t>
            </a:r>
            <a:endParaRPr kumimoji="1" lang="en-US" altLang="ja-JP" sz="1000" dirty="0">
              <a:solidFill>
                <a:schemeClr val="tx2"/>
              </a:solidFill>
            </a:endParaRPr>
          </a:p>
          <a:p>
            <a:r>
              <a:rPr kumimoji="1" lang="ja-JP" altLang="en-US" sz="1000" dirty="0">
                <a:solidFill>
                  <a:schemeClr val="tx2"/>
                </a:solidFill>
              </a:rPr>
              <a:t>また、自社が提供する技術・サービス・資金等、自社の役割を明記ください</a:t>
            </a:r>
            <a:endParaRPr kumimoji="1" lang="en-US" altLang="ja-JP" sz="1000" dirty="0">
              <a:solidFill>
                <a:schemeClr val="tx2"/>
              </a:solidFill>
            </a:endParaRPr>
          </a:p>
        </p:txBody>
      </p:sp>
      <p:sp>
        <p:nvSpPr>
          <p:cNvPr id="25" name="吹き出し: 四角形 24">
            <a:extLst>
              <a:ext uri="{FF2B5EF4-FFF2-40B4-BE49-F238E27FC236}">
                <a16:creationId xmlns:a16="http://schemas.microsoft.com/office/drawing/2014/main" id="{7038D991-F8CA-85F8-5D9A-5E579FDCE0C0}"/>
              </a:ext>
            </a:extLst>
          </p:cNvPr>
          <p:cNvSpPr/>
          <p:nvPr/>
        </p:nvSpPr>
        <p:spPr>
          <a:xfrm>
            <a:off x="4695690" y="277052"/>
            <a:ext cx="4725155" cy="550028"/>
          </a:xfrm>
          <a:prstGeom prst="wedgeRectCallout">
            <a:avLst>
              <a:gd name="adj1" fmla="val -55685"/>
              <a:gd name="adj2" fmla="val 120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国顧客へのサービス提供・規模拡大には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が重要であり、</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社を通じた販売、</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社との技術連携による事業構築を想定する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7956420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543149D-1C3C-3372-37B8-FA9C6931E5A3}"/>
            </a:ext>
          </a:extLst>
        </p:cNvPr>
        <p:cNvGrpSpPr/>
        <p:nvPr/>
      </p:nvGrpSpPr>
      <p:grpSpPr>
        <a:xfrm>
          <a:off x="0" y="0"/>
          <a:ext cx="0" cy="0"/>
          <a:chOff x="0" y="0"/>
          <a:chExt cx="0" cy="0"/>
        </a:xfrm>
      </p:grpSpPr>
      <p:sp>
        <p:nvSpPr>
          <p:cNvPr id="9" name="正方形/長方形 8">
            <a:extLst>
              <a:ext uri="{FF2B5EF4-FFF2-40B4-BE49-F238E27FC236}">
                <a16:creationId xmlns:a16="http://schemas.microsoft.com/office/drawing/2014/main" id="{789DF1D4-B5D4-D645-74C0-3C2B0FC96201}"/>
              </a:ext>
            </a:extLst>
          </p:cNvPr>
          <p:cNvSpPr/>
          <p:nvPr/>
        </p:nvSpPr>
        <p:spPr>
          <a:xfrm>
            <a:off x="7435136" y="2179046"/>
            <a:ext cx="1968741"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（ウクライナ復興への貢献）</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EABCF83A-7131-99C6-AEDC-9C5D88379A28}"/>
              </a:ext>
            </a:extLst>
          </p:cNvPr>
          <p:cNvSpPr/>
          <p:nvPr/>
        </p:nvSpPr>
        <p:spPr>
          <a:xfrm>
            <a:off x="512290" y="3120158"/>
            <a:ext cx="2124261"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b="1">
                <a:solidFill>
                  <a:schemeClr val="tx2"/>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例</a:t>
            </a:r>
            <a:r>
              <a:rPr kumimoji="1" lang="en-US" altLang="ja-JP" sz="1050" b="1">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風力発電設備の稼働・発電開始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風力発電導入量</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3" name="矢印: 五方向 12">
            <a:extLst>
              <a:ext uri="{FF2B5EF4-FFF2-40B4-BE49-F238E27FC236}">
                <a16:creationId xmlns:a16="http://schemas.microsoft.com/office/drawing/2014/main" id="{51BF6559-9532-D440-04A7-50BE51DD7484}"/>
              </a:ext>
            </a:extLst>
          </p:cNvPr>
          <p:cNvSpPr/>
          <p:nvPr/>
        </p:nvSpPr>
        <p:spPr>
          <a:xfrm>
            <a:off x="5052680" y="2599212"/>
            <a:ext cx="2564860"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rgbClr val="FF0000"/>
                </a:solidFill>
                <a:latin typeface="Meiryo UI" panose="020B0604030504040204" pitchFamily="50" charset="-128"/>
                <a:ea typeface="Meiryo UI" panose="020B0604030504040204" pitchFamily="50" charset="-128"/>
              </a:rPr>
              <a:t>商業化</a:t>
            </a:r>
            <a:r>
              <a:rPr kumimoji="1" lang="ja-JP" altLang="en-US" sz="1100">
                <a:solidFill>
                  <a:schemeClr val="tx2"/>
                </a:solidFill>
                <a:latin typeface="Meiryo UI" panose="020B0604030504040204" pitchFamily="50" charset="-128"/>
                <a:ea typeface="Meiryo UI" panose="020B0604030504040204" pitchFamily="50" charset="-128"/>
              </a:rPr>
              <a:t>から</a:t>
            </a:r>
            <a:r>
              <a:rPr kumimoji="1" lang="en-US" altLang="ja-JP" sz="1100">
                <a:solidFill>
                  <a:schemeClr val="tx2"/>
                </a:solidFill>
                <a:latin typeface="Meiryo UI" panose="020B0604030504040204" pitchFamily="50" charset="-128"/>
                <a:ea typeface="Meiryo UI" panose="020B0604030504040204" pitchFamily="50" charset="-128"/>
              </a:rPr>
              <a:t>5</a:t>
            </a:r>
            <a:r>
              <a:rPr kumimoji="1" lang="ja-JP" altLang="en-US" sz="1100">
                <a:solidFill>
                  <a:schemeClr val="tx2"/>
                </a:solidFill>
                <a:latin typeface="Meiryo UI" panose="020B0604030504040204" pitchFamily="50" charset="-128"/>
                <a:ea typeface="Meiryo UI" panose="020B0604030504040204" pitchFamily="50" charset="-128"/>
              </a:rPr>
              <a:t>年後</a:t>
            </a:r>
          </a:p>
        </p:txBody>
      </p:sp>
      <p:sp>
        <p:nvSpPr>
          <p:cNvPr id="12" name="矢印: 五方向 11">
            <a:extLst>
              <a:ext uri="{FF2B5EF4-FFF2-40B4-BE49-F238E27FC236}">
                <a16:creationId xmlns:a16="http://schemas.microsoft.com/office/drawing/2014/main" id="{C1917C78-418B-977C-3A06-8782B4DB2923}"/>
              </a:ext>
            </a:extLst>
          </p:cNvPr>
          <p:cNvSpPr/>
          <p:nvPr/>
        </p:nvSpPr>
        <p:spPr>
          <a:xfrm>
            <a:off x="2837968" y="2599212"/>
            <a:ext cx="2564860"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rgbClr val="FF0000"/>
                </a:solidFill>
                <a:latin typeface="Meiryo UI" panose="020B0604030504040204" pitchFamily="50" charset="-128"/>
                <a:ea typeface="Meiryo UI" panose="020B0604030504040204" pitchFamily="50" charset="-128"/>
              </a:rPr>
              <a:t>商業化</a:t>
            </a:r>
            <a:r>
              <a:rPr kumimoji="1" lang="ja-JP" altLang="en-US" sz="1100">
                <a:solidFill>
                  <a:schemeClr val="tx2"/>
                </a:solidFill>
                <a:latin typeface="Meiryo UI" panose="020B0604030504040204" pitchFamily="50" charset="-128"/>
                <a:ea typeface="Meiryo UI" panose="020B0604030504040204" pitchFamily="50" charset="-128"/>
              </a:rPr>
              <a:t>から</a:t>
            </a:r>
            <a:r>
              <a:rPr kumimoji="1" lang="en-US" altLang="ja-JP" sz="1100">
                <a:solidFill>
                  <a:schemeClr val="tx2"/>
                </a:solidFill>
                <a:latin typeface="Meiryo UI" panose="020B0604030504040204" pitchFamily="50" charset="-128"/>
                <a:ea typeface="Meiryo UI" panose="020B0604030504040204" pitchFamily="50" charset="-128"/>
              </a:rPr>
              <a:t>3</a:t>
            </a:r>
            <a:r>
              <a:rPr kumimoji="1" lang="ja-JP" altLang="en-US" sz="1100">
                <a:solidFill>
                  <a:schemeClr val="tx2"/>
                </a:solidFill>
                <a:latin typeface="Meiryo UI" panose="020B0604030504040204" pitchFamily="50" charset="-128"/>
                <a:ea typeface="Meiryo UI" panose="020B0604030504040204" pitchFamily="50" charset="-128"/>
              </a:rPr>
              <a:t>年後</a:t>
            </a:r>
          </a:p>
        </p:txBody>
      </p:sp>
      <p:sp>
        <p:nvSpPr>
          <p:cNvPr id="7" name="矢印: 五方向 6">
            <a:extLst>
              <a:ext uri="{FF2B5EF4-FFF2-40B4-BE49-F238E27FC236}">
                <a16:creationId xmlns:a16="http://schemas.microsoft.com/office/drawing/2014/main" id="{72988818-0AC1-09F2-E6D6-8122F7CBDE80}"/>
              </a:ext>
            </a:extLst>
          </p:cNvPr>
          <p:cNvSpPr/>
          <p:nvPr/>
        </p:nvSpPr>
        <p:spPr>
          <a:xfrm>
            <a:off x="512289" y="2179046"/>
            <a:ext cx="2562109" cy="420166"/>
          </a:xfrm>
          <a:prstGeom prst="homePlate">
            <a:avLst>
              <a:gd name="adj" fmla="val 43653"/>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事業によって生まれる成果・裨益効果</a:t>
            </a:r>
            <a:endParaRPr kumimoji="1" lang="ja-JP" altLang="en-US" sz="1200">
              <a:solidFill>
                <a:schemeClr val="tx2"/>
              </a:solidFill>
              <a:latin typeface="Meiryo UI" panose="020B0604030504040204" pitchFamily="50" charset="-128"/>
              <a:ea typeface="Meiryo UI" panose="020B0604030504040204" pitchFamily="50" charset="-128"/>
            </a:endParaRPr>
          </a:p>
        </p:txBody>
      </p:sp>
      <p:sp>
        <p:nvSpPr>
          <p:cNvPr id="14" name="矢印: 五方向 13">
            <a:extLst>
              <a:ext uri="{FF2B5EF4-FFF2-40B4-BE49-F238E27FC236}">
                <a16:creationId xmlns:a16="http://schemas.microsoft.com/office/drawing/2014/main" id="{05D648D9-002D-298E-10A0-A236FB9D2EF2}"/>
              </a:ext>
            </a:extLst>
          </p:cNvPr>
          <p:cNvSpPr/>
          <p:nvPr/>
        </p:nvSpPr>
        <p:spPr>
          <a:xfrm>
            <a:off x="512289" y="2599212"/>
            <a:ext cx="2564860"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rgbClr val="FF0000"/>
                </a:solidFill>
                <a:latin typeface="Meiryo UI" panose="020B0604030504040204" pitchFamily="50" charset="-128"/>
                <a:ea typeface="Meiryo UI" panose="020B0604030504040204" pitchFamily="50" charset="-128"/>
              </a:rPr>
              <a:t>商業化</a:t>
            </a:r>
            <a:r>
              <a:rPr kumimoji="1" lang="ja-JP" altLang="en-US" sz="1100">
                <a:solidFill>
                  <a:schemeClr val="tx2"/>
                </a:solidFill>
                <a:latin typeface="Meiryo UI" panose="020B0604030504040204" pitchFamily="50" charset="-128"/>
                <a:ea typeface="Meiryo UI" panose="020B0604030504040204" pitchFamily="50" charset="-128"/>
              </a:rPr>
              <a:t>から</a:t>
            </a:r>
            <a:r>
              <a:rPr kumimoji="1" lang="en-US" altLang="ja-JP" sz="1100">
                <a:solidFill>
                  <a:schemeClr val="tx2"/>
                </a:solidFill>
                <a:latin typeface="Meiryo UI" panose="020B0604030504040204" pitchFamily="50" charset="-128"/>
                <a:ea typeface="Meiryo UI" panose="020B0604030504040204" pitchFamily="50" charset="-128"/>
              </a:rPr>
              <a:t>1</a:t>
            </a:r>
            <a:r>
              <a:rPr kumimoji="1" lang="ja-JP" altLang="en-US" sz="1100">
                <a:solidFill>
                  <a:schemeClr val="tx2"/>
                </a:solidFill>
                <a:latin typeface="Meiryo UI" panose="020B0604030504040204" pitchFamily="50" charset="-128"/>
                <a:ea typeface="Meiryo UI" panose="020B0604030504040204" pitchFamily="50" charset="-128"/>
              </a:rPr>
              <a:t>年後</a:t>
            </a:r>
          </a:p>
        </p:txBody>
      </p:sp>
      <p:sp>
        <p:nvSpPr>
          <p:cNvPr id="15" name="正方形/長方形 14">
            <a:extLst>
              <a:ext uri="{FF2B5EF4-FFF2-40B4-BE49-F238E27FC236}">
                <a16:creationId xmlns:a16="http://schemas.microsoft.com/office/drawing/2014/main" id="{3A49F13E-CB83-C6AA-A3F3-C757CA898085}"/>
              </a:ext>
            </a:extLst>
          </p:cNvPr>
          <p:cNvSpPr/>
          <p:nvPr/>
        </p:nvSpPr>
        <p:spPr>
          <a:xfrm>
            <a:off x="2928418" y="3120159"/>
            <a:ext cx="2124261" cy="224932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b="1">
                <a:solidFill>
                  <a:schemeClr val="tx2"/>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例</a:t>
            </a:r>
            <a:r>
              <a:rPr kumimoji="1" lang="en-US" altLang="ja-JP" sz="1050" b="1">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電力供給拡大化</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風力発電発電量</a:t>
            </a:r>
          </a:p>
        </p:txBody>
      </p:sp>
      <p:sp>
        <p:nvSpPr>
          <p:cNvPr id="16" name="正方形/長方形 15">
            <a:extLst>
              <a:ext uri="{FF2B5EF4-FFF2-40B4-BE49-F238E27FC236}">
                <a16:creationId xmlns:a16="http://schemas.microsoft.com/office/drawing/2014/main" id="{CB605747-2390-27E4-0A56-7C8694ADB345}"/>
              </a:ext>
            </a:extLst>
          </p:cNvPr>
          <p:cNvSpPr/>
          <p:nvPr/>
        </p:nvSpPr>
        <p:spPr>
          <a:xfrm>
            <a:off x="5344547" y="3120158"/>
            <a:ext cx="2124261" cy="10506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b="1">
                <a:solidFill>
                  <a:schemeClr val="tx2"/>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例</a:t>
            </a:r>
            <a:r>
              <a:rPr kumimoji="1" lang="en-US" altLang="ja-JP" sz="1050" b="1">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電力供給の安定化</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平均復旧時間</a:t>
            </a:r>
          </a:p>
        </p:txBody>
      </p:sp>
      <p:sp>
        <p:nvSpPr>
          <p:cNvPr id="18" name="正方形/長方形 17">
            <a:extLst>
              <a:ext uri="{FF2B5EF4-FFF2-40B4-BE49-F238E27FC236}">
                <a16:creationId xmlns:a16="http://schemas.microsoft.com/office/drawing/2014/main" id="{CCF9DBAE-46DF-B215-C7E4-F78A23F7665F}"/>
              </a:ext>
            </a:extLst>
          </p:cNvPr>
          <p:cNvSpPr/>
          <p:nvPr/>
        </p:nvSpPr>
        <p:spPr>
          <a:xfrm>
            <a:off x="5344547" y="5510381"/>
            <a:ext cx="2124261"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b="1">
                <a:solidFill>
                  <a:schemeClr val="tx2"/>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例</a:t>
            </a:r>
            <a:r>
              <a:rPr kumimoji="1" lang="en-US" altLang="ja-JP" sz="1050" b="1">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対象工場従業員の賃上げ</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従業員</a:t>
            </a:r>
            <a:r>
              <a:rPr kumimoji="1" lang="en-US" altLang="ja-JP" sz="1050">
                <a:solidFill>
                  <a:schemeClr val="tx2"/>
                </a:solidFill>
                <a:latin typeface="Meiryo UI" panose="020B0604030504040204" pitchFamily="50" charset="-128"/>
                <a:ea typeface="Meiryo UI" panose="020B0604030504040204" pitchFamily="50" charset="-128"/>
              </a:rPr>
              <a:t>1</a:t>
            </a:r>
            <a:r>
              <a:rPr kumimoji="1" lang="ja-JP" altLang="en-US" sz="1050">
                <a:solidFill>
                  <a:schemeClr val="tx2"/>
                </a:solidFill>
                <a:latin typeface="Meiryo UI" panose="020B0604030504040204" pitchFamily="50" charset="-128"/>
                <a:ea typeface="Meiryo UI" panose="020B0604030504040204" pitchFamily="50" charset="-128"/>
              </a:rPr>
              <a:t>人当たり給与支給総額</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8B33B17F-05C6-F17E-6A3C-BB408A1B5595}"/>
              </a:ext>
            </a:extLst>
          </p:cNvPr>
          <p:cNvSpPr/>
          <p:nvPr/>
        </p:nvSpPr>
        <p:spPr>
          <a:xfrm>
            <a:off x="2928417" y="5510381"/>
            <a:ext cx="2124261"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b="1" dirty="0">
                <a:solidFill>
                  <a:schemeClr val="tx2"/>
                </a:solidFill>
                <a:latin typeface="Meiryo UI" panose="020B0604030504040204" pitchFamily="50" charset="-128"/>
                <a:ea typeface="Meiryo UI" panose="020B0604030504040204" pitchFamily="50" charset="-128"/>
              </a:rPr>
              <a:t>【</a:t>
            </a:r>
            <a:r>
              <a:rPr kumimoji="1" lang="ja-JP" altLang="en-US" sz="1050" b="1" dirty="0">
                <a:solidFill>
                  <a:schemeClr val="tx2"/>
                </a:solidFill>
                <a:latin typeface="Meiryo UI" panose="020B0604030504040204" pitchFamily="50" charset="-128"/>
                <a:ea typeface="Meiryo UI" panose="020B0604030504040204" pitchFamily="50" charset="-128"/>
              </a:rPr>
              <a:t>例</a:t>
            </a:r>
            <a:r>
              <a:rPr kumimoji="1" lang="en-US" altLang="ja-JP" sz="1050" b="1" dirty="0">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ja-JP" altLang="en-US" sz="1050" b="1" dirty="0">
                <a:solidFill>
                  <a:schemeClr val="tx2"/>
                </a:solidFill>
                <a:latin typeface="Meiryo UI" panose="020B0604030504040204" pitchFamily="50" charset="-128"/>
                <a:ea typeface="Meiryo UI" panose="020B0604030504040204" pitchFamily="50" charset="-128"/>
              </a:rPr>
              <a:t>雇用の拡大</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en-US" altLang="ja-JP" sz="1050" dirty="0">
                <a:solidFill>
                  <a:schemeClr val="tx2"/>
                </a:solidFill>
                <a:latin typeface="Meiryo UI" panose="020B0604030504040204" pitchFamily="50" charset="-128"/>
                <a:ea typeface="Meiryo UI" panose="020B0604030504040204" pitchFamily="50" charset="-128"/>
              </a:rPr>
              <a:t>[</a:t>
            </a:r>
            <a:r>
              <a:rPr kumimoji="1" lang="ja-JP" altLang="en-US" sz="1050" dirty="0">
                <a:solidFill>
                  <a:schemeClr val="tx2"/>
                </a:solidFill>
                <a:latin typeface="Meiryo UI" panose="020B0604030504040204" pitchFamily="50" charset="-128"/>
                <a:ea typeface="Meiryo UI" panose="020B0604030504040204" pitchFamily="50" charset="-128"/>
              </a:rPr>
              <a:t>成果指標</a:t>
            </a:r>
            <a:r>
              <a:rPr kumimoji="1" lang="en-US" altLang="ja-JP" sz="1050" dirty="0">
                <a:solidFill>
                  <a:schemeClr val="tx2"/>
                </a:solidFill>
                <a:latin typeface="Meiryo UI" panose="020B0604030504040204" pitchFamily="50" charset="-128"/>
                <a:ea typeface="Meiryo UI" panose="020B0604030504040204" pitchFamily="50" charset="-128"/>
              </a:rPr>
              <a:t>]</a:t>
            </a:r>
            <a:br>
              <a:rPr kumimoji="1" lang="en-US" altLang="ja-JP" sz="1050" dirty="0">
                <a:solidFill>
                  <a:schemeClr val="tx2"/>
                </a:solidFill>
                <a:latin typeface="Meiryo UI" panose="020B0604030504040204" pitchFamily="50" charset="-128"/>
                <a:ea typeface="Meiryo UI" panose="020B0604030504040204" pitchFamily="50" charset="-128"/>
              </a:rPr>
            </a:br>
            <a:r>
              <a:rPr kumimoji="1" lang="ja-JP" altLang="en-US" sz="1050" dirty="0">
                <a:solidFill>
                  <a:schemeClr val="tx2"/>
                </a:solidFill>
                <a:latin typeface="Meiryo UI" panose="020B0604030504040204" pitchFamily="50" charset="-128"/>
                <a:ea typeface="Meiryo UI" panose="020B0604030504040204" pitchFamily="50" charset="-128"/>
              </a:rPr>
              <a:t>現地雇用創出数</a:t>
            </a:r>
          </a:p>
        </p:txBody>
      </p:sp>
      <p:cxnSp>
        <p:nvCxnSpPr>
          <p:cNvPr id="24" name="コネクタ: カギ線 23">
            <a:extLst>
              <a:ext uri="{FF2B5EF4-FFF2-40B4-BE49-F238E27FC236}">
                <a16:creationId xmlns:a16="http://schemas.microsoft.com/office/drawing/2014/main" id="{A2D6C9F6-1B3F-285A-5CB2-98EAA5225414}"/>
              </a:ext>
            </a:extLst>
          </p:cNvPr>
          <p:cNvCxnSpPr>
            <a:cxnSpLocks/>
            <a:stCxn id="6" idx="3"/>
            <a:endCxn id="15" idx="1"/>
          </p:cNvCxnSpPr>
          <p:nvPr/>
        </p:nvCxnSpPr>
        <p:spPr>
          <a:xfrm flipV="1">
            <a:off x="2636551" y="4244819"/>
            <a:ext cx="291867" cy="596231"/>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6" name="コネクタ: カギ線 25">
            <a:extLst>
              <a:ext uri="{FF2B5EF4-FFF2-40B4-BE49-F238E27FC236}">
                <a16:creationId xmlns:a16="http://schemas.microsoft.com/office/drawing/2014/main" id="{10029EB4-B1E5-5DE8-D220-B38DD8AA3D82}"/>
              </a:ext>
            </a:extLst>
          </p:cNvPr>
          <p:cNvCxnSpPr>
            <a:cxnSpLocks/>
            <a:stCxn id="6" idx="3"/>
            <a:endCxn id="22" idx="1"/>
          </p:cNvCxnSpPr>
          <p:nvPr/>
        </p:nvCxnSpPr>
        <p:spPr>
          <a:xfrm>
            <a:off x="2636552" y="4841050"/>
            <a:ext cx="291866" cy="119511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4204062B-3373-DD55-D7A5-64F6BE04CECD}"/>
              </a:ext>
            </a:extLst>
          </p:cNvPr>
          <p:cNvCxnSpPr>
            <a:stCxn id="22" idx="3"/>
            <a:endCxn id="18" idx="1"/>
          </p:cNvCxnSpPr>
          <p:nvPr/>
        </p:nvCxnSpPr>
        <p:spPr>
          <a:xfrm>
            <a:off x="5052679" y="6036162"/>
            <a:ext cx="291868"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8" name="矢印: 五方向 7">
            <a:extLst>
              <a:ext uri="{FF2B5EF4-FFF2-40B4-BE49-F238E27FC236}">
                <a16:creationId xmlns:a16="http://schemas.microsoft.com/office/drawing/2014/main" id="{83998DE4-1021-AA98-ED46-0E4C283F98F3}"/>
              </a:ext>
            </a:extLst>
          </p:cNvPr>
          <p:cNvSpPr/>
          <p:nvPr/>
        </p:nvSpPr>
        <p:spPr>
          <a:xfrm>
            <a:off x="512289" y="2179046"/>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55" name="正方形/長方形 54">
            <a:extLst>
              <a:ext uri="{FF2B5EF4-FFF2-40B4-BE49-F238E27FC236}">
                <a16:creationId xmlns:a16="http://schemas.microsoft.com/office/drawing/2014/main" id="{EC18D4B7-A36E-13FB-B03C-F0300FD64C84}"/>
              </a:ext>
            </a:extLst>
          </p:cNvPr>
          <p:cNvSpPr/>
          <p:nvPr/>
        </p:nvSpPr>
        <p:spPr>
          <a:xfrm>
            <a:off x="5344547" y="4312179"/>
            <a:ext cx="2124261" cy="10506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b="1">
                <a:solidFill>
                  <a:schemeClr val="tx2"/>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例</a:t>
            </a:r>
            <a:r>
              <a:rPr kumimoji="1" lang="en-US" altLang="ja-JP" sz="1050" b="1">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en-US" altLang="ja-JP" sz="1050" b="1">
                <a:solidFill>
                  <a:schemeClr val="tx2"/>
                </a:solidFill>
                <a:latin typeface="Meiryo UI" panose="020B0604030504040204" pitchFamily="50" charset="-128"/>
                <a:ea typeface="Meiryo UI" panose="020B0604030504040204" pitchFamily="50" charset="-128"/>
              </a:rPr>
              <a:t>CO2</a:t>
            </a:r>
            <a:r>
              <a:rPr kumimoji="1" lang="ja-JP" altLang="en-US" sz="1050" b="1">
                <a:solidFill>
                  <a:schemeClr val="tx2"/>
                </a:solidFill>
                <a:latin typeface="Meiryo UI" panose="020B0604030504040204" pitchFamily="50" charset="-128"/>
                <a:ea typeface="Meiryo UI" panose="020B0604030504040204" pitchFamily="50" charset="-128"/>
              </a:rPr>
              <a:t>排出量の削減</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CO2</a:t>
            </a:r>
            <a:r>
              <a:rPr kumimoji="1" lang="ja-JP" altLang="en-US" sz="1050">
                <a:solidFill>
                  <a:schemeClr val="tx2"/>
                </a:solidFill>
                <a:latin typeface="Meiryo UI" panose="020B0604030504040204" pitchFamily="50" charset="-128"/>
                <a:ea typeface="Meiryo UI" panose="020B0604030504040204" pitchFamily="50" charset="-128"/>
              </a:rPr>
              <a:t>排出量の削減効果</a:t>
            </a:r>
          </a:p>
        </p:txBody>
      </p:sp>
      <p:sp>
        <p:nvSpPr>
          <p:cNvPr id="2" name="テキスト プレースホルダー 1">
            <a:extLst>
              <a:ext uri="{FF2B5EF4-FFF2-40B4-BE49-F238E27FC236}">
                <a16:creationId xmlns:a16="http://schemas.microsoft.com/office/drawing/2014/main" id="{7373571A-390B-66DC-E30E-0095CF1F816D}"/>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478CEEB9-7087-DB23-271D-4DF6900ACDB6}"/>
              </a:ext>
            </a:extLst>
          </p:cNvPr>
          <p:cNvSpPr>
            <a:spLocks noGrp="1"/>
          </p:cNvSpPr>
          <p:nvPr>
            <p:ph type="body" sz="quarter" idx="17"/>
          </p:nvPr>
        </p:nvSpPr>
        <p:spPr/>
        <p:txBody>
          <a:bodyPr/>
          <a:lstStyle/>
          <a:p>
            <a:r>
              <a:rPr kumimoji="1" lang="en-GB" altLang="ja-JP"/>
              <a:t>4-4. </a:t>
            </a:r>
            <a:r>
              <a:rPr kumimoji="1" lang="ja-JP" altLang="en-US"/>
              <a:t>想定される裨益効果 </a:t>
            </a:r>
            <a:r>
              <a:rPr kumimoji="1" lang="en-US" altLang="ja-JP"/>
              <a:t>1/2</a:t>
            </a:r>
            <a:endParaRPr kumimoji="1" lang="en-GB" altLang="ja-JP"/>
          </a:p>
        </p:txBody>
      </p:sp>
      <p:sp>
        <p:nvSpPr>
          <p:cNvPr id="11" name="正方形/長方形 10">
            <a:extLst>
              <a:ext uri="{FF2B5EF4-FFF2-40B4-BE49-F238E27FC236}">
                <a16:creationId xmlns:a16="http://schemas.microsoft.com/office/drawing/2014/main" id="{E38F63A4-F0F3-A8CA-AB27-DCE1A0E3E8CD}"/>
              </a:ext>
            </a:extLst>
          </p:cNvPr>
          <p:cNvSpPr/>
          <p:nvPr/>
        </p:nvSpPr>
        <p:spPr>
          <a:xfrm>
            <a:off x="7720551" y="3120158"/>
            <a:ext cx="1683325" cy="3441782"/>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b="1" dirty="0">
                <a:solidFill>
                  <a:schemeClr val="tx2"/>
                </a:solidFill>
                <a:latin typeface="Meiryo UI" panose="020B0604030504040204" pitchFamily="50" charset="-128"/>
                <a:ea typeface="Meiryo UI" panose="020B0604030504040204" pitchFamily="50" charset="-128"/>
              </a:rPr>
              <a:t>【</a:t>
            </a:r>
            <a:r>
              <a:rPr kumimoji="1" lang="ja-JP" altLang="en-US" sz="1050" b="1" dirty="0">
                <a:solidFill>
                  <a:schemeClr val="tx2"/>
                </a:solidFill>
                <a:latin typeface="Meiryo UI" panose="020B0604030504040204" pitchFamily="50" charset="-128"/>
                <a:ea typeface="Meiryo UI" panose="020B0604030504040204" pitchFamily="50" charset="-128"/>
              </a:rPr>
              <a:t>例</a:t>
            </a:r>
            <a:r>
              <a:rPr kumimoji="1" lang="en-US" altLang="ja-JP" sz="1050" b="1" dirty="0">
                <a:solidFill>
                  <a:schemeClr val="tx2"/>
                </a:solidFill>
                <a:latin typeface="Meiryo UI" panose="020B0604030504040204" pitchFamily="50" charset="-128"/>
                <a:ea typeface="Meiryo UI" panose="020B0604030504040204" pitchFamily="50" charset="-128"/>
              </a:rPr>
              <a:t>】</a:t>
            </a:r>
          </a:p>
          <a:p>
            <a:pPr marL="171450" indent="-171450" defTabSz="742950">
              <a:buFont typeface="Wingdings" panose="05000000000000000000" pitchFamily="2" charset="2"/>
              <a:buChar char="ü"/>
            </a:pPr>
            <a:r>
              <a:rPr kumimoji="1" lang="ja-JP" altLang="en-US" sz="1050" b="1" dirty="0">
                <a:solidFill>
                  <a:schemeClr val="tx2"/>
                </a:solidFill>
                <a:latin typeface="Meiryo UI" panose="020B0604030504040204" pitchFamily="50" charset="-128"/>
                <a:ea typeface="Meiryo UI" panose="020B0604030504040204" pitchFamily="50" charset="-128"/>
              </a:rPr>
              <a:t>電力供給事情の早期回復・安定化</a:t>
            </a:r>
            <a:endParaRPr kumimoji="1" lang="en-US" altLang="ja-JP" sz="1050" b="1" dirty="0">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dirty="0">
                <a:solidFill>
                  <a:schemeClr val="tx2"/>
                </a:solidFill>
                <a:latin typeface="Meiryo UI" panose="020B0604030504040204" pitchFamily="50" charset="-128"/>
                <a:ea typeface="Meiryo UI" panose="020B0604030504040204" pitchFamily="50" charset="-128"/>
              </a:rPr>
              <a:t>脱炭素化社会の実現に向けた</a:t>
            </a:r>
            <a:r>
              <a:rPr kumimoji="1" lang="en-US" altLang="ja-JP" sz="1050" b="1" dirty="0">
                <a:solidFill>
                  <a:schemeClr val="tx2"/>
                </a:solidFill>
                <a:latin typeface="Meiryo UI" panose="020B0604030504040204" pitchFamily="50" charset="-128"/>
                <a:ea typeface="Meiryo UI" panose="020B0604030504040204" pitchFamily="50" charset="-128"/>
              </a:rPr>
              <a:t>GX</a:t>
            </a:r>
            <a:r>
              <a:rPr kumimoji="1" lang="ja-JP" altLang="en-US" sz="1050" b="1" dirty="0">
                <a:solidFill>
                  <a:schemeClr val="tx2"/>
                </a:solidFill>
                <a:latin typeface="Meiryo UI" panose="020B0604030504040204" pitchFamily="50" charset="-128"/>
                <a:ea typeface="Meiryo UI" panose="020B0604030504040204" pitchFamily="50" charset="-128"/>
              </a:rPr>
              <a:t>の促進</a:t>
            </a:r>
            <a:endParaRPr kumimoji="1" lang="en-US" altLang="ja-JP" sz="1050" b="1" dirty="0">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dirty="0">
                <a:solidFill>
                  <a:schemeClr val="tx2"/>
                </a:solidFill>
                <a:latin typeface="Meiryo UI" panose="020B0604030504040204" pitchFamily="50" charset="-128"/>
                <a:ea typeface="Meiryo UI" panose="020B0604030504040204" pitchFamily="50" charset="-128"/>
              </a:rPr>
              <a:t>現地雇用の創出</a:t>
            </a:r>
            <a:endParaRPr kumimoji="1" lang="en-US" altLang="ja-JP" sz="1050" b="1" dirty="0">
              <a:solidFill>
                <a:schemeClr val="tx2"/>
              </a:solidFill>
              <a:latin typeface="Meiryo UI" panose="020B0604030504040204" pitchFamily="50" charset="-128"/>
              <a:ea typeface="Meiryo UI" panose="020B0604030504040204" pitchFamily="50" charset="-128"/>
            </a:endParaRPr>
          </a:p>
        </p:txBody>
      </p:sp>
      <p:sp>
        <p:nvSpPr>
          <p:cNvPr id="43" name="フローチャート: 結合子 42">
            <a:extLst>
              <a:ext uri="{FF2B5EF4-FFF2-40B4-BE49-F238E27FC236}">
                <a16:creationId xmlns:a16="http://schemas.microsoft.com/office/drawing/2014/main" id="{F1D387B7-557F-BE73-3F1F-BF97626BFC40}"/>
              </a:ext>
            </a:extLst>
          </p:cNvPr>
          <p:cNvSpPr/>
          <p:nvPr/>
        </p:nvSpPr>
        <p:spPr>
          <a:xfrm>
            <a:off x="450316" y="30703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44" name="フローチャート: 結合子 43">
            <a:extLst>
              <a:ext uri="{FF2B5EF4-FFF2-40B4-BE49-F238E27FC236}">
                <a16:creationId xmlns:a16="http://schemas.microsoft.com/office/drawing/2014/main" id="{1FCDF300-3636-C69A-2EA8-E7166575B7DF}"/>
              </a:ext>
            </a:extLst>
          </p:cNvPr>
          <p:cNvSpPr/>
          <p:nvPr/>
        </p:nvSpPr>
        <p:spPr>
          <a:xfrm>
            <a:off x="2846924" y="30703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cxnSp>
        <p:nvCxnSpPr>
          <p:cNvPr id="71" name="コネクタ: カギ線 70">
            <a:extLst>
              <a:ext uri="{FF2B5EF4-FFF2-40B4-BE49-F238E27FC236}">
                <a16:creationId xmlns:a16="http://schemas.microsoft.com/office/drawing/2014/main" id="{EDAA9AAC-8984-4657-A5EF-EB87D49F52CA}"/>
              </a:ext>
            </a:extLst>
          </p:cNvPr>
          <p:cNvCxnSpPr>
            <a:cxnSpLocks/>
            <a:stCxn id="18" idx="3"/>
            <a:endCxn id="11" idx="1"/>
          </p:cNvCxnSpPr>
          <p:nvPr/>
        </p:nvCxnSpPr>
        <p:spPr>
          <a:xfrm flipV="1">
            <a:off x="7468808" y="4841049"/>
            <a:ext cx="251743" cy="1195113"/>
          </a:xfrm>
          <a:prstGeom prst="bentConnector3">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96" name="フローチャート: 結合子 95">
            <a:extLst>
              <a:ext uri="{FF2B5EF4-FFF2-40B4-BE49-F238E27FC236}">
                <a16:creationId xmlns:a16="http://schemas.microsoft.com/office/drawing/2014/main" id="{56F7287C-0DE9-9CC0-354F-0A9DD2D1AC24}"/>
              </a:ext>
            </a:extLst>
          </p:cNvPr>
          <p:cNvSpPr/>
          <p:nvPr/>
        </p:nvSpPr>
        <p:spPr>
          <a:xfrm>
            <a:off x="5263088" y="3071130"/>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45" name="フローチャート: 結合子 44">
            <a:extLst>
              <a:ext uri="{FF2B5EF4-FFF2-40B4-BE49-F238E27FC236}">
                <a16:creationId xmlns:a16="http://schemas.microsoft.com/office/drawing/2014/main" id="{56B387EC-9E3B-84CB-9B17-63CDB38288C6}"/>
              </a:ext>
            </a:extLst>
          </p:cNvPr>
          <p:cNvSpPr/>
          <p:nvPr/>
        </p:nvSpPr>
        <p:spPr>
          <a:xfrm>
            <a:off x="2826637" y="544985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7" name="フローチャート: 結合子 56">
            <a:extLst>
              <a:ext uri="{FF2B5EF4-FFF2-40B4-BE49-F238E27FC236}">
                <a16:creationId xmlns:a16="http://schemas.microsoft.com/office/drawing/2014/main" id="{7322F9CC-09AE-0843-694D-570D38EAA5A0}"/>
              </a:ext>
            </a:extLst>
          </p:cNvPr>
          <p:cNvSpPr/>
          <p:nvPr/>
        </p:nvSpPr>
        <p:spPr>
          <a:xfrm>
            <a:off x="5251010" y="4259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8" name="フローチャート: 結合子 57">
            <a:extLst>
              <a:ext uri="{FF2B5EF4-FFF2-40B4-BE49-F238E27FC236}">
                <a16:creationId xmlns:a16="http://schemas.microsoft.com/office/drawing/2014/main" id="{4FB1F73B-7980-D345-876E-04314C893FA7}"/>
              </a:ext>
            </a:extLst>
          </p:cNvPr>
          <p:cNvSpPr/>
          <p:nvPr/>
        </p:nvSpPr>
        <p:spPr>
          <a:xfrm>
            <a:off x="5230723" y="543230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cxnSp>
        <p:nvCxnSpPr>
          <p:cNvPr id="59" name="コネクタ: カギ線 58">
            <a:extLst>
              <a:ext uri="{FF2B5EF4-FFF2-40B4-BE49-F238E27FC236}">
                <a16:creationId xmlns:a16="http://schemas.microsoft.com/office/drawing/2014/main" id="{4EB345CB-B780-FAB1-75F6-8269822F7F48}"/>
              </a:ext>
            </a:extLst>
          </p:cNvPr>
          <p:cNvCxnSpPr>
            <a:cxnSpLocks/>
            <a:stCxn id="16" idx="3"/>
            <a:endCxn id="11" idx="1"/>
          </p:cNvCxnSpPr>
          <p:nvPr/>
        </p:nvCxnSpPr>
        <p:spPr>
          <a:xfrm>
            <a:off x="7468808" y="3645495"/>
            <a:ext cx="251743" cy="1195554"/>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0" name="コネクタ: カギ線 59">
            <a:extLst>
              <a:ext uri="{FF2B5EF4-FFF2-40B4-BE49-F238E27FC236}">
                <a16:creationId xmlns:a16="http://schemas.microsoft.com/office/drawing/2014/main" id="{34257D93-8E2D-C670-EF90-97106F1F5751}"/>
              </a:ext>
            </a:extLst>
          </p:cNvPr>
          <p:cNvCxnSpPr>
            <a:cxnSpLocks/>
            <a:stCxn id="16" idx="3"/>
            <a:endCxn id="11" idx="1"/>
          </p:cNvCxnSpPr>
          <p:nvPr/>
        </p:nvCxnSpPr>
        <p:spPr>
          <a:xfrm>
            <a:off x="7468808" y="3645495"/>
            <a:ext cx="251743" cy="1195554"/>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7" name="コネクタ: カギ線 66">
            <a:extLst>
              <a:ext uri="{FF2B5EF4-FFF2-40B4-BE49-F238E27FC236}">
                <a16:creationId xmlns:a16="http://schemas.microsoft.com/office/drawing/2014/main" id="{E31EA057-CB04-8A4D-A2D9-3D8CE7ED1767}"/>
              </a:ext>
            </a:extLst>
          </p:cNvPr>
          <p:cNvCxnSpPr>
            <a:cxnSpLocks/>
            <a:stCxn id="55" idx="3"/>
            <a:endCxn id="11" idx="1"/>
          </p:cNvCxnSpPr>
          <p:nvPr/>
        </p:nvCxnSpPr>
        <p:spPr>
          <a:xfrm>
            <a:off x="7468808" y="4837516"/>
            <a:ext cx="251743" cy="3533"/>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7" name="コネクタ: カギ線 46">
            <a:extLst>
              <a:ext uri="{FF2B5EF4-FFF2-40B4-BE49-F238E27FC236}">
                <a16:creationId xmlns:a16="http://schemas.microsoft.com/office/drawing/2014/main" id="{C953A583-DCE2-3944-87EB-7FB8EA9304FE}"/>
              </a:ext>
            </a:extLst>
          </p:cNvPr>
          <p:cNvCxnSpPr>
            <a:cxnSpLocks/>
            <a:stCxn id="15" idx="3"/>
            <a:endCxn id="16" idx="1"/>
          </p:cNvCxnSpPr>
          <p:nvPr/>
        </p:nvCxnSpPr>
        <p:spPr>
          <a:xfrm flipV="1">
            <a:off x="5052679" y="3645495"/>
            <a:ext cx="291868" cy="599324"/>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2" name="コネクタ: カギ線 51">
            <a:extLst>
              <a:ext uri="{FF2B5EF4-FFF2-40B4-BE49-F238E27FC236}">
                <a16:creationId xmlns:a16="http://schemas.microsoft.com/office/drawing/2014/main" id="{FCB9B8B2-E5D2-8D21-E732-0970BA3459F8}"/>
              </a:ext>
            </a:extLst>
          </p:cNvPr>
          <p:cNvCxnSpPr>
            <a:cxnSpLocks/>
            <a:stCxn id="15" idx="3"/>
            <a:endCxn id="55" idx="1"/>
          </p:cNvCxnSpPr>
          <p:nvPr/>
        </p:nvCxnSpPr>
        <p:spPr>
          <a:xfrm>
            <a:off x="5052679" y="4244819"/>
            <a:ext cx="291868" cy="592697"/>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62" name="吹き出し: 四角形 61">
            <a:extLst>
              <a:ext uri="{FF2B5EF4-FFF2-40B4-BE49-F238E27FC236}">
                <a16:creationId xmlns:a16="http://schemas.microsoft.com/office/drawing/2014/main" id="{60B47403-815D-BB2B-7A44-C1E15E4307E4}"/>
              </a:ext>
            </a:extLst>
          </p:cNvPr>
          <p:cNvSpPr/>
          <p:nvPr/>
        </p:nvSpPr>
        <p:spPr>
          <a:xfrm>
            <a:off x="2577074" y="6350835"/>
            <a:ext cx="6898964" cy="451315"/>
          </a:xfrm>
          <a:prstGeom prst="wedgeRectCallout">
            <a:avLst>
              <a:gd name="adj1" fmla="val -34497"/>
              <a:gd name="adj2" fmla="val -7003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ウクライナ以外の国で事業を実施する場合は、事業実施国への裨益に加えて、</a:t>
            </a:r>
            <a:r>
              <a:rPr kumimoji="1" lang="ja-JP" altLang="en-US" sz="1000" b="1" dirty="0">
                <a:solidFill>
                  <a:schemeClr val="tx2"/>
                </a:solidFill>
              </a:rPr>
              <a:t>ウクライナへの裨益が発生するタイミング（短期・中期・長期）にてその効果と成果指標を必ず記載し、最終的なインパクト（ウクライナ復興への貢献）までの道筋を明記してください</a:t>
            </a:r>
            <a:endParaRPr kumimoji="1" lang="en-US" altLang="ja-JP" sz="1000" dirty="0">
              <a:solidFill>
                <a:schemeClr val="tx2"/>
              </a:solidFill>
            </a:endParaRPr>
          </a:p>
        </p:txBody>
      </p:sp>
      <p:sp>
        <p:nvSpPr>
          <p:cNvPr id="56" name="吹き出し: 四角形 55">
            <a:extLst>
              <a:ext uri="{FF2B5EF4-FFF2-40B4-BE49-F238E27FC236}">
                <a16:creationId xmlns:a16="http://schemas.microsoft.com/office/drawing/2014/main" id="{0A7FFAE9-B12B-C5A9-C7D7-D6FBB67F13F8}"/>
              </a:ext>
            </a:extLst>
          </p:cNvPr>
          <p:cNvSpPr/>
          <p:nvPr/>
        </p:nvSpPr>
        <p:spPr>
          <a:xfrm>
            <a:off x="4360515" y="3917165"/>
            <a:ext cx="3169969" cy="509054"/>
          </a:xfrm>
          <a:prstGeom prst="wedgeRectCallout">
            <a:avLst>
              <a:gd name="adj1" fmla="val -39193"/>
              <a:gd name="adj2" fmla="val -2177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適宜、枠の上下分割や矢印の追加等により本ロジックツリー全体の構造を修正しても構いません</a:t>
            </a:r>
            <a:endParaRPr kumimoji="1" lang="en-US" altLang="ja-JP" sz="1000">
              <a:solidFill>
                <a:schemeClr val="tx2"/>
              </a:solidFill>
            </a:endParaRPr>
          </a:p>
        </p:txBody>
      </p:sp>
      <p:grpSp>
        <p:nvGrpSpPr>
          <p:cNvPr id="80" name="グループ化 79">
            <a:extLst>
              <a:ext uri="{FF2B5EF4-FFF2-40B4-BE49-F238E27FC236}">
                <a16:creationId xmlns:a16="http://schemas.microsoft.com/office/drawing/2014/main" id="{AEE54F39-BDA3-A5D4-8DBF-80390515231C}"/>
              </a:ext>
            </a:extLst>
          </p:cNvPr>
          <p:cNvGrpSpPr/>
          <p:nvPr/>
        </p:nvGrpSpPr>
        <p:grpSpPr>
          <a:xfrm>
            <a:off x="512779" y="5949"/>
            <a:ext cx="6320145" cy="216000"/>
            <a:chOff x="512779" y="5949"/>
            <a:chExt cx="6320145" cy="216000"/>
          </a:xfrm>
        </p:grpSpPr>
        <p:sp>
          <p:nvSpPr>
            <p:cNvPr id="81" name="正方形/長方形 80">
              <a:extLst>
                <a:ext uri="{FF2B5EF4-FFF2-40B4-BE49-F238E27FC236}">
                  <a16:creationId xmlns:a16="http://schemas.microsoft.com/office/drawing/2014/main" id="{09E88CA4-42AA-350A-338F-C3ED0C192D2F}"/>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82" name="正方形/長方形 81">
              <a:extLst>
                <a:ext uri="{FF2B5EF4-FFF2-40B4-BE49-F238E27FC236}">
                  <a16:creationId xmlns:a16="http://schemas.microsoft.com/office/drawing/2014/main" id="{88517AA1-A89D-BFEA-0566-2639FE02046B}"/>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83" name="正方形/長方形 82">
              <a:extLst>
                <a:ext uri="{FF2B5EF4-FFF2-40B4-BE49-F238E27FC236}">
                  <a16:creationId xmlns:a16="http://schemas.microsoft.com/office/drawing/2014/main" id="{E4E1EAB1-B0D6-89A8-743F-1DE8CDC4E277}"/>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064FEDF1-9FCD-E451-C6EC-C88AA7B23BC6}"/>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5" name="正方形/長方形 84">
              <a:extLst>
                <a:ext uri="{FF2B5EF4-FFF2-40B4-BE49-F238E27FC236}">
                  <a16:creationId xmlns:a16="http://schemas.microsoft.com/office/drawing/2014/main" id="{2B0971E2-DE2F-369D-6173-BE63ADF198F2}"/>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86" name="正方形/長方形 85">
              <a:extLst>
                <a:ext uri="{FF2B5EF4-FFF2-40B4-BE49-F238E27FC236}">
                  <a16:creationId xmlns:a16="http://schemas.microsoft.com/office/drawing/2014/main" id="{D2A30FBF-DD04-F483-B655-0650F3552F88}"/>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7" name="正方形/長方形 86">
              <a:extLst>
                <a:ext uri="{FF2B5EF4-FFF2-40B4-BE49-F238E27FC236}">
                  <a16:creationId xmlns:a16="http://schemas.microsoft.com/office/drawing/2014/main" id="{C1559E62-BF6D-8A7E-D127-DBE29FBAA5C8}"/>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8" name="正方形/長方形 87">
              <a:extLst>
                <a:ext uri="{FF2B5EF4-FFF2-40B4-BE49-F238E27FC236}">
                  <a16:creationId xmlns:a16="http://schemas.microsoft.com/office/drawing/2014/main" id="{4D6DF565-DF23-D7AC-B3C1-A8A3DCBE97D9}"/>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9" name="正方形/長方形 88">
              <a:extLst>
                <a:ext uri="{FF2B5EF4-FFF2-40B4-BE49-F238E27FC236}">
                  <a16:creationId xmlns:a16="http://schemas.microsoft.com/office/drawing/2014/main" id="{0C4FB604-804C-6857-822C-7D28DF3D1148}"/>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0" name="正方形/長方形 89">
              <a:extLst>
                <a:ext uri="{FF2B5EF4-FFF2-40B4-BE49-F238E27FC236}">
                  <a16:creationId xmlns:a16="http://schemas.microsoft.com/office/drawing/2014/main" id="{50A22FB4-B820-A8C1-7D83-BB0EF01F6B53}"/>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1" name="正方形/長方形 90">
              <a:extLst>
                <a:ext uri="{FF2B5EF4-FFF2-40B4-BE49-F238E27FC236}">
                  <a16:creationId xmlns:a16="http://schemas.microsoft.com/office/drawing/2014/main" id="{FB4BB2CA-8308-2D31-20F2-ACF23D158872}"/>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2" name="正方形/長方形 91">
              <a:extLst>
                <a:ext uri="{FF2B5EF4-FFF2-40B4-BE49-F238E27FC236}">
                  <a16:creationId xmlns:a16="http://schemas.microsoft.com/office/drawing/2014/main" id="{77FD7EFC-1CF5-C0A6-2AEE-5D210389AC46}"/>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3" name="正方形/長方形 92">
              <a:extLst>
                <a:ext uri="{FF2B5EF4-FFF2-40B4-BE49-F238E27FC236}">
                  <a16:creationId xmlns:a16="http://schemas.microsoft.com/office/drawing/2014/main" id="{84171572-927E-012E-8DE1-B0AEAAB3D7FF}"/>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19B60FBA-F100-97FC-4D38-A6EE58A45074}"/>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80E0D4D7-11F7-BDF0-D26C-01910A19C1E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C399622F-4119-4EDA-85C4-B36656BC3732}"/>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319AE595-CAF0-5A71-812A-2DFEB5CB75CD}"/>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A9743CE8-7637-69D8-027D-6E567591B920}"/>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2333E232-D712-9A70-7842-627636A0422B}"/>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101" name="正方形/長方形 100">
            <a:extLst>
              <a:ext uri="{FF2B5EF4-FFF2-40B4-BE49-F238E27FC236}">
                <a16:creationId xmlns:a16="http://schemas.microsoft.com/office/drawing/2014/main" id="{8CEB4EB6-C97D-C885-E715-CD55B04AF715}"/>
              </a:ext>
            </a:extLst>
          </p:cNvPr>
          <p:cNvSpPr/>
          <p:nvPr/>
        </p:nvSpPr>
        <p:spPr>
          <a:xfrm>
            <a:off x="510776" y="1290295"/>
            <a:ext cx="540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
        <p:nvSpPr>
          <p:cNvPr id="5" name="吹き出し: 四角形 4">
            <a:extLst>
              <a:ext uri="{FF2B5EF4-FFF2-40B4-BE49-F238E27FC236}">
                <a16:creationId xmlns:a16="http://schemas.microsoft.com/office/drawing/2014/main" id="{BC53A309-6946-E3E7-B60D-54ED2EE33AB3}"/>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a:ea typeface="Meiryo UI"/>
              </a:rPr>
              <a:t>スライドの主旨を示したキーメッセージを</a:t>
            </a:r>
            <a:r>
              <a:rPr kumimoji="1" lang="en-US" altLang="ja-JP" sz="1000" dirty="0">
                <a:solidFill>
                  <a:schemeClr val="tx2"/>
                </a:solidFill>
                <a:latin typeface="Meiryo UI"/>
                <a:ea typeface="Meiryo UI"/>
              </a:rPr>
              <a:t>1-2</a:t>
            </a:r>
            <a:r>
              <a:rPr kumimoji="1" lang="ja-JP" altLang="en-US" sz="1000" dirty="0">
                <a:solidFill>
                  <a:schemeClr val="tx2"/>
                </a:solidFill>
                <a:latin typeface="Meiryo UI"/>
                <a:ea typeface="Meiryo UI"/>
              </a:rPr>
              <a:t>行で記載してください</a:t>
            </a:r>
            <a:br>
              <a:rPr lang="en-US" altLang="ja-JP" sz="1000" dirty="0">
                <a:latin typeface="Meiryo UI" panose="020B0604030504040204" pitchFamily="50" charset="-128"/>
                <a:ea typeface="Meiryo UI" panose="020B0604030504040204" pitchFamily="50" charset="-128"/>
              </a:rPr>
            </a:br>
            <a:r>
              <a:rPr kumimoji="1" lang="en-US" altLang="ja-JP" sz="1000" dirty="0">
                <a:solidFill>
                  <a:schemeClr val="tx2"/>
                </a:solidFill>
                <a:latin typeface="Meiryo UI" panose="020B0604030504040204" pitchFamily="50" charset="-128"/>
                <a:ea typeface="Meiryo UI" panose="020B0604030504040204" pitchFamily="50" charset="-128"/>
              </a:rPr>
              <a:t>【</a:t>
            </a:r>
            <a:r>
              <a:rPr kumimoji="1" lang="ja-JP" altLang="en-US" sz="1000" dirty="0">
                <a:solidFill>
                  <a:schemeClr val="tx2"/>
                </a:solidFill>
                <a:latin typeface="Meiryo UI" panose="020B0604030504040204" pitchFamily="50" charset="-128"/>
                <a:ea typeface="Meiryo UI" panose="020B0604030504040204" pitchFamily="50" charset="-128"/>
              </a:rPr>
              <a:t>例</a:t>
            </a:r>
            <a:r>
              <a:rPr kumimoji="1" lang="en-US" altLang="ja-JP" sz="1000" dirty="0">
                <a:solidFill>
                  <a:schemeClr val="tx2"/>
                </a:solidFill>
                <a:latin typeface="Meiryo UI" panose="020B0604030504040204" pitchFamily="50" charset="-128"/>
                <a:ea typeface="Meiryo UI" panose="020B0604030504040204" pitchFamily="50" charset="-128"/>
              </a:rPr>
              <a:t>】 </a:t>
            </a:r>
            <a:r>
              <a:rPr kumimoji="1" lang="ja-JP" altLang="en-US" sz="1000" dirty="0">
                <a:solidFill>
                  <a:schemeClr val="tx2"/>
                </a:solidFill>
                <a:latin typeface="Meiryo UI" panose="020B0604030504040204" pitchFamily="50" charset="-128"/>
                <a:ea typeface="Meiryo UI" panose="020B0604030504040204" pitchFamily="50" charset="-128"/>
              </a:rPr>
              <a:t>本事業を通じ、ウクライナの電力供給事情の早期回復・安定化や現地雇用の創出を実現し、ウクライナ復興に貢献する</a:t>
            </a:r>
            <a:endParaRPr kumimoji="1" lang="ja-JP" altLang="en-US" sz="1000" dirty="0">
              <a:solidFill>
                <a:schemeClr val="tx2"/>
              </a:solidFill>
            </a:endParaRPr>
          </a:p>
        </p:txBody>
      </p:sp>
      <p:sp>
        <p:nvSpPr>
          <p:cNvPr id="3" name="テキスト ボックス 2">
            <a:extLst>
              <a:ext uri="{FF2B5EF4-FFF2-40B4-BE49-F238E27FC236}">
                <a16:creationId xmlns:a16="http://schemas.microsoft.com/office/drawing/2014/main" id="{51ECEB8E-D18B-9F22-1FFF-37A9AB784D55}"/>
              </a:ext>
            </a:extLst>
          </p:cNvPr>
          <p:cNvSpPr txBox="1"/>
          <p:nvPr/>
        </p:nvSpPr>
        <p:spPr>
          <a:xfrm>
            <a:off x="512291" y="1653314"/>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dirty="0">
                <a:solidFill>
                  <a:schemeClr val="tx2"/>
                </a:solidFill>
              </a:rPr>
              <a:t>XXX</a:t>
            </a:r>
            <a:r>
              <a:rPr kumimoji="1" lang="ja-JP" altLang="en-US" sz="1100" dirty="0">
                <a:solidFill>
                  <a:schemeClr val="tx2"/>
                </a:solidFill>
              </a:rPr>
              <a:t>（事業の最終的な社会的インパクトを記載してください）</a:t>
            </a:r>
            <a:endParaRPr kumimoji="1" lang="en-US" altLang="ja-JP" sz="1100" dirty="0">
              <a:solidFill>
                <a:schemeClr val="tx2"/>
              </a:solidFill>
            </a:endParaRPr>
          </a:p>
        </p:txBody>
      </p:sp>
      <p:sp>
        <p:nvSpPr>
          <p:cNvPr id="10" name="吹き出し: 四角形 9">
            <a:extLst>
              <a:ext uri="{FF2B5EF4-FFF2-40B4-BE49-F238E27FC236}">
                <a16:creationId xmlns:a16="http://schemas.microsoft.com/office/drawing/2014/main" id="{170C04A9-374F-CA27-D5A8-DD89ACE43B55}"/>
              </a:ext>
            </a:extLst>
          </p:cNvPr>
          <p:cNvSpPr/>
          <p:nvPr/>
        </p:nvSpPr>
        <p:spPr>
          <a:xfrm>
            <a:off x="4765942" y="1623457"/>
            <a:ext cx="4710096" cy="529185"/>
          </a:xfrm>
          <a:prstGeom prst="wedgeRectCallout">
            <a:avLst>
              <a:gd name="adj1" fmla="val -57676"/>
              <a:gd name="adj2" fmla="val -2369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なぜウクライナ復興に貢献する事業といえるか、ウクライナにどのような裨益をもたらす事業か、ウクライナ及びウクライナ周辺の中東欧諸国等との経済連携の強化にどのように貢献する事業か、文章で記載してください</a:t>
            </a:r>
            <a:endParaRPr kumimoji="1" lang="en-US" altLang="ja-JP" sz="1000">
              <a:solidFill>
                <a:schemeClr val="tx2"/>
              </a:solidFill>
            </a:endParaRPr>
          </a:p>
        </p:txBody>
      </p:sp>
    </p:spTree>
    <p:extLst>
      <p:ext uri="{BB962C8B-B14F-4D97-AF65-F5344CB8AC3E}">
        <p14:creationId xmlns:p14="http://schemas.microsoft.com/office/powerpoint/2010/main" val="2458551402"/>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4573D59-34F3-E8FD-35D9-9C516440DB9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412FABB-A364-5FB1-FAA2-C85F16C05C6A}"/>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E3720521-7090-C1CF-666D-B680AEB6B1B3}"/>
              </a:ext>
            </a:extLst>
          </p:cNvPr>
          <p:cNvSpPr>
            <a:spLocks noGrp="1"/>
          </p:cNvSpPr>
          <p:nvPr>
            <p:ph type="body" sz="quarter" idx="17"/>
          </p:nvPr>
        </p:nvSpPr>
        <p:spPr/>
        <p:txBody>
          <a:bodyPr/>
          <a:lstStyle/>
          <a:p>
            <a:r>
              <a:rPr kumimoji="1" lang="en-GB" altLang="ja-JP"/>
              <a:t>4-4. </a:t>
            </a:r>
            <a:r>
              <a:rPr kumimoji="1" lang="ja-JP" altLang="en-US"/>
              <a:t>想定される裨益効果 </a:t>
            </a:r>
            <a:r>
              <a:rPr kumimoji="1" lang="en-US" altLang="ja-JP"/>
              <a:t>2/2</a:t>
            </a:r>
            <a:endParaRPr kumimoji="1" lang="en-GB" altLang="ja-JP"/>
          </a:p>
        </p:txBody>
      </p:sp>
      <p:sp>
        <p:nvSpPr>
          <p:cNvPr id="6" name="矢印: 五方向 5">
            <a:extLst>
              <a:ext uri="{FF2B5EF4-FFF2-40B4-BE49-F238E27FC236}">
                <a16:creationId xmlns:a16="http://schemas.microsoft.com/office/drawing/2014/main" id="{4FF52276-4FDC-13B2-CBA6-8AF94069E0B4}"/>
              </a:ext>
            </a:extLst>
          </p:cNvPr>
          <p:cNvSpPr/>
          <p:nvPr/>
        </p:nvSpPr>
        <p:spPr>
          <a:xfrm>
            <a:off x="5690008" y="2394120"/>
            <a:ext cx="1793220" cy="42016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中期アウトカム</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a:solidFill>
                  <a:schemeClr val="bg1"/>
                </a:solidFill>
                <a:latin typeface="Meiryo UI" panose="020B0604030504040204" pitchFamily="50" charset="-128"/>
                <a:ea typeface="Meiryo UI" panose="020B0604030504040204" pitchFamily="50" charset="-128"/>
              </a:rPr>
              <a:t>商業化から</a:t>
            </a:r>
            <a:r>
              <a:rPr kumimoji="1" lang="en-US" altLang="ja-JP" sz="1200">
                <a:solidFill>
                  <a:schemeClr val="bg1"/>
                </a:solidFill>
                <a:latin typeface="Meiryo UI" panose="020B0604030504040204" pitchFamily="50" charset="-128"/>
                <a:ea typeface="Meiryo UI" panose="020B0604030504040204" pitchFamily="50" charset="-128"/>
              </a:rPr>
              <a:t>3</a:t>
            </a:r>
            <a:r>
              <a:rPr kumimoji="1" lang="ja-JP" altLang="en-US" sz="1200">
                <a:solidFill>
                  <a:schemeClr val="bg1"/>
                </a:solidFill>
                <a:latin typeface="Meiryo UI" panose="020B0604030504040204" pitchFamily="50" charset="-128"/>
                <a:ea typeface="Meiryo UI" panose="020B0604030504040204" pitchFamily="50" charset="-128"/>
              </a:rPr>
              <a:t>年後</a:t>
            </a:r>
          </a:p>
        </p:txBody>
      </p:sp>
      <p:sp>
        <p:nvSpPr>
          <p:cNvPr id="12" name="矢印: 五方向 11">
            <a:extLst>
              <a:ext uri="{FF2B5EF4-FFF2-40B4-BE49-F238E27FC236}">
                <a16:creationId xmlns:a16="http://schemas.microsoft.com/office/drawing/2014/main" id="{06034BBF-339D-174B-E05C-C8D0693440F8}"/>
              </a:ext>
            </a:extLst>
          </p:cNvPr>
          <p:cNvSpPr/>
          <p:nvPr/>
        </p:nvSpPr>
        <p:spPr>
          <a:xfrm>
            <a:off x="3769359" y="2394120"/>
            <a:ext cx="1793218" cy="42016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短期アウトカム</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a:solidFill>
                  <a:schemeClr val="bg1"/>
                </a:solidFill>
                <a:latin typeface="Meiryo UI" panose="020B0604030504040204" pitchFamily="50" charset="-128"/>
                <a:ea typeface="Meiryo UI" panose="020B0604030504040204" pitchFamily="50" charset="-128"/>
              </a:rPr>
              <a:t>商業化から</a:t>
            </a:r>
            <a:r>
              <a:rPr kumimoji="1" lang="en-US" altLang="ja-JP" sz="1200">
                <a:solidFill>
                  <a:schemeClr val="bg1"/>
                </a:solidFill>
                <a:latin typeface="Meiryo UI" panose="020B0604030504040204" pitchFamily="50" charset="-128"/>
                <a:ea typeface="Meiryo UI" panose="020B0604030504040204" pitchFamily="50" charset="-128"/>
              </a:rPr>
              <a:t>1</a:t>
            </a:r>
            <a:r>
              <a:rPr kumimoji="1" lang="ja-JP" altLang="en-US" sz="1200">
                <a:solidFill>
                  <a:schemeClr val="bg1"/>
                </a:solidFill>
                <a:latin typeface="Meiryo UI" panose="020B0604030504040204" pitchFamily="50" charset="-128"/>
                <a:ea typeface="Meiryo UI" panose="020B0604030504040204" pitchFamily="50" charset="-128"/>
              </a:rPr>
              <a:t>年後</a:t>
            </a:r>
          </a:p>
        </p:txBody>
      </p:sp>
      <p:sp>
        <p:nvSpPr>
          <p:cNvPr id="17" name="矢印: 五方向 16">
            <a:extLst>
              <a:ext uri="{FF2B5EF4-FFF2-40B4-BE49-F238E27FC236}">
                <a16:creationId xmlns:a16="http://schemas.microsoft.com/office/drawing/2014/main" id="{D7BBE293-C127-D2A3-850F-3C5F1A7EA9D2}"/>
              </a:ext>
            </a:extLst>
          </p:cNvPr>
          <p:cNvSpPr/>
          <p:nvPr/>
        </p:nvSpPr>
        <p:spPr>
          <a:xfrm>
            <a:off x="7610656" y="2394120"/>
            <a:ext cx="1793220" cy="420166"/>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長期アウトカム</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a:solidFill>
                  <a:schemeClr val="bg1"/>
                </a:solidFill>
                <a:latin typeface="Meiryo UI" panose="020B0604030504040204" pitchFamily="50" charset="-128"/>
                <a:ea typeface="Meiryo UI" panose="020B0604030504040204" pitchFamily="50" charset="-128"/>
              </a:rPr>
              <a:t>商業化から</a:t>
            </a:r>
            <a:r>
              <a:rPr kumimoji="1" lang="en-US" altLang="ja-JP" sz="1200">
                <a:solidFill>
                  <a:schemeClr val="bg1"/>
                </a:solidFill>
                <a:latin typeface="Meiryo UI" panose="020B0604030504040204" pitchFamily="50" charset="-128"/>
                <a:ea typeface="Meiryo UI" panose="020B0604030504040204" pitchFamily="50" charset="-128"/>
              </a:rPr>
              <a:t>5</a:t>
            </a:r>
            <a:r>
              <a:rPr kumimoji="1" lang="ja-JP" altLang="en-US" sz="1200">
                <a:solidFill>
                  <a:schemeClr val="bg1"/>
                </a:solidFill>
                <a:latin typeface="Meiryo UI" panose="020B0604030504040204" pitchFamily="50" charset="-128"/>
                <a:ea typeface="Meiryo UI" panose="020B0604030504040204" pitchFamily="50" charset="-128"/>
              </a:rPr>
              <a:t>年後</a:t>
            </a:r>
          </a:p>
        </p:txBody>
      </p:sp>
      <p:sp>
        <p:nvSpPr>
          <p:cNvPr id="40" name="正方形/長方形 39">
            <a:extLst>
              <a:ext uri="{FF2B5EF4-FFF2-40B4-BE49-F238E27FC236}">
                <a16:creationId xmlns:a16="http://schemas.microsoft.com/office/drawing/2014/main" id="{B568B0C4-7FFA-E673-BD30-F4996E5AD1CB}"/>
              </a:ext>
            </a:extLst>
          </p:cNvPr>
          <p:cNvSpPr/>
          <p:nvPr/>
        </p:nvSpPr>
        <p:spPr>
          <a:xfrm>
            <a:off x="1843716" y="2394120"/>
            <a:ext cx="1793218" cy="420166"/>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現状認識</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8" name="正方形/長方形 7">
            <a:extLst>
              <a:ext uri="{FF2B5EF4-FFF2-40B4-BE49-F238E27FC236}">
                <a16:creationId xmlns:a16="http://schemas.microsoft.com/office/drawing/2014/main" id="{C61E84C8-00FF-CB5B-A562-D6D332512BF0}"/>
              </a:ext>
            </a:extLst>
          </p:cNvPr>
          <p:cNvSpPr/>
          <p:nvPr/>
        </p:nvSpPr>
        <p:spPr>
          <a:xfrm>
            <a:off x="512291" y="288257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zh-TW" altLang="en-US" sz="1200" b="1">
                <a:solidFill>
                  <a:schemeClr val="tx2"/>
                </a:solidFill>
                <a:latin typeface="Meiryo UI" panose="020B0604030504040204" pitchFamily="50" charset="-128"/>
                <a:ea typeface="Meiryo UI" panose="020B0604030504040204" pitchFamily="50" charset="-128"/>
              </a:rPr>
              <a:t>風力発電</a:t>
            </a:r>
            <a:br>
              <a:rPr kumimoji="1" lang="en-US" altLang="zh-TW" sz="1200" b="1">
                <a:solidFill>
                  <a:schemeClr val="tx2"/>
                </a:solidFill>
                <a:latin typeface="Meiryo UI" panose="020B0604030504040204" pitchFamily="50" charset="-128"/>
                <a:ea typeface="Meiryo UI" panose="020B0604030504040204" pitchFamily="50" charset="-128"/>
              </a:rPr>
            </a:br>
            <a:r>
              <a:rPr kumimoji="1" lang="zh-TW" altLang="en-US" sz="1200" b="1">
                <a:solidFill>
                  <a:schemeClr val="tx2"/>
                </a:solidFill>
                <a:latin typeface="Meiryo UI" panose="020B0604030504040204" pitchFamily="50" charset="-128"/>
                <a:ea typeface="Meiryo UI" panose="020B0604030504040204" pitchFamily="50" charset="-128"/>
              </a:rPr>
              <a:t>導入量</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5476CECC-79D0-D87C-C8B7-2F8F701F002F}"/>
              </a:ext>
            </a:extLst>
          </p:cNvPr>
          <p:cNvSpPr/>
          <p:nvPr/>
        </p:nvSpPr>
        <p:spPr>
          <a:xfrm>
            <a:off x="512291" y="350794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風力発電</a:t>
            </a:r>
            <a:br>
              <a:rPr kumimoji="1" lang="en-US" altLang="ja-JP" sz="1200" b="1">
                <a:solidFill>
                  <a:schemeClr val="tx2"/>
                </a:solidFill>
                <a:latin typeface="Meiryo UI" panose="020B0604030504040204" pitchFamily="50" charset="-128"/>
                <a:ea typeface="Meiryo UI" panose="020B0604030504040204" pitchFamily="50" charset="-128"/>
              </a:rPr>
            </a:br>
            <a:r>
              <a:rPr kumimoji="1" lang="ja-JP" altLang="en-US" sz="1200" b="1">
                <a:solidFill>
                  <a:schemeClr val="tx2"/>
                </a:solidFill>
                <a:latin typeface="Meiryo UI" panose="020B0604030504040204" pitchFamily="50" charset="-128"/>
                <a:ea typeface="Meiryo UI" panose="020B0604030504040204" pitchFamily="50" charset="-128"/>
              </a:rPr>
              <a:t>発電量</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E8EE2F1A-2FC0-1FB6-3923-B97394B3B0AA}"/>
              </a:ext>
            </a:extLst>
          </p:cNvPr>
          <p:cNvSpPr/>
          <p:nvPr/>
        </p:nvSpPr>
        <p:spPr>
          <a:xfrm>
            <a:off x="512291" y="413331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zh-TW" altLang="en-US" sz="1200" b="1">
                <a:solidFill>
                  <a:schemeClr val="tx2"/>
                </a:solidFill>
                <a:latin typeface="Meiryo UI" panose="020B0604030504040204" pitchFamily="50" charset="-128"/>
                <a:ea typeface="Meiryo UI" panose="020B0604030504040204" pitchFamily="50" charset="-128"/>
              </a:rPr>
              <a:t>平均復旧時間</a:t>
            </a:r>
            <a:endParaRPr kumimoji="1" lang="en-US" altLang="ja-JP" sz="1200">
              <a:solidFill>
                <a:schemeClr val="tx2"/>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60856940-20A7-A5C3-E748-274A0BB6A2FD}"/>
              </a:ext>
            </a:extLst>
          </p:cNvPr>
          <p:cNvSpPr/>
          <p:nvPr/>
        </p:nvSpPr>
        <p:spPr>
          <a:xfrm>
            <a:off x="512291" y="475868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CO2</a:t>
            </a:r>
            <a:r>
              <a:rPr kumimoji="1" lang="ja-JP" altLang="en-US" sz="1200" b="1">
                <a:solidFill>
                  <a:schemeClr val="tx2"/>
                </a:solidFill>
                <a:latin typeface="Meiryo UI" panose="020B0604030504040204" pitchFamily="50" charset="-128"/>
                <a:ea typeface="Meiryo UI" panose="020B0604030504040204" pitchFamily="50" charset="-128"/>
              </a:rPr>
              <a:t>排出量</a:t>
            </a:r>
            <a:br>
              <a:rPr kumimoji="1" lang="en-US" altLang="ja-JP" sz="1200" b="1">
                <a:solidFill>
                  <a:schemeClr val="tx2"/>
                </a:solidFill>
                <a:latin typeface="Meiryo UI" panose="020B0604030504040204" pitchFamily="50" charset="-128"/>
                <a:ea typeface="Meiryo UI" panose="020B0604030504040204" pitchFamily="50" charset="-128"/>
              </a:rPr>
            </a:br>
            <a:r>
              <a:rPr kumimoji="1" lang="ja-JP" altLang="en-US" sz="1200" b="1">
                <a:solidFill>
                  <a:schemeClr val="tx2"/>
                </a:solidFill>
                <a:latin typeface="Meiryo UI" panose="020B0604030504040204" pitchFamily="50" charset="-128"/>
                <a:ea typeface="Meiryo UI" panose="020B0604030504040204" pitchFamily="50" charset="-128"/>
              </a:rPr>
              <a:t>の削減効果</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9" name="正方形/長方形 8">
            <a:extLst>
              <a:ext uri="{FF2B5EF4-FFF2-40B4-BE49-F238E27FC236}">
                <a16:creationId xmlns:a16="http://schemas.microsoft.com/office/drawing/2014/main" id="{38901044-9CEC-DCB4-29E6-DAFFBC2959F1}"/>
              </a:ext>
            </a:extLst>
          </p:cNvPr>
          <p:cNvSpPr/>
          <p:nvPr/>
        </p:nvSpPr>
        <p:spPr>
          <a:xfrm>
            <a:off x="3769359"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4,000kW</a:t>
            </a:r>
          </a:p>
        </p:txBody>
      </p:sp>
      <p:sp>
        <p:nvSpPr>
          <p:cNvPr id="10" name="正方形/長方形 9">
            <a:extLst>
              <a:ext uri="{FF2B5EF4-FFF2-40B4-BE49-F238E27FC236}">
                <a16:creationId xmlns:a16="http://schemas.microsoft.com/office/drawing/2014/main" id="{62186E96-8DC9-1D14-BDFB-0BC3D5CE482F}"/>
              </a:ext>
            </a:extLst>
          </p:cNvPr>
          <p:cNvSpPr/>
          <p:nvPr/>
        </p:nvSpPr>
        <p:spPr>
          <a:xfrm>
            <a:off x="5690009"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8,000kW</a:t>
            </a:r>
          </a:p>
        </p:txBody>
      </p:sp>
      <p:sp>
        <p:nvSpPr>
          <p:cNvPr id="14" name="正方形/長方形 13">
            <a:extLst>
              <a:ext uri="{FF2B5EF4-FFF2-40B4-BE49-F238E27FC236}">
                <a16:creationId xmlns:a16="http://schemas.microsoft.com/office/drawing/2014/main" id="{F175611A-F8A9-86DF-A168-2E67FBB3CECD}"/>
              </a:ext>
            </a:extLst>
          </p:cNvPr>
          <p:cNvSpPr/>
          <p:nvPr/>
        </p:nvSpPr>
        <p:spPr>
          <a:xfrm>
            <a:off x="3769359"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1,000kWh/</a:t>
            </a:r>
            <a:r>
              <a:rPr kumimoji="1" lang="ja-JP" altLang="en-US" sz="1050">
                <a:solidFill>
                  <a:schemeClr val="tx2"/>
                </a:solidFill>
                <a:latin typeface="Meiryo UI" panose="020B0604030504040204" pitchFamily="50" charset="-128"/>
                <a:ea typeface="Meiryo UI" panose="020B0604030504040204" pitchFamily="50" charset="-128"/>
              </a:rPr>
              <a:t>年</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FF8AFA17-23D3-8657-333B-77EC5C52B008}"/>
              </a:ext>
            </a:extLst>
          </p:cNvPr>
          <p:cNvSpPr/>
          <p:nvPr/>
        </p:nvSpPr>
        <p:spPr>
          <a:xfrm>
            <a:off x="5690009"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2,000kWh/</a:t>
            </a:r>
            <a:r>
              <a:rPr kumimoji="1" lang="ja-JP" altLang="en-US" sz="1050">
                <a:solidFill>
                  <a:schemeClr val="tx2"/>
                </a:solidFill>
                <a:latin typeface="Meiryo UI" panose="020B0604030504040204" pitchFamily="50" charset="-128"/>
                <a:ea typeface="Meiryo UI" panose="020B0604030504040204" pitchFamily="50" charset="-128"/>
              </a:rPr>
              <a:t>年</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9D5C901B-CEFE-2CF5-7146-C1D20181951A}"/>
              </a:ext>
            </a:extLst>
          </p:cNvPr>
          <p:cNvSpPr/>
          <p:nvPr/>
        </p:nvSpPr>
        <p:spPr>
          <a:xfrm>
            <a:off x="7610658"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16,000kW</a:t>
            </a:r>
          </a:p>
        </p:txBody>
      </p:sp>
      <p:sp>
        <p:nvSpPr>
          <p:cNvPr id="19" name="正方形/長方形 18">
            <a:extLst>
              <a:ext uri="{FF2B5EF4-FFF2-40B4-BE49-F238E27FC236}">
                <a16:creationId xmlns:a16="http://schemas.microsoft.com/office/drawing/2014/main" id="{E4AE9F20-BA22-DBE8-7094-5B4CB0ED248E}"/>
              </a:ext>
            </a:extLst>
          </p:cNvPr>
          <p:cNvSpPr/>
          <p:nvPr/>
        </p:nvSpPr>
        <p:spPr>
          <a:xfrm>
            <a:off x="7610658"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4,000kWh/</a:t>
            </a:r>
            <a:r>
              <a:rPr kumimoji="1" lang="ja-JP" altLang="en-US" sz="1050">
                <a:solidFill>
                  <a:schemeClr val="tx2"/>
                </a:solidFill>
                <a:latin typeface="Meiryo UI" panose="020B0604030504040204" pitchFamily="50" charset="-128"/>
                <a:ea typeface="Meiryo UI" panose="020B0604030504040204" pitchFamily="50" charset="-128"/>
              </a:rPr>
              <a:t>年</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6986626E-C1C8-9E6F-86F9-E67148C12A01}"/>
              </a:ext>
            </a:extLst>
          </p:cNvPr>
          <p:cNvSpPr/>
          <p:nvPr/>
        </p:nvSpPr>
        <p:spPr>
          <a:xfrm>
            <a:off x="3769359"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a:solidFill>
                  <a:schemeClr val="tx2"/>
                </a:solidFill>
                <a:latin typeface="Meiryo UI" panose="020B0604030504040204" pitchFamily="50" charset="-128"/>
                <a:ea typeface="Meiryo UI" panose="020B0604030504040204" pitchFamily="50" charset="-128"/>
              </a:rPr>
              <a:t>ー</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E8D74AE2-AB9C-064E-736B-647E14B49B65}"/>
              </a:ext>
            </a:extLst>
          </p:cNvPr>
          <p:cNvSpPr/>
          <p:nvPr/>
        </p:nvSpPr>
        <p:spPr>
          <a:xfrm>
            <a:off x="5690009"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4</a:t>
            </a:r>
            <a:r>
              <a:rPr kumimoji="1" lang="ja-JP" altLang="en-US" sz="1050">
                <a:solidFill>
                  <a:schemeClr val="tx2"/>
                </a:solidFill>
                <a:latin typeface="Meiryo UI" panose="020B0604030504040204" pitchFamily="50" charset="-128"/>
                <a:ea typeface="Meiryo UI" panose="020B0604030504040204" pitchFamily="50" charset="-128"/>
              </a:rPr>
              <a:t>日</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812DABC6-DACC-E07D-AFB5-620F413B8018}"/>
              </a:ext>
            </a:extLst>
          </p:cNvPr>
          <p:cNvSpPr/>
          <p:nvPr/>
        </p:nvSpPr>
        <p:spPr>
          <a:xfrm>
            <a:off x="3769359"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0</a:t>
            </a:r>
          </a:p>
        </p:txBody>
      </p:sp>
      <p:sp>
        <p:nvSpPr>
          <p:cNvPr id="28" name="正方形/長方形 27">
            <a:extLst>
              <a:ext uri="{FF2B5EF4-FFF2-40B4-BE49-F238E27FC236}">
                <a16:creationId xmlns:a16="http://schemas.microsoft.com/office/drawing/2014/main" id="{7C67A928-7215-7DAC-F0A7-78BCC69B7122}"/>
              </a:ext>
            </a:extLst>
          </p:cNvPr>
          <p:cNvSpPr/>
          <p:nvPr/>
        </p:nvSpPr>
        <p:spPr>
          <a:xfrm>
            <a:off x="5690009"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0</a:t>
            </a:r>
          </a:p>
        </p:txBody>
      </p:sp>
      <p:sp>
        <p:nvSpPr>
          <p:cNvPr id="29" name="正方形/長方形 28">
            <a:extLst>
              <a:ext uri="{FF2B5EF4-FFF2-40B4-BE49-F238E27FC236}">
                <a16:creationId xmlns:a16="http://schemas.microsoft.com/office/drawing/2014/main" id="{50EA1E01-530B-3F49-91DA-372E7962BBCB}"/>
              </a:ext>
            </a:extLst>
          </p:cNvPr>
          <p:cNvSpPr/>
          <p:nvPr/>
        </p:nvSpPr>
        <p:spPr>
          <a:xfrm>
            <a:off x="7610658"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2.5</a:t>
            </a:r>
            <a:r>
              <a:rPr kumimoji="1" lang="ja-JP" altLang="en-US" sz="1050">
                <a:solidFill>
                  <a:schemeClr val="tx2"/>
                </a:solidFill>
                <a:latin typeface="Meiryo UI" panose="020B0604030504040204" pitchFamily="50" charset="-128"/>
                <a:ea typeface="Meiryo UI" panose="020B0604030504040204" pitchFamily="50" charset="-128"/>
              </a:rPr>
              <a:t>日</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0" name="正方形/長方形 29">
            <a:extLst>
              <a:ext uri="{FF2B5EF4-FFF2-40B4-BE49-F238E27FC236}">
                <a16:creationId xmlns:a16="http://schemas.microsoft.com/office/drawing/2014/main" id="{91C785C1-064B-2B7C-6AAD-7952CE7A4C82}"/>
              </a:ext>
            </a:extLst>
          </p:cNvPr>
          <p:cNvSpPr/>
          <p:nvPr/>
        </p:nvSpPr>
        <p:spPr>
          <a:xfrm>
            <a:off x="7610658"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2kg</a:t>
            </a:r>
          </a:p>
        </p:txBody>
      </p:sp>
      <p:sp>
        <p:nvSpPr>
          <p:cNvPr id="42" name="正方形/長方形 41">
            <a:extLst>
              <a:ext uri="{FF2B5EF4-FFF2-40B4-BE49-F238E27FC236}">
                <a16:creationId xmlns:a16="http://schemas.microsoft.com/office/drawing/2014/main" id="{AFD7AE38-AC72-1660-CA32-C0B2B58531CE}"/>
              </a:ext>
            </a:extLst>
          </p:cNvPr>
          <p:cNvSpPr/>
          <p:nvPr/>
        </p:nvSpPr>
        <p:spPr>
          <a:xfrm>
            <a:off x="1847910" y="288257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0</a:t>
            </a:r>
          </a:p>
        </p:txBody>
      </p:sp>
      <p:sp>
        <p:nvSpPr>
          <p:cNvPr id="43" name="正方形/長方形 42">
            <a:extLst>
              <a:ext uri="{FF2B5EF4-FFF2-40B4-BE49-F238E27FC236}">
                <a16:creationId xmlns:a16="http://schemas.microsoft.com/office/drawing/2014/main" id="{332AE3E9-3388-33D4-B021-99B3C8B812B8}"/>
              </a:ext>
            </a:extLst>
          </p:cNvPr>
          <p:cNvSpPr/>
          <p:nvPr/>
        </p:nvSpPr>
        <p:spPr>
          <a:xfrm>
            <a:off x="1847910" y="350794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0</a:t>
            </a:r>
          </a:p>
        </p:txBody>
      </p:sp>
      <p:sp>
        <p:nvSpPr>
          <p:cNvPr id="44" name="正方形/長方形 43">
            <a:extLst>
              <a:ext uri="{FF2B5EF4-FFF2-40B4-BE49-F238E27FC236}">
                <a16:creationId xmlns:a16="http://schemas.microsoft.com/office/drawing/2014/main" id="{8EA78F5B-083C-0D91-748F-3F2597C9E644}"/>
              </a:ext>
            </a:extLst>
          </p:cNvPr>
          <p:cNvSpPr/>
          <p:nvPr/>
        </p:nvSpPr>
        <p:spPr>
          <a:xfrm>
            <a:off x="1847910" y="413331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7</a:t>
            </a:r>
            <a:r>
              <a:rPr kumimoji="1" lang="ja-JP" altLang="en-US" sz="1050">
                <a:solidFill>
                  <a:schemeClr val="tx2"/>
                </a:solidFill>
                <a:latin typeface="Meiryo UI" panose="020B0604030504040204" pitchFamily="50" charset="-128"/>
                <a:ea typeface="Meiryo UI" panose="020B0604030504040204" pitchFamily="50" charset="-128"/>
              </a:rPr>
              <a:t>日</a:t>
            </a:r>
            <a:endParaRPr kumimoji="1" lang="en-US" altLang="ja-JP" sz="1050">
              <a:solidFill>
                <a:schemeClr val="tx2"/>
              </a:solidFill>
              <a:latin typeface="Meiryo UI" panose="020B0604030504040204" pitchFamily="50" charset="-128"/>
              <a:ea typeface="Meiryo UI" panose="020B0604030504040204" pitchFamily="50" charset="-128"/>
            </a:endParaRPr>
          </a:p>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統計データより</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7EADB0B7-CB37-19F1-9F8E-238431836EF5}"/>
              </a:ext>
            </a:extLst>
          </p:cNvPr>
          <p:cNvSpPr/>
          <p:nvPr/>
        </p:nvSpPr>
        <p:spPr>
          <a:xfrm>
            <a:off x="1847910" y="475868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0</a:t>
            </a:r>
          </a:p>
        </p:txBody>
      </p:sp>
      <p:sp>
        <p:nvSpPr>
          <p:cNvPr id="47" name="正方形/長方形 46">
            <a:extLst>
              <a:ext uri="{FF2B5EF4-FFF2-40B4-BE49-F238E27FC236}">
                <a16:creationId xmlns:a16="http://schemas.microsoft.com/office/drawing/2014/main" id="{1A1BCFE3-2E05-285A-7EED-9CD22944A5F4}"/>
              </a:ext>
            </a:extLst>
          </p:cNvPr>
          <p:cNvSpPr/>
          <p:nvPr/>
        </p:nvSpPr>
        <p:spPr>
          <a:xfrm>
            <a:off x="512291" y="538405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zh-TW" altLang="en-US" sz="1200" b="1" dirty="0">
                <a:solidFill>
                  <a:schemeClr val="tx2"/>
                </a:solidFill>
                <a:latin typeface="Meiryo UI" panose="020B0604030504040204" pitchFamily="50" charset="-128"/>
                <a:ea typeface="Meiryo UI" panose="020B0604030504040204" pitchFamily="50" charset="-128"/>
              </a:rPr>
              <a:t>現地雇用</a:t>
            </a:r>
            <a:br>
              <a:rPr kumimoji="1" lang="en-US" altLang="zh-TW" sz="1200" b="1" dirty="0">
                <a:solidFill>
                  <a:schemeClr val="tx2"/>
                </a:solidFill>
                <a:latin typeface="Meiryo UI" panose="020B0604030504040204" pitchFamily="50" charset="-128"/>
                <a:ea typeface="Meiryo UI" panose="020B0604030504040204" pitchFamily="50" charset="-128"/>
              </a:rPr>
            </a:br>
            <a:r>
              <a:rPr kumimoji="1" lang="zh-TW" altLang="en-US" sz="1200" b="1" dirty="0">
                <a:solidFill>
                  <a:schemeClr val="tx2"/>
                </a:solidFill>
                <a:latin typeface="Meiryo UI" panose="020B0604030504040204" pitchFamily="50" charset="-128"/>
                <a:ea typeface="Meiryo UI" panose="020B0604030504040204" pitchFamily="50" charset="-128"/>
              </a:rPr>
              <a:t>創出数</a:t>
            </a:r>
            <a:endParaRPr kumimoji="1" lang="ja-JP" altLang="en-US" sz="1200" b="1" dirty="0">
              <a:solidFill>
                <a:schemeClr val="tx2"/>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D2B869F2-2C70-90CA-2A63-CB9417ED36B9}"/>
              </a:ext>
            </a:extLst>
          </p:cNvPr>
          <p:cNvSpPr/>
          <p:nvPr/>
        </p:nvSpPr>
        <p:spPr>
          <a:xfrm>
            <a:off x="512291" y="6009420"/>
            <a:ext cx="1218526" cy="549046"/>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a:t>
            </a:r>
            <a:r>
              <a:rPr kumimoji="1" lang="en-US" altLang="ja-JP" sz="1200" b="1">
                <a:solidFill>
                  <a:schemeClr val="tx2"/>
                </a:solidFill>
                <a:latin typeface="Meiryo UI" panose="020B0604030504040204" pitchFamily="50" charset="-128"/>
                <a:ea typeface="Meiryo UI" panose="020B0604030504040204" pitchFamily="50" charset="-128"/>
              </a:rPr>
              <a:t>1</a:t>
            </a:r>
            <a:r>
              <a:rPr kumimoji="1" lang="ja-JP" altLang="en-US" sz="1200" b="1">
                <a:solidFill>
                  <a:schemeClr val="tx2"/>
                </a:solidFill>
                <a:latin typeface="Meiryo UI" panose="020B0604030504040204" pitchFamily="50" charset="-128"/>
                <a:ea typeface="Meiryo UI" panose="020B0604030504040204" pitchFamily="50" charset="-128"/>
              </a:rPr>
              <a:t>人当たり給与支給総額</a:t>
            </a:r>
            <a:endParaRPr kumimoji="1" lang="en-US" altLang="ja-JP" sz="120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A933BD43-7B32-73D7-7077-24D26B21343A}"/>
              </a:ext>
            </a:extLst>
          </p:cNvPr>
          <p:cNvSpPr/>
          <p:nvPr/>
        </p:nvSpPr>
        <p:spPr>
          <a:xfrm>
            <a:off x="3769359"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0</a:t>
            </a:r>
          </a:p>
        </p:txBody>
      </p:sp>
      <p:sp>
        <p:nvSpPr>
          <p:cNvPr id="50" name="正方形/長方形 49">
            <a:extLst>
              <a:ext uri="{FF2B5EF4-FFF2-40B4-BE49-F238E27FC236}">
                <a16:creationId xmlns:a16="http://schemas.microsoft.com/office/drawing/2014/main" id="{556E02CC-7A81-4D2F-C432-D6D5B2C0F28E}"/>
              </a:ext>
            </a:extLst>
          </p:cNvPr>
          <p:cNvSpPr/>
          <p:nvPr/>
        </p:nvSpPr>
        <p:spPr>
          <a:xfrm>
            <a:off x="5690009"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30</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B4DC97F0-FA0E-D746-5765-91486F571571}"/>
              </a:ext>
            </a:extLst>
          </p:cNvPr>
          <p:cNvSpPr/>
          <p:nvPr/>
        </p:nvSpPr>
        <p:spPr>
          <a:xfrm>
            <a:off x="3769359"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0</a:t>
            </a:r>
          </a:p>
        </p:txBody>
      </p:sp>
      <p:sp>
        <p:nvSpPr>
          <p:cNvPr id="52" name="正方形/長方形 51">
            <a:extLst>
              <a:ext uri="{FF2B5EF4-FFF2-40B4-BE49-F238E27FC236}">
                <a16:creationId xmlns:a16="http://schemas.microsoft.com/office/drawing/2014/main" id="{77407456-096B-86A5-81ED-7B41B38CD67F}"/>
              </a:ext>
            </a:extLst>
          </p:cNvPr>
          <p:cNvSpPr/>
          <p:nvPr/>
        </p:nvSpPr>
        <p:spPr>
          <a:xfrm>
            <a:off x="5690009"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300,000 UAH</a:t>
            </a:r>
          </a:p>
        </p:txBody>
      </p:sp>
      <p:sp>
        <p:nvSpPr>
          <p:cNvPr id="53" name="正方形/長方形 52">
            <a:extLst>
              <a:ext uri="{FF2B5EF4-FFF2-40B4-BE49-F238E27FC236}">
                <a16:creationId xmlns:a16="http://schemas.microsoft.com/office/drawing/2014/main" id="{F9BB0954-E444-F24C-4C07-D96AF40D80B9}"/>
              </a:ext>
            </a:extLst>
          </p:cNvPr>
          <p:cNvSpPr/>
          <p:nvPr/>
        </p:nvSpPr>
        <p:spPr>
          <a:xfrm>
            <a:off x="7610658"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100</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4" name="正方形/長方形 53">
            <a:extLst>
              <a:ext uri="{FF2B5EF4-FFF2-40B4-BE49-F238E27FC236}">
                <a16:creationId xmlns:a16="http://schemas.microsoft.com/office/drawing/2014/main" id="{391009FB-7093-77BA-DF8B-291B242C3BC8}"/>
              </a:ext>
            </a:extLst>
          </p:cNvPr>
          <p:cNvSpPr/>
          <p:nvPr/>
        </p:nvSpPr>
        <p:spPr>
          <a:xfrm>
            <a:off x="7610658"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700,000 UAH</a:t>
            </a:r>
          </a:p>
        </p:txBody>
      </p:sp>
      <p:sp>
        <p:nvSpPr>
          <p:cNvPr id="55" name="正方形/長方形 54">
            <a:extLst>
              <a:ext uri="{FF2B5EF4-FFF2-40B4-BE49-F238E27FC236}">
                <a16:creationId xmlns:a16="http://schemas.microsoft.com/office/drawing/2014/main" id="{69D58F7D-FBF5-6A10-AF29-15744E041C1D}"/>
              </a:ext>
            </a:extLst>
          </p:cNvPr>
          <p:cNvSpPr/>
          <p:nvPr/>
        </p:nvSpPr>
        <p:spPr>
          <a:xfrm>
            <a:off x="1847910" y="538405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a:solidFill>
                  <a:schemeClr val="tx2"/>
                </a:solidFill>
                <a:latin typeface="Meiryo UI" panose="020B0604030504040204" pitchFamily="50" charset="-128"/>
                <a:ea typeface="Meiryo UI" panose="020B0604030504040204" pitchFamily="50" charset="-128"/>
              </a:rPr>
              <a:t>０</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6AFF575A-E451-F2D9-97F9-85319DF51467}"/>
              </a:ext>
            </a:extLst>
          </p:cNvPr>
          <p:cNvSpPr/>
          <p:nvPr/>
        </p:nvSpPr>
        <p:spPr>
          <a:xfrm>
            <a:off x="1847910" y="6009420"/>
            <a:ext cx="1793218" cy="549046"/>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260,000 UAH</a:t>
            </a:r>
            <a:endParaRPr kumimoji="1" lang="ja-JP" altLang="en-US" sz="1050">
              <a:solidFill>
                <a:schemeClr val="tx2"/>
              </a:solidFill>
              <a:latin typeface="Meiryo UI" panose="020B0604030504040204" pitchFamily="50" charset="-128"/>
              <a:ea typeface="Meiryo UI" panose="020B0604030504040204" pitchFamily="50" charset="-128"/>
            </a:endParaRPr>
          </a:p>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統計データより</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1" name="フローチャート: 結合子 30">
            <a:extLst>
              <a:ext uri="{FF2B5EF4-FFF2-40B4-BE49-F238E27FC236}">
                <a16:creationId xmlns:a16="http://schemas.microsoft.com/office/drawing/2014/main" id="{A9A0EA9A-A2DA-AA60-0A12-26E23D59C827}"/>
              </a:ext>
            </a:extLst>
          </p:cNvPr>
          <p:cNvSpPr/>
          <p:nvPr/>
        </p:nvSpPr>
        <p:spPr>
          <a:xfrm>
            <a:off x="366983" y="277117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2" name="フローチャート: 結合子 31">
            <a:extLst>
              <a:ext uri="{FF2B5EF4-FFF2-40B4-BE49-F238E27FC236}">
                <a16:creationId xmlns:a16="http://schemas.microsoft.com/office/drawing/2014/main" id="{3B0D6678-28E0-80E5-7661-F92BB47BB14E}"/>
              </a:ext>
            </a:extLst>
          </p:cNvPr>
          <p:cNvSpPr/>
          <p:nvPr/>
        </p:nvSpPr>
        <p:spPr>
          <a:xfrm>
            <a:off x="366983" y="343085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3" name="フローチャート: 結合子 32">
            <a:extLst>
              <a:ext uri="{FF2B5EF4-FFF2-40B4-BE49-F238E27FC236}">
                <a16:creationId xmlns:a16="http://schemas.microsoft.com/office/drawing/2014/main" id="{35E52F7C-FC36-6FD6-BCF7-CDFC147BCCEC}"/>
              </a:ext>
            </a:extLst>
          </p:cNvPr>
          <p:cNvSpPr/>
          <p:nvPr/>
        </p:nvSpPr>
        <p:spPr>
          <a:xfrm>
            <a:off x="366983" y="406083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4" name="フローチャート: 結合子 33">
            <a:extLst>
              <a:ext uri="{FF2B5EF4-FFF2-40B4-BE49-F238E27FC236}">
                <a16:creationId xmlns:a16="http://schemas.microsoft.com/office/drawing/2014/main" id="{DF7033F2-8E6C-B079-88E3-2B20D7FB16E5}"/>
              </a:ext>
            </a:extLst>
          </p:cNvPr>
          <p:cNvSpPr/>
          <p:nvPr/>
        </p:nvSpPr>
        <p:spPr>
          <a:xfrm>
            <a:off x="366983" y="465536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7" name="フローチャート: 結合子 56">
            <a:extLst>
              <a:ext uri="{FF2B5EF4-FFF2-40B4-BE49-F238E27FC236}">
                <a16:creationId xmlns:a16="http://schemas.microsoft.com/office/drawing/2014/main" id="{6A92F087-D488-EB6A-B0C8-3DA9BA39140E}"/>
              </a:ext>
            </a:extLst>
          </p:cNvPr>
          <p:cNvSpPr/>
          <p:nvPr/>
        </p:nvSpPr>
        <p:spPr>
          <a:xfrm>
            <a:off x="366983" y="529565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58" name="フローチャート: 結合子 57">
            <a:extLst>
              <a:ext uri="{FF2B5EF4-FFF2-40B4-BE49-F238E27FC236}">
                <a16:creationId xmlns:a16="http://schemas.microsoft.com/office/drawing/2014/main" id="{10ED2BDC-020B-EF57-AFF6-DB08B369408E}"/>
              </a:ext>
            </a:extLst>
          </p:cNvPr>
          <p:cNvSpPr/>
          <p:nvPr/>
        </p:nvSpPr>
        <p:spPr>
          <a:xfrm>
            <a:off x="366983" y="5935510"/>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436F7A5A-84E8-D727-978B-4E9D9BBA10A8}"/>
              </a:ext>
            </a:extLst>
          </p:cNvPr>
          <p:cNvSpPr/>
          <p:nvPr/>
        </p:nvSpPr>
        <p:spPr>
          <a:xfrm>
            <a:off x="3552094" y="6303938"/>
            <a:ext cx="3443101" cy="420166"/>
          </a:xfrm>
          <a:prstGeom prst="wedgeRectCallout">
            <a:avLst>
              <a:gd name="adj1" fmla="val -53579"/>
              <a:gd name="adj2" fmla="val -2600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ウクライナ（または事業実施国）の現状について、統計データ等で記載可能なものがある場合は記入してください</a:t>
            </a:r>
            <a:endParaRPr kumimoji="1" lang="en-US" altLang="ja-JP" sz="1000" dirty="0">
              <a:solidFill>
                <a:schemeClr val="tx2"/>
              </a:solidFill>
            </a:endParaRPr>
          </a:p>
        </p:txBody>
      </p:sp>
      <p:grpSp>
        <p:nvGrpSpPr>
          <p:cNvPr id="90" name="グループ化 89">
            <a:extLst>
              <a:ext uri="{FF2B5EF4-FFF2-40B4-BE49-F238E27FC236}">
                <a16:creationId xmlns:a16="http://schemas.microsoft.com/office/drawing/2014/main" id="{48E5662B-E0A5-B08B-188B-6D1ACD49C865}"/>
              </a:ext>
            </a:extLst>
          </p:cNvPr>
          <p:cNvGrpSpPr/>
          <p:nvPr/>
        </p:nvGrpSpPr>
        <p:grpSpPr>
          <a:xfrm>
            <a:off x="512779" y="5949"/>
            <a:ext cx="6320145" cy="216000"/>
            <a:chOff x="512779" y="5949"/>
            <a:chExt cx="6320145" cy="216000"/>
          </a:xfrm>
        </p:grpSpPr>
        <p:sp>
          <p:nvSpPr>
            <p:cNvPr id="91" name="正方形/長方形 90">
              <a:extLst>
                <a:ext uri="{FF2B5EF4-FFF2-40B4-BE49-F238E27FC236}">
                  <a16:creationId xmlns:a16="http://schemas.microsoft.com/office/drawing/2014/main" id="{035BD457-F591-4EE9-D60A-E1ADFA54E56E}"/>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92" name="正方形/長方形 91">
              <a:extLst>
                <a:ext uri="{FF2B5EF4-FFF2-40B4-BE49-F238E27FC236}">
                  <a16:creationId xmlns:a16="http://schemas.microsoft.com/office/drawing/2014/main" id="{24D9881C-9EB0-D0F9-A688-F7BA7ACCA8A4}"/>
                </a:ext>
              </a:extLst>
            </p:cNvPr>
            <p:cNvSpPr/>
            <p:nvPr/>
          </p:nvSpPr>
          <p:spPr>
            <a:xfrm>
              <a:off x="116539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accent1"/>
                  </a:solidFill>
                  <a:latin typeface="Meiryo UI" panose="020B0604030504040204" pitchFamily="50" charset="-128"/>
                  <a:ea typeface="Meiryo UI" panose="020B0604030504040204" pitchFamily="50" charset="-128"/>
                </a:rPr>
                <a:t>１</a:t>
              </a:r>
            </a:p>
          </p:txBody>
        </p:sp>
        <p:sp>
          <p:nvSpPr>
            <p:cNvPr id="93" name="正方形/長方形 92">
              <a:extLst>
                <a:ext uri="{FF2B5EF4-FFF2-40B4-BE49-F238E27FC236}">
                  <a16:creationId xmlns:a16="http://schemas.microsoft.com/office/drawing/2014/main" id="{80EF78F7-40FA-42DB-DC36-3FDECA7E0F5A}"/>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4" name="正方形/長方形 93">
              <a:extLst>
                <a:ext uri="{FF2B5EF4-FFF2-40B4-BE49-F238E27FC236}">
                  <a16:creationId xmlns:a16="http://schemas.microsoft.com/office/drawing/2014/main" id="{BEE9DF5D-89D1-6A3D-7CEC-BAFD25BEE721}"/>
                </a:ext>
              </a:extLst>
            </p:cNvPr>
            <p:cNvSpPr/>
            <p:nvPr/>
          </p:nvSpPr>
          <p:spPr>
            <a:xfrm>
              <a:off x="1797436"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3</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5" name="正方形/長方形 94">
              <a:extLst>
                <a:ext uri="{FF2B5EF4-FFF2-40B4-BE49-F238E27FC236}">
                  <a16:creationId xmlns:a16="http://schemas.microsoft.com/office/drawing/2014/main" id="{A4C7DA64-5E6F-A637-3E84-D9C60F663CE0}"/>
                </a:ext>
              </a:extLst>
            </p:cNvPr>
            <p:cNvSpPr/>
            <p:nvPr/>
          </p:nvSpPr>
          <p:spPr>
            <a:xfrm>
              <a:off x="2113455" y="5949"/>
              <a:ext cx="295200" cy="216000"/>
            </a:xfrm>
            <a:prstGeom prst="rect">
              <a:avLst/>
            </a:prstGeom>
            <a:solidFill>
              <a:schemeClr val="bg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96" name="正方形/長方形 95">
              <a:extLst>
                <a:ext uri="{FF2B5EF4-FFF2-40B4-BE49-F238E27FC236}">
                  <a16:creationId xmlns:a16="http://schemas.microsoft.com/office/drawing/2014/main" id="{29FB46DF-4D6D-3628-90B3-15BFAEEB6A69}"/>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7" name="正方形/長方形 96">
              <a:extLst>
                <a:ext uri="{FF2B5EF4-FFF2-40B4-BE49-F238E27FC236}">
                  <a16:creationId xmlns:a16="http://schemas.microsoft.com/office/drawing/2014/main" id="{BA8CB900-BFBB-DA35-F91E-BE7240070CBD}"/>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8" name="正方形/長方形 97">
              <a:extLst>
                <a:ext uri="{FF2B5EF4-FFF2-40B4-BE49-F238E27FC236}">
                  <a16:creationId xmlns:a16="http://schemas.microsoft.com/office/drawing/2014/main" id="{26CC9C19-B776-8A40-B5B9-12D1634F616B}"/>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99" name="正方形/長方形 98">
              <a:extLst>
                <a:ext uri="{FF2B5EF4-FFF2-40B4-BE49-F238E27FC236}">
                  <a16:creationId xmlns:a16="http://schemas.microsoft.com/office/drawing/2014/main" id="{8FD70181-0FDB-3B99-7E88-F62D4EA2C595}"/>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0" name="正方形/長方形 99">
              <a:extLst>
                <a:ext uri="{FF2B5EF4-FFF2-40B4-BE49-F238E27FC236}">
                  <a16:creationId xmlns:a16="http://schemas.microsoft.com/office/drawing/2014/main" id="{B0D671BB-0CF6-6097-8C11-36D93F94A071}"/>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1" name="正方形/長方形 100">
              <a:extLst>
                <a:ext uri="{FF2B5EF4-FFF2-40B4-BE49-F238E27FC236}">
                  <a16:creationId xmlns:a16="http://schemas.microsoft.com/office/drawing/2014/main" id="{6C958420-7488-F8BD-3487-6FB5B4A91046}"/>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2" name="正方形/長方形 101">
              <a:extLst>
                <a:ext uri="{FF2B5EF4-FFF2-40B4-BE49-F238E27FC236}">
                  <a16:creationId xmlns:a16="http://schemas.microsoft.com/office/drawing/2014/main" id="{AA1083A8-2BD3-AF95-2588-6A20EB3D6811}"/>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3" name="正方形/長方形 102">
              <a:extLst>
                <a:ext uri="{FF2B5EF4-FFF2-40B4-BE49-F238E27FC236}">
                  <a16:creationId xmlns:a16="http://schemas.microsoft.com/office/drawing/2014/main" id="{5DA3AC6A-1184-5184-350A-4C684AC6DC07}"/>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4" name="正方形/長方形 103">
              <a:extLst>
                <a:ext uri="{FF2B5EF4-FFF2-40B4-BE49-F238E27FC236}">
                  <a16:creationId xmlns:a16="http://schemas.microsoft.com/office/drawing/2014/main" id="{658A8EC9-3470-6473-8691-4274F176FACA}"/>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5" name="正方形/長方形 104">
              <a:extLst>
                <a:ext uri="{FF2B5EF4-FFF2-40B4-BE49-F238E27FC236}">
                  <a16:creationId xmlns:a16="http://schemas.microsoft.com/office/drawing/2014/main" id="{CA9EBC8A-4E7E-4B16-52CF-8562EC286F85}"/>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6" name="正方形/長方形 105">
              <a:extLst>
                <a:ext uri="{FF2B5EF4-FFF2-40B4-BE49-F238E27FC236}">
                  <a16:creationId xmlns:a16="http://schemas.microsoft.com/office/drawing/2014/main" id="{52A76309-C43B-9DF4-EAD3-B88702148D3F}"/>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7" name="正方形/長方形 106">
              <a:extLst>
                <a:ext uri="{FF2B5EF4-FFF2-40B4-BE49-F238E27FC236}">
                  <a16:creationId xmlns:a16="http://schemas.microsoft.com/office/drawing/2014/main" id="{5573BF13-8F31-7E2A-77B7-162CB153D8B6}"/>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8" name="正方形/長方形 107">
              <a:extLst>
                <a:ext uri="{FF2B5EF4-FFF2-40B4-BE49-F238E27FC236}">
                  <a16:creationId xmlns:a16="http://schemas.microsoft.com/office/drawing/2014/main" id="{D0D58EFE-3FAA-E5B8-5C8C-1F4BFD5D20DF}"/>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109" name="正方形/長方形 108">
              <a:extLst>
                <a:ext uri="{FF2B5EF4-FFF2-40B4-BE49-F238E27FC236}">
                  <a16:creationId xmlns:a16="http://schemas.microsoft.com/office/drawing/2014/main" id="{FAA1D5C7-BF54-2ABE-B562-15B7643A057B}"/>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111" name="正方形/長方形 110">
            <a:extLst>
              <a:ext uri="{FF2B5EF4-FFF2-40B4-BE49-F238E27FC236}">
                <a16:creationId xmlns:a16="http://schemas.microsoft.com/office/drawing/2014/main" id="{41C9070D-A6DF-DF1A-85B3-FAAE0A3CD65D}"/>
              </a:ext>
            </a:extLst>
          </p:cNvPr>
          <p:cNvSpPr/>
          <p:nvPr/>
        </p:nvSpPr>
        <p:spPr>
          <a:xfrm>
            <a:off x="510776" y="1264965"/>
            <a:ext cx="540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本事業を通じてもたらされる社会的インパクト：測定に係る</a:t>
            </a:r>
            <a:r>
              <a:rPr kumimoji="1" lang="en-US" altLang="ja-JP" sz="1200" b="1" dirty="0">
                <a:solidFill>
                  <a:schemeClr val="tx2"/>
                </a:solidFill>
                <a:latin typeface="Meiryo UI" panose="020B0604030504040204" pitchFamily="50" charset="-128"/>
                <a:ea typeface="Meiryo UI" panose="020B0604030504040204" pitchFamily="50" charset="-128"/>
              </a:rPr>
              <a:t>KPI</a:t>
            </a:r>
            <a:endParaRPr kumimoji="1" lang="ja-JP" altLang="en-US" sz="1200" b="1" dirty="0">
              <a:solidFill>
                <a:schemeClr val="tx2"/>
              </a:solidFill>
              <a:latin typeface="Meiryo UI" panose="020B0604030504040204" pitchFamily="50" charset="-128"/>
              <a:ea typeface="Meiryo UI" panose="020B0604030504040204" pitchFamily="50" charset="-128"/>
            </a:endParaRPr>
          </a:p>
        </p:txBody>
      </p:sp>
      <p:sp>
        <p:nvSpPr>
          <p:cNvPr id="37" name="吹き出し: 四角形 36">
            <a:extLst>
              <a:ext uri="{FF2B5EF4-FFF2-40B4-BE49-F238E27FC236}">
                <a16:creationId xmlns:a16="http://schemas.microsoft.com/office/drawing/2014/main" id="{C58B2787-BE2E-3E7A-0CAB-19F779BD953D}"/>
              </a:ext>
            </a:extLst>
          </p:cNvPr>
          <p:cNvSpPr/>
          <p:nvPr/>
        </p:nvSpPr>
        <p:spPr>
          <a:xfrm>
            <a:off x="7309156" y="3055683"/>
            <a:ext cx="2459684" cy="509056"/>
          </a:xfrm>
          <a:prstGeom prst="wedgeRectCallout">
            <a:avLst>
              <a:gd name="adj1" fmla="val -53579"/>
              <a:gd name="adj2" fmla="val 2489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指標・数値はすべて一例ですので、ご自身で適切な指標・数値を設定ください</a:t>
            </a:r>
            <a:endParaRPr kumimoji="1" lang="en-US" altLang="ja-JP" sz="1000">
              <a:solidFill>
                <a:schemeClr val="tx2"/>
              </a:solidFill>
            </a:endParaRPr>
          </a:p>
        </p:txBody>
      </p:sp>
      <p:sp>
        <p:nvSpPr>
          <p:cNvPr id="16" name="吹き出し: 四角形 15">
            <a:extLst>
              <a:ext uri="{FF2B5EF4-FFF2-40B4-BE49-F238E27FC236}">
                <a16:creationId xmlns:a16="http://schemas.microsoft.com/office/drawing/2014/main" id="{F195717D-2441-E991-36E0-60D930B7694B}"/>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a:t>
            </a:r>
            <a:r>
              <a:rPr kumimoji="1" lang="en-US" altLang="ja-JP" sz="1000">
                <a:solidFill>
                  <a:schemeClr val="tx2"/>
                </a:solidFill>
                <a:latin typeface="Meiryo UI"/>
                <a:ea typeface="Meiryo UI"/>
              </a:rPr>
              <a:t>1-2</a:t>
            </a:r>
            <a:r>
              <a:rPr kumimoji="1" lang="ja-JP" altLang="en-US" sz="1000">
                <a:solidFill>
                  <a:schemeClr val="tx2"/>
                </a:solidFill>
                <a:latin typeface="Meiryo UI"/>
                <a:ea typeface="Meiryo UI"/>
              </a:rPr>
              <a:t>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電源平均復旧時間を商業化から</a:t>
            </a:r>
            <a:r>
              <a:rPr kumimoji="1" lang="en-US" altLang="ja-JP" sz="1000">
                <a:solidFill>
                  <a:schemeClr val="tx2"/>
                </a:solidFill>
                <a:latin typeface="Meiryo UI" panose="020B0604030504040204" pitchFamily="50" charset="-128"/>
                <a:ea typeface="Meiryo UI" panose="020B0604030504040204" pitchFamily="50" charset="-128"/>
              </a:rPr>
              <a:t>5</a:t>
            </a:r>
            <a:r>
              <a:rPr kumimoji="1" lang="ja-JP" altLang="en-US" sz="1000">
                <a:solidFill>
                  <a:schemeClr val="tx2"/>
                </a:solidFill>
                <a:latin typeface="Meiryo UI" panose="020B0604030504040204" pitchFamily="50" charset="-128"/>
                <a:ea typeface="Meiryo UI" panose="020B0604030504040204" pitchFamily="50" charset="-128"/>
              </a:rPr>
              <a:t>年後に</a:t>
            </a:r>
            <a:r>
              <a:rPr kumimoji="1" lang="en-US" altLang="ja-JP" sz="1000">
                <a:solidFill>
                  <a:schemeClr val="tx2"/>
                </a:solidFill>
                <a:latin typeface="Meiryo UI" panose="020B0604030504040204" pitchFamily="50" charset="-128"/>
                <a:ea typeface="Meiryo UI" panose="020B0604030504040204" pitchFamily="50" charset="-128"/>
              </a:rPr>
              <a:t>2.5</a:t>
            </a:r>
            <a:r>
              <a:rPr kumimoji="1" lang="ja-JP" altLang="en-US" sz="1000">
                <a:solidFill>
                  <a:schemeClr val="tx2"/>
                </a:solidFill>
                <a:latin typeface="Meiryo UI" panose="020B0604030504040204" pitchFamily="50" charset="-128"/>
                <a:ea typeface="Meiryo UI" panose="020B0604030504040204" pitchFamily="50" charset="-128"/>
              </a:rPr>
              <a:t>日まで短縮することを想定するほか、各成果指標の実現に向け</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を工夫し、着実なアウトカム創出を目指す</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5" name="吹き出し: 四角形 4">
            <a:extLst>
              <a:ext uri="{FF2B5EF4-FFF2-40B4-BE49-F238E27FC236}">
                <a16:creationId xmlns:a16="http://schemas.microsoft.com/office/drawing/2014/main" id="{350ABD4C-4157-D061-B867-16CF9626FB4B}"/>
              </a:ext>
            </a:extLst>
          </p:cNvPr>
          <p:cNvSpPr/>
          <p:nvPr/>
        </p:nvSpPr>
        <p:spPr>
          <a:xfrm>
            <a:off x="3977747" y="4754426"/>
            <a:ext cx="5415962" cy="988031"/>
          </a:xfrm>
          <a:prstGeom prst="wedgeRectCallout">
            <a:avLst>
              <a:gd name="adj1" fmla="val -2018"/>
              <a:gd name="adj2" fmla="val -656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u="sng">
                <a:solidFill>
                  <a:schemeClr val="tx2"/>
                </a:solidFill>
              </a:rPr>
              <a:t>参考：成果指標の考え方</a:t>
            </a:r>
            <a:endParaRPr kumimoji="1" lang="en-US" altLang="ja-JP" sz="1000" u="sng">
              <a:solidFill>
                <a:schemeClr val="tx2"/>
              </a:solidFill>
            </a:endParaRPr>
          </a:p>
          <a:p>
            <a:r>
              <a:rPr kumimoji="1" lang="ja-JP" altLang="en-US" sz="1000">
                <a:solidFill>
                  <a:schemeClr val="tx2"/>
                </a:solidFill>
              </a:rPr>
              <a:t>設定した測定指標は、</a:t>
            </a:r>
            <a:r>
              <a:rPr kumimoji="1" lang="ja-JP" altLang="en-US" sz="1000" u="sng">
                <a:solidFill>
                  <a:schemeClr val="tx2"/>
                </a:solidFill>
              </a:rPr>
              <a:t>すべての指標を定期的に観測することで効果の発現タイミングと変遷を明らかにし、インパクト導出の想定に対する進捗度合いを将来的に確認することを目的としています。</a:t>
            </a:r>
            <a:r>
              <a:rPr kumimoji="1" lang="ja-JP" altLang="en-US" sz="1000">
                <a:solidFill>
                  <a:schemeClr val="tx2"/>
                </a:solidFill>
              </a:rPr>
              <a:t>（</a:t>
            </a:r>
            <a:r>
              <a:rPr kumimoji="1" lang="ja-JP" altLang="ja-JP" sz="1000">
                <a:solidFill>
                  <a:schemeClr val="tx2"/>
                </a:solidFill>
              </a:rPr>
              <a:t>前ページで短期アウトカムに掲載いただいた成果指標においても、その後中長期の想定数値の記載もあわせてお願いいたします</a:t>
            </a:r>
            <a:r>
              <a:rPr kumimoji="1" lang="ja-JP" altLang="en-US" sz="1000">
                <a:solidFill>
                  <a:schemeClr val="tx2"/>
                </a:solidFill>
              </a:rPr>
              <a:t>。中期・長期アウトカムに記載の成果指標も同様に、その他時点での数値も記載をお願いします）</a:t>
            </a:r>
            <a:endParaRPr kumimoji="1" lang="en-US" altLang="ja-JP" sz="1000">
              <a:solidFill>
                <a:schemeClr val="tx2"/>
              </a:solidFill>
            </a:endParaRPr>
          </a:p>
        </p:txBody>
      </p:sp>
      <p:sp>
        <p:nvSpPr>
          <p:cNvPr id="3" name="テキスト ボックス 2">
            <a:extLst>
              <a:ext uri="{FF2B5EF4-FFF2-40B4-BE49-F238E27FC236}">
                <a16:creationId xmlns:a16="http://schemas.microsoft.com/office/drawing/2014/main" id="{B19B17FD-33C6-A013-0545-1285583BDEF8}"/>
              </a:ext>
            </a:extLst>
          </p:cNvPr>
          <p:cNvSpPr txBox="1"/>
          <p:nvPr/>
        </p:nvSpPr>
        <p:spPr>
          <a:xfrm>
            <a:off x="512291" y="1610373"/>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050" dirty="0">
                <a:solidFill>
                  <a:schemeClr val="tx2"/>
                </a:solidFill>
              </a:rPr>
              <a:t>XXX</a:t>
            </a:r>
            <a:r>
              <a:rPr kumimoji="1" lang="ja-JP" altLang="en-US" sz="1050" dirty="0">
                <a:solidFill>
                  <a:schemeClr val="tx2"/>
                </a:solidFill>
              </a:rPr>
              <a:t>（文章による補足はこちらに記載）</a:t>
            </a:r>
            <a:endParaRPr kumimoji="1" lang="en-US" altLang="ja-JP" sz="1050" dirty="0">
              <a:solidFill>
                <a:schemeClr val="tx2"/>
              </a:solidFill>
            </a:endParaRPr>
          </a:p>
        </p:txBody>
      </p:sp>
      <p:sp>
        <p:nvSpPr>
          <p:cNvPr id="7" name="吹き出し: 四角形 6">
            <a:extLst>
              <a:ext uri="{FF2B5EF4-FFF2-40B4-BE49-F238E27FC236}">
                <a16:creationId xmlns:a16="http://schemas.microsoft.com/office/drawing/2014/main" id="{2B96EB78-295F-20EB-BB38-97663C3AD6CA}"/>
              </a:ext>
            </a:extLst>
          </p:cNvPr>
          <p:cNvSpPr/>
          <p:nvPr/>
        </p:nvSpPr>
        <p:spPr>
          <a:xfrm>
            <a:off x="3260272" y="1521940"/>
            <a:ext cx="6160573" cy="823000"/>
          </a:xfrm>
          <a:prstGeom prst="wedgeRectCallout">
            <a:avLst>
              <a:gd name="adj1" fmla="val -53504"/>
              <a:gd name="adj2" fmla="val 728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9388" indent="-179388">
              <a:buFont typeface="Arial" panose="020B0604020202020204" pitchFamily="34" charset="0"/>
              <a:buChar char="•"/>
            </a:pPr>
            <a:r>
              <a:rPr kumimoji="1" lang="ja-JP" altLang="en-US" sz="1000" dirty="0">
                <a:solidFill>
                  <a:schemeClr val="tx2"/>
                </a:solidFill>
              </a:rPr>
              <a:t>前スライドで記載いただいた短期・中期・長期アウトカムの内容および各成果指標に合わせ、</a:t>
            </a:r>
            <a:r>
              <a:rPr kumimoji="1" lang="en-US" altLang="ja-JP" sz="1000" dirty="0">
                <a:solidFill>
                  <a:schemeClr val="tx2"/>
                </a:solidFill>
              </a:rPr>
              <a:t>KPI</a:t>
            </a:r>
            <a:r>
              <a:rPr kumimoji="1" lang="ja-JP" altLang="en-US" sz="1000" dirty="0">
                <a:solidFill>
                  <a:srgbClr val="37373A"/>
                </a:solidFill>
              </a:rPr>
              <a:t>を設定してください</a:t>
            </a:r>
            <a:endParaRPr kumimoji="1" lang="en-US" altLang="ja-JP" sz="1000" dirty="0">
              <a:solidFill>
                <a:srgbClr val="37373A"/>
              </a:solidFill>
              <a:highlight>
                <a:srgbClr val="FFFF00"/>
              </a:highlight>
            </a:endParaRPr>
          </a:p>
          <a:p>
            <a:pPr marL="179388" indent="-179388">
              <a:buFont typeface="Arial" panose="020B0604020202020204" pitchFamily="34" charset="0"/>
              <a:buChar char="•"/>
            </a:pPr>
            <a:r>
              <a:rPr kumimoji="1" lang="en-US" altLang="ja-JP" sz="1000" dirty="0">
                <a:solidFill>
                  <a:srgbClr val="37373A"/>
                </a:solidFill>
              </a:rPr>
              <a:t>※</a:t>
            </a:r>
            <a:r>
              <a:rPr kumimoji="1" lang="ja-JP" altLang="en-US" sz="1000" dirty="0">
                <a:solidFill>
                  <a:srgbClr val="37373A"/>
                </a:solidFill>
              </a:rPr>
              <a:t>アウトカム目標が精緻に検討・設定されているかを確認する項目です。定量的なウクライナ復興への貢献の度合い、情報収集能力等の審査対象となります</a:t>
            </a:r>
            <a:endParaRPr kumimoji="1" lang="en-US" altLang="ja-JP" sz="1000" dirty="0">
              <a:solidFill>
                <a:srgbClr val="37373A"/>
              </a:solidFill>
            </a:endParaRPr>
          </a:p>
          <a:p>
            <a:pPr marL="179388" indent="-179388">
              <a:buFont typeface="Arial" panose="020B0604020202020204" pitchFamily="34" charset="0"/>
              <a:buChar char="•"/>
            </a:pPr>
            <a:r>
              <a:rPr kumimoji="1" lang="en-US" altLang="ja-JP" sz="1000" dirty="0">
                <a:solidFill>
                  <a:schemeClr val="tx2"/>
                </a:solidFill>
              </a:rPr>
              <a:t>FS</a:t>
            </a:r>
            <a:r>
              <a:rPr kumimoji="1" lang="ja-JP" altLang="en-US" sz="1000" dirty="0">
                <a:solidFill>
                  <a:schemeClr val="tx2"/>
                </a:solidFill>
              </a:rPr>
              <a:t>の実施有無にかかわらず、商業化の時点から起算して記載してください</a:t>
            </a:r>
            <a:endParaRPr kumimoji="1" lang="en-US" altLang="ja-JP" sz="1000" dirty="0">
              <a:solidFill>
                <a:schemeClr val="tx2"/>
              </a:solidFill>
            </a:endParaRPr>
          </a:p>
          <a:p>
            <a:pPr marL="179388" indent="-179388">
              <a:buFont typeface="Arial" panose="020B0604020202020204" pitchFamily="34" charset="0"/>
              <a:buChar char="•"/>
            </a:pPr>
            <a:r>
              <a:rPr kumimoji="1" lang="ja-JP" altLang="en-US" sz="1000" dirty="0">
                <a:solidFill>
                  <a:schemeClr val="tx2"/>
                </a:solidFill>
              </a:rPr>
              <a:t>不確定要素が多い場合でも、現状想定・目標としてウクライナへの裨益を確認できる</a:t>
            </a:r>
            <a:r>
              <a:rPr kumimoji="1" lang="en-US" altLang="ja-JP" sz="1000" dirty="0">
                <a:solidFill>
                  <a:schemeClr val="tx2"/>
                </a:solidFill>
              </a:rPr>
              <a:t>KPI</a:t>
            </a:r>
            <a:r>
              <a:rPr kumimoji="1" lang="ja-JP" altLang="en-US" sz="1000" dirty="0">
                <a:solidFill>
                  <a:schemeClr val="tx2"/>
                </a:solidFill>
              </a:rPr>
              <a:t>を記載してください</a:t>
            </a:r>
            <a:endParaRPr kumimoji="1" lang="en-US" altLang="ja-JP" sz="1000" dirty="0">
              <a:solidFill>
                <a:schemeClr val="tx2"/>
              </a:solidFill>
            </a:endParaRPr>
          </a:p>
        </p:txBody>
      </p:sp>
    </p:spTree>
    <p:extLst>
      <p:ext uri="{BB962C8B-B14F-4D97-AF65-F5344CB8AC3E}">
        <p14:creationId xmlns:p14="http://schemas.microsoft.com/office/powerpoint/2010/main" val="426559115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EE9C31-AA62-00BD-D6EF-6B841BB6982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C11641E-E86A-3371-EBF9-EEBDC8AAA7FD}"/>
              </a:ext>
            </a:extLst>
          </p:cNvPr>
          <p:cNvSpPr>
            <a:spLocks noGrp="1"/>
          </p:cNvSpPr>
          <p:nvPr>
            <p:ph type="body" sz="quarter" idx="13"/>
          </p:nvPr>
        </p:nvSpPr>
        <p:spPr/>
        <p:txBody>
          <a:bodyPr/>
          <a:lstStyle/>
          <a:p>
            <a:r>
              <a:rPr kumimoji="1" lang="ja-JP" altLang="en-US"/>
              <a:t>５</a:t>
            </a:r>
            <a:r>
              <a:rPr kumimoji="1" lang="en-US" altLang="ja-JP"/>
              <a:t>. </a:t>
            </a:r>
            <a:r>
              <a:rPr kumimoji="1" lang="ja-JP" altLang="en-US"/>
              <a:t>自由記載・その他</a:t>
            </a:r>
            <a:endParaRPr kumimoji="1" lang="en-US" altLang="ja-JP"/>
          </a:p>
        </p:txBody>
      </p:sp>
    </p:spTree>
    <p:extLst>
      <p:ext uri="{BB962C8B-B14F-4D97-AF65-F5344CB8AC3E}">
        <p14:creationId xmlns:p14="http://schemas.microsoft.com/office/powerpoint/2010/main" val="51170854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D8885A-A5D8-CBCC-49F0-9F758D947355}"/>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E122FA2-2928-0381-A302-AC665662345A}"/>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3" name="テキスト プレースホルダー 2">
            <a:extLst>
              <a:ext uri="{FF2B5EF4-FFF2-40B4-BE49-F238E27FC236}">
                <a16:creationId xmlns:a16="http://schemas.microsoft.com/office/drawing/2014/main" id="{8B669B23-C896-6E2D-3C6B-5EE55F959DBF}"/>
              </a:ext>
            </a:extLst>
          </p:cNvPr>
          <p:cNvSpPr>
            <a:spLocks noGrp="1"/>
          </p:cNvSpPr>
          <p:nvPr>
            <p:ph type="body" sz="quarter" idx="16"/>
          </p:nvPr>
        </p:nvSpPr>
        <p:spPr/>
        <p: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latin typeface="Meiryo UI"/>
                <a:ea typeface="Meiryo UI"/>
              </a:rPr>
              <a:t>１～４で取り上げた点以外に、申請者が特にアピールしたい点を自由に１～２ページで記載してください</a:t>
            </a:r>
            <a:endParaRPr kumimoji="1" lang="ja-JP" altLang="en-US" sz="1050" b="0" i="0" u="none" strike="noStrike" kern="1200" cap="none" spc="0" normalizeH="0" baseline="0" noProof="0">
              <a:ln>
                <a:noFill/>
              </a:ln>
              <a:effectLst/>
              <a:uLnTx/>
              <a:uFillTx/>
              <a:latin typeface="Meiryo UI"/>
              <a:ea typeface="Meiryo UI"/>
              <a:cs typeface="+mn-cs"/>
            </a:endParaRPr>
          </a:p>
        </p:txBody>
      </p:sp>
      <p:sp>
        <p:nvSpPr>
          <p:cNvPr id="4" name="テキスト プレースホルダー 3">
            <a:extLst>
              <a:ext uri="{FF2B5EF4-FFF2-40B4-BE49-F238E27FC236}">
                <a16:creationId xmlns:a16="http://schemas.microsoft.com/office/drawing/2014/main" id="{37B978C3-861E-C83D-A3FD-BEDBA5C4C9C5}"/>
              </a:ext>
            </a:extLst>
          </p:cNvPr>
          <p:cNvSpPr>
            <a:spLocks noGrp="1"/>
          </p:cNvSpPr>
          <p:nvPr>
            <p:ph type="body" sz="quarter" idx="17"/>
          </p:nvPr>
        </p:nvSpPr>
        <p:spPr/>
        <p:txBody>
          <a:bodyPr/>
          <a:lstStyle/>
          <a:p>
            <a:r>
              <a:rPr kumimoji="1" lang="ja-JP" altLang="en-US"/>
              <a:t>５</a:t>
            </a:r>
            <a:r>
              <a:rPr kumimoji="1" lang="en-GB"/>
              <a:t>. </a:t>
            </a:r>
            <a:r>
              <a:rPr kumimoji="1" lang="ja-JP" altLang="en-US"/>
              <a:t>自由記載・その他 </a:t>
            </a:r>
            <a:r>
              <a:rPr kumimoji="1" lang="en-US" altLang="ja-JP"/>
              <a:t>1/2</a:t>
            </a:r>
            <a:endParaRPr kumimoji="1" lang="en-GB"/>
          </a:p>
        </p:txBody>
      </p:sp>
    </p:spTree>
    <p:extLst>
      <p:ext uri="{BB962C8B-B14F-4D97-AF65-F5344CB8AC3E}">
        <p14:creationId xmlns:p14="http://schemas.microsoft.com/office/powerpoint/2010/main" val="153083721"/>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A7FD315-1953-E824-9F64-04CCB455C16E}"/>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EFB3767-58E9-7C2E-C33D-DDDA2745B5B7}"/>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3" name="テキスト プレースホルダー 2">
            <a:extLst>
              <a:ext uri="{FF2B5EF4-FFF2-40B4-BE49-F238E27FC236}">
                <a16:creationId xmlns:a16="http://schemas.microsoft.com/office/drawing/2014/main" id="{19C95BF1-44C2-2D57-CF3D-9C1EAB210CE2}"/>
              </a:ext>
            </a:extLst>
          </p:cNvPr>
          <p:cNvSpPr>
            <a:spLocks noGrp="1"/>
          </p:cNvSpPr>
          <p:nvPr>
            <p:ph type="body" sz="quarter" idx="16"/>
          </p:nvPr>
        </p:nvSpPr>
        <p:spPr/>
        <p: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latin typeface="Meiryo UI"/>
                <a:ea typeface="Meiryo UI"/>
              </a:rPr>
              <a:t>前スライドに引き続き、１～４で取り上げた点以外に、申請者が特にアピールしたい点を自由に１～２ページで記載してください</a:t>
            </a:r>
            <a:endParaRPr kumimoji="1" lang="en-US" altLang="ja-JP" sz="1050">
              <a:latin typeface="Meiryo UI"/>
              <a:ea typeface="Meiryo UI"/>
            </a:endParaRPr>
          </a:p>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latin typeface="Meiryo UI"/>
                <a:ea typeface="Meiryo UI"/>
              </a:rPr>
              <a:t>前スライドのみで記載を充足できた場合には、本スライドは削除しても構いません</a:t>
            </a:r>
            <a:endParaRPr kumimoji="1" lang="ja-JP" altLang="en-US" sz="1050" b="0" i="0" u="none" strike="noStrike" kern="1200" cap="none" spc="0" normalizeH="0" baseline="0" noProof="0">
              <a:ln>
                <a:noFill/>
              </a:ln>
              <a:effectLst/>
              <a:uLnTx/>
              <a:uFillTx/>
              <a:latin typeface="Meiryo UI"/>
              <a:ea typeface="Meiryo UI"/>
              <a:cs typeface="+mn-cs"/>
            </a:endParaRPr>
          </a:p>
        </p:txBody>
      </p:sp>
      <p:sp>
        <p:nvSpPr>
          <p:cNvPr id="4" name="テキスト プレースホルダー 3">
            <a:extLst>
              <a:ext uri="{FF2B5EF4-FFF2-40B4-BE49-F238E27FC236}">
                <a16:creationId xmlns:a16="http://schemas.microsoft.com/office/drawing/2014/main" id="{46DCB4C5-E962-13D1-2A80-AB34BC495BC5}"/>
              </a:ext>
            </a:extLst>
          </p:cNvPr>
          <p:cNvSpPr>
            <a:spLocks noGrp="1"/>
          </p:cNvSpPr>
          <p:nvPr>
            <p:ph type="body" sz="quarter" idx="17"/>
          </p:nvPr>
        </p:nvSpPr>
        <p:spPr/>
        <p:txBody>
          <a:bodyPr/>
          <a:lstStyle/>
          <a:p>
            <a:r>
              <a:rPr kumimoji="1" lang="ja-JP" altLang="en-US"/>
              <a:t>５</a:t>
            </a:r>
            <a:r>
              <a:rPr kumimoji="1" lang="en-GB"/>
              <a:t>. </a:t>
            </a:r>
            <a:r>
              <a:rPr kumimoji="1" lang="ja-JP" altLang="en-US"/>
              <a:t>自由記載・その他 </a:t>
            </a:r>
            <a:r>
              <a:rPr kumimoji="1" lang="en-US" altLang="ja-JP"/>
              <a:t>2/2</a:t>
            </a:r>
            <a:endParaRPr kumimoji="1" lang="en-GB"/>
          </a:p>
        </p:txBody>
      </p:sp>
    </p:spTree>
    <p:extLst>
      <p:ext uri="{BB962C8B-B14F-4D97-AF65-F5344CB8AC3E}">
        <p14:creationId xmlns:p14="http://schemas.microsoft.com/office/powerpoint/2010/main" val="3656067164"/>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4C0FE9D-AB58-1031-28E1-6147CA188F27}"/>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7E70FFC-4CE6-DC3D-ABB8-AA889EE9884A}"/>
              </a:ext>
            </a:extLst>
          </p:cNvPr>
          <p:cNvSpPr>
            <a:spLocks noGrp="1"/>
          </p:cNvSpPr>
          <p:nvPr>
            <p:ph type="body" sz="quarter" idx="13"/>
          </p:nvPr>
        </p:nvSpPr>
        <p:spPr/>
        <p:txBody>
          <a:bodyPr/>
          <a:lstStyle/>
          <a:p>
            <a:r>
              <a:rPr kumimoji="1" lang="ja-JP" altLang="en-US"/>
              <a:t>６</a:t>
            </a:r>
            <a:r>
              <a:rPr kumimoji="1" lang="en-US" altLang="ja-JP"/>
              <a:t>. </a:t>
            </a:r>
            <a:r>
              <a:rPr kumimoji="1" lang="ja-JP" altLang="en-US"/>
              <a:t>申請者概要</a:t>
            </a:r>
            <a:endParaRPr kumimoji="1" lang="en-US" altLang="ja-JP"/>
          </a:p>
        </p:txBody>
      </p:sp>
    </p:spTree>
    <p:extLst>
      <p:ext uri="{BB962C8B-B14F-4D97-AF65-F5344CB8AC3E}">
        <p14:creationId xmlns:p14="http://schemas.microsoft.com/office/powerpoint/2010/main" val="131699449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FF69597-546B-D5A5-2C5B-0C432A2AA83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511E264-CC37-0CE5-46EE-F18BDEA37F85}"/>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B507BAD6-C1A1-0221-E2CC-FAA1A4EE431E}"/>
              </a:ext>
            </a:extLst>
          </p:cNvPr>
          <p:cNvSpPr>
            <a:spLocks noGrp="1"/>
          </p:cNvSpPr>
          <p:nvPr>
            <p:ph type="body" sz="quarter" idx="17"/>
          </p:nvPr>
        </p:nvSpPr>
        <p:spPr/>
        <p:txBody>
          <a:bodyPr/>
          <a:lstStyle/>
          <a:p>
            <a:r>
              <a:rPr kumimoji="1" lang="ja-JP" altLang="en-US" dirty="0"/>
              <a:t>６</a:t>
            </a:r>
            <a:r>
              <a:rPr kumimoji="1" lang="en-GB" dirty="0"/>
              <a:t>. </a:t>
            </a:r>
            <a:r>
              <a:rPr kumimoji="1" lang="ja-JP" altLang="en-US" dirty="0"/>
              <a:t>申請者概要 </a:t>
            </a:r>
            <a:r>
              <a:rPr kumimoji="1" lang="en-US" altLang="ja-JP" dirty="0"/>
              <a:t>1/2</a:t>
            </a:r>
            <a:endParaRPr kumimoji="1" lang="en-GB" dirty="0"/>
          </a:p>
        </p:txBody>
      </p:sp>
      <p:sp>
        <p:nvSpPr>
          <p:cNvPr id="24" name="正方形/長方形 23">
            <a:extLst>
              <a:ext uri="{FF2B5EF4-FFF2-40B4-BE49-F238E27FC236}">
                <a16:creationId xmlns:a16="http://schemas.microsoft.com/office/drawing/2014/main" id="{E60DF3CB-1416-D334-3B4A-DDF7F0D3CE3A}"/>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2E27D0A0-7317-3FA6-F8C6-68236EEFF754}"/>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405957DF-4595-FCB4-D9CB-BD995860055B}"/>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9A98610F-5109-3E84-9A75-E150C2D799E8}"/>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28300B3D-A515-9044-9D61-D2E6B5681C7A}"/>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148F78AC-FAB6-63AA-F6C3-578181529690}"/>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FB50EB75-9805-DD14-A7F7-58D17FE99360}"/>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5D2417A5-5C43-34F9-D8F8-0E47D08CAA5A}"/>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9630C147-0D65-6D33-33E9-2D9E0796BEFB}"/>
              </a:ext>
            </a:extLst>
          </p:cNvPr>
          <p:cNvSpPr/>
          <p:nvPr/>
        </p:nvSpPr>
        <p:spPr>
          <a:xfrm>
            <a:off x="512291" y="1498081"/>
            <a:ext cx="20785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申請者（幹事法人）の情報</a:t>
            </a:r>
          </a:p>
        </p:txBody>
      </p:sp>
      <p:sp>
        <p:nvSpPr>
          <p:cNvPr id="46" name="正方形/長方形 45">
            <a:extLst>
              <a:ext uri="{FF2B5EF4-FFF2-40B4-BE49-F238E27FC236}">
                <a16:creationId xmlns:a16="http://schemas.microsoft.com/office/drawing/2014/main" id="{99655E8E-23D4-A99A-4C3E-308E2DCCD67F}"/>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7AEC7866-FB39-4C89-C59E-80DEB478402C}"/>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67C28CEF-F94C-9C72-0665-7177445B5845}"/>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6C7EE2DD-3633-CBBC-D270-024496624162}"/>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00666F15-FBAD-E4AC-6D6C-48AA66D29F7E}"/>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F291DB54-842A-0C09-89E9-A191F8092665}"/>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92C8E0A4-6FB7-B897-A06B-2A7B316CD40A}"/>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49602EF4-A73E-0E6B-C789-9F5CC0F6DAD2}"/>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A2871F37-DC04-38BF-B7D2-464802A7212E}"/>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561D689A-50DB-02C1-46C6-D2F981444944}"/>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892A2551-1A76-D49D-B207-43E138292D29}"/>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0AE7213F-C464-930A-F518-20240F7A44BD}"/>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7" name="吹き出し: 四角形 6">
            <a:extLst>
              <a:ext uri="{FF2B5EF4-FFF2-40B4-BE49-F238E27FC236}">
                <a16:creationId xmlns:a16="http://schemas.microsoft.com/office/drawing/2014/main" id="{1925F5A7-0386-782D-6FAF-45A1377C8E45}"/>
              </a:ext>
            </a:extLst>
          </p:cNvPr>
          <p:cNvSpPr/>
          <p:nvPr/>
        </p:nvSpPr>
        <p:spPr>
          <a:xfrm>
            <a:off x="3930591" y="3002384"/>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申請者の設立年月を記載してください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E2251CD7-0279-803D-A9D3-31FC78961618}"/>
              </a:ext>
            </a:extLst>
          </p:cNvPr>
          <p:cNvSpPr/>
          <p:nvPr/>
        </p:nvSpPr>
        <p:spPr>
          <a:xfrm>
            <a:off x="3930591" y="3477683"/>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申請者の資本金額を記載してください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2" name="吹き出し: 四角形 11">
            <a:extLst>
              <a:ext uri="{FF2B5EF4-FFF2-40B4-BE49-F238E27FC236}">
                <a16:creationId xmlns:a16="http://schemas.microsoft.com/office/drawing/2014/main" id="{B55578FF-EA05-2959-CC20-77AC06C61374}"/>
              </a:ext>
            </a:extLst>
          </p:cNvPr>
          <p:cNvSpPr/>
          <p:nvPr/>
        </p:nvSpPr>
        <p:spPr>
          <a:xfrm>
            <a:off x="3930591" y="3965545"/>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申請者の従業員数を記載してください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5" name="吹き出し: 四角形 64">
            <a:extLst>
              <a:ext uri="{FF2B5EF4-FFF2-40B4-BE49-F238E27FC236}">
                <a16:creationId xmlns:a16="http://schemas.microsoft.com/office/drawing/2014/main" id="{DE4881FB-61B7-31DE-9B93-7D5DD7E7DACD}"/>
              </a:ext>
            </a:extLst>
          </p:cNvPr>
          <p:cNvSpPr/>
          <p:nvPr/>
        </p:nvSpPr>
        <p:spPr>
          <a:xfrm>
            <a:off x="3930591" y="4651574"/>
            <a:ext cx="4584758" cy="609259"/>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申請者の会社概要を記載してください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業種・業務内容を必ず記載してください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3" name="吹き出し: 四角形 12">
            <a:extLst>
              <a:ext uri="{FF2B5EF4-FFF2-40B4-BE49-F238E27FC236}">
                <a16:creationId xmlns:a16="http://schemas.microsoft.com/office/drawing/2014/main" id="{472C215A-A7C4-6AC7-787D-58BB89B6A13A}"/>
              </a:ext>
            </a:extLst>
          </p:cNvPr>
          <p:cNvSpPr/>
          <p:nvPr/>
        </p:nvSpPr>
        <p:spPr>
          <a:xfrm>
            <a:off x="3930591" y="5880477"/>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a:t>
            </a:r>
            <a:r>
              <a:rPr kumimoji="1" lang="en-US" altLang="ja-JP" sz="1000">
                <a:solidFill>
                  <a:schemeClr val="tx2"/>
                </a:solidFill>
              </a:rPr>
              <a:t>1</a:t>
            </a:r>
            <a:r>
              <a:rPr kumimoji="1" lang="ja-JP" altLang="en-US" sz="1000">
                <a:solidFill>
                  <a:schemeClr val="tx2"/>
                </a:solidFill>
              </a:rPr>
              <a:t>申請書に記載の</a:t>
            </a:r>
            <a:r>
              <a:rPr kumimoji="1" lang="ja-JP" altLang="en-US" sz="1000">
                <a:solidFill>
                  <a:schemeClr val="tx2"/>
                </a:solidFill>
                <a:latin typeface="Meiryo UI" panose="020B0604030504040204" pitchFamily="50" charset="-128"/>
                <a:ea typeface="Meiryo UI" panose="020B0604030504040204" pitchFamily="50" charset="-128"/>
              </a:rPr>
              <a:t>所在地を記載してください</a:t>
            </a:r>
          </a:p>
        </p:txBody>
      </p:sp>
      <p:sp>
        <p:nvSpPr>
          <p:cNvPr id="14" name="吹き出し: 四角形 13">
            <a:extLst>
              <a:ext uri="{FF2B5EF4-FFF2-40B4-BE49-F238E27FC236}">
                <a16:creationId xmlns:a16="http://schemas.microsoft.com/office/drawing/2014/main" id="{16474E3D-26EA-CA84-3997-D39E992A4099}"/>
              </a:ext>
            </a:extLst>
          </p:cNvPr>
          <p:cNvSpPr/>
          <p:nvPr/>
        </p:nvSpPr>
        <p:spPr>
          <a:xfrm>
            <a:off x="3930591" y="1978136"/>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a:t>
            </a:r>
            <a:r>
              <a:rPr kumimoji="1" lang="en-US" altLang="ja-JP" sz="1000">
                <a:solidFill>
                  <a:schemeClr val="tx2"/>
                </a:solidFill>
              </a:rPr>
              <a:t>1</a:t>
            </a:r>
            <a:r>
              <a:rPr kumimoji="1" lang="ja-JP" altLang="en-US" sz="1000">
                <a:solidFill>
                  <a:schemeClr val="tx2"/>
                </a:solidFill>
              </a:rPr>
              <a:t>申請書に記載の企業・団体名</a:t>
            </a:r>
            <a:r>
              <a:rPr kumimoji="1" lang="ja-JP" altLang="en-US" sz="1000">
                <a:solidFill>
                  <a:schemeClr val="tx2"/>
                </a:solidFill>
                <a:latin typeface="Meiryo UI" panose="020B0604030504040204" pitchFamily="50" charset="-128"/>
                <a:ea typeface="Meiryo UI" panose="020B0604030504040204" pitchFamily="50" charset="-128"/>
              </a:rPr>
              <a:t>を記載してください</a:t>
            </a:r>
            <a:endParaRPr kumimoji="1" lang="ja-JP" altLang="en-US" sz="1000">
              <a:solidFill>
                <a:schemeClr val="tx2"/>
              </a:solidFill>
            </a:endParaRPr>
          </a:p>
        </p:txBody>
      </p:sp>
      <p:sp>
        <p:nvSpPr>
          <p:cNvPr id="15" name="吹き出し: 四角形 14">
            <a:extLst>
              <a:ext uri="{FF2B5EF4-FFF2-40B4-BE49-F238E27FC236}">
                <a16:creationId xmlns:a16="http://schemas.microsoft.com/office/drawing/2014/main" id="{E2D84C34-B89E-71EB-311F-003112CBEB1A}"/>
              </a:ext>
            </a:extLst>
          </p:cNvPr>
          <p:cNvSpPr/>
          <p:nvPr/>
        </p:nvSpPr>
        <p:spPr>
          <a:xfrm>
            <a:off x="3930592" y="2525249"/>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様式</a:t>
            </a:r>
            <a:r>
              <a:rPr kumimoji="1" lang="en-US" altLang="ja-JP" sz="1000">
                <a:solidFill>
                  <a:schemeClr val="tx2"/>
                </a:solidFill>
              </a:rPr>
              <a:t>1</a:t>
            </a:r>
            <a:r>
              <a:rPr kumimoji="1" lang="ja-JP" altLang="en-US" sz="1000">
                <a:solidFill>
                  <a:schemeClr val="tx2"/>
                </a:solidFill>
              </a:rPr>
              <a:t>申請書に記載の</a:t>
            </a:r>
            <a:r>
              <a:rPr kumimoji="1" lang="ja-JP" altLang="en-US" sz="1000">
                <a:solidFill>
                  <a:schemeClr val="tx2"/>
                </a:solidFill>
                <a:latin typeface="Meiryo UI" panose="020B0604030504040204" pitchFamily="50" charset="-128"/>
                <a:ea typeface="Meiryo UI" panose="020B0604030504040204" pitchFamily="50" charset="-128"/>
              </a:rPr>
              <a:t>代表者役職及び氏名を記載してください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6" name="吹き出し: 四角形 15">
            <a:extLst>
              <a:ext uri="{FF2B5EF4-FFF2-40B4-BE49-F238E27FC236}">
                <a16:creationId xmlns:a16="http://schemas.microsoft.com/office/drawing/2014/main" id="{A6A2EAB9-32E9-3962-96A6-712808D49F2C}"/>
              </a:ext>
            </a:extLst>
          </p:cNvPr>
          <p:cNvSpPr/>
          <p:nvPr/>
        </p:nvSpPr>
        <p:spPr>
          <a:xfrm>
            <a:off x="2135191" y="162671"/>
            <a:ext cx="3785318" cy="324000"/>
          </a:xfrm>
          <a:prstGeom prst="wedgeRectCallout">
            <a:avLst>
              <a:gd name="adj1" fmla="val -55590"/>
              <a:gd name="adj2" fmla="val 189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共同申請によりスライド数が増える場合にはスライド数を記載してください</a:t>
            </a:r>
          </a:p>
        </p:txBody>
      </p:sp>
      <p:sp>
        <p:nvSpPr>
          <p:cNvPr id="3" name="正方形/長方形 2">
            <a:extLst>
              <a:ext uri="{FF2B5EF4-FFF2-40B4-BE49-F238E27FC236}">
                <a16:creationId xmlns:a16="http://schemas.microsoft.com/office/drawing/2014/main" id="{196B90BA-C884-C4FA-28F9-8F1C0A9DFDFF}"/>
              </a:ext>
            </a:extLst>
          </p:cNvPr>
          <p:cNvSpPr/>
          <p:nvPr/>
        </p:nvSpPr>
        <p:spPr>
          <a:xfrm>
            <a:off x="8101281" y="-718"/>
            <a:ext cx="1804719"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900" b="1" dirty="0">
                <a:solidFill>
                  <a:srgbClr val="C00000"/>
                </a:solidFill>
                <a:latin typeface="Meiryo UI" panose="020B0604030504040204" pitchFamily="50" charset="-128"/>
                <a:ea typeface="Meiryo UI" panose="020B0604030504040204" pitchFamily="50" charset="-128"/>
              </a:rPr>
              <a:t>本スライドは採択された場合、交付決定後に一般公開の可能性あり</a:t>
            </a:r>
          </a:p>
        </p:txBody>
      </p:sp>
      <p:sp>
        <p:nvSpPr>
          <p:cNvPr id="5" name="吹き出し: 四角形 4">
            <a:extLst>
              <a:ext uri="{FF2B5EF4-FFF2-40B4-BE49-F238E27FC236}">
                <a16:creationId xmlns:a16="http://schemas.microsoft.com/office/drawing/2014/main" id="{D881361A-7876-592D-EB0B-9649825F5719}"/>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en-US" sz="1000">
                <a:solidFill>
                  <a:schemeClr val="tx2"/>
                </a:solidFill>
                <a:latin typeface="Meiryo UI"/>
                <a:ea typeface="Meiryo UI"/>
              </a:rPr>
              <a:t>例</a:t>
            </a:r>
            <a:r>
              <a:rPr kumimoji="1" lang="en-US" altLang="ja-JP" sz="1000">
                <a:solidFill>
                  <a:schemeClr val="tx2"/>
                </a:solidFill>
                <a:latin typeface="Meiryo UI"/>
                <a:ea typeface="Meiryo UI"/>
              </a:rPr>
              <a:t>】 </a:t>
            </a:r>
            <a:r>
              <a:rPr kumimoji="1" lang="ja-JP" altLang="en-US" sz="1000">
                <a:solidFill>
                  <a:schemeClr val="tx2"/>
                </a:solidFill>
                <a:latin typeface="Meiryo UI"/>
                <a:ea typeface="Meiryo UI"/>
              </a:rPr>
              <a:t>当社は全世界XXヵ国に事業を展開するXX企業であり、本事業においてはこれまで築き上げたXXのノウハウを活用し円滑な事業の遂行、商業化の実現に取り組むことが出来る</a:t>
            </a:r>
            <a:endParaRPr kumimoji="1" lang="ja-JP" altLang="en-US" sz="1000">
              <a:solidFill>
                <a:schemeClr val="tx2"/>
              </a:solidFill>
            </a:endParaRPr>
          </a:p>
        </p:txBody>
      </p:sp>
    </p:spTree>
    <p:extLst>
      <p:ext uri="{BB962C8B-B14F-4D97-AF65-F5344CB8AC3E}">
        <p14:creationId xmlns:p14="http://schemas.microsoft.com/office/powerpoint/2010/main" val="74991346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D28086E-4515-98E5-0810-68C627E67E1D}"/>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5675F78-78EE-E5E2-7BF2-C6DD40DDFF22}"/>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sp>
        <p:nvSpPr>
          <p:cNvPr id="4" name="テキスト プレースホルダー 3">
            <a:extLst>
              <a:ext uri="{FF2B5EF4-FFF2-40B4-BE49-F238E27FC236}">
                <a16:creationId xmlns:a16="http://schemas.microsoft.com/office/drawing/2014/main" id="{7336AFDA-64C6-514E-47A3-3F4A546D5E3C}"/>
              </a:ext>
            </a:extLst>
          </p:cNvPr>
          <p:cNvSpPr>
            <a:spLocks noGrp="1"/>
          </p:cNvSpPr>
          <p:nvPr>
            <p:ph type="body" sz="quarter" idx="17"/>
          </p:nvPr>
        </p:nvSpPr>
        <p:spPr/>
        <p:txBody>
          <a:bodyPr/>
          <a:lstStyle/>
          <a:p>
            <a:r>
              <a:rPr kumimoji="1" lang="ja-JP" altLang="en-US" dirty="0"/>
              <a:t>６</a:t>
            </a:r>
            <a:r>
              <a:rPr kumimoji="1" lang="en-GB" dirty="0"/>
              <a:t>. </a:t>
            </a:r>
            <a:r>
              <a:rPr kumimoji="1" lang="ja-JP" altLang="en-US" dirty="0"/>
              <a:t>申請者概要 </a:t>
            </a:r>
            <a:r>
              <a:rPr kumimoji="1" lang="en-US" altLang="ja-JP" dirty="0"/>
              <a:t>2/2</a:t>
            </a:r>
            <a:endParaRPr kumimoji="1" lang="en-GB" dirty="0"/>
          </a:p>
        </p:txBody>
      </p:sp>
      <p:sp>
        <p:nvSpPr>
          <p:cNvPr id="24" name="正方形/長方形 23">
            <a:extLst>
              <a:ext uri="{FF2B5EF4-FFF2-40B4-BE49-F238E27FC236}">
                <a16:creationId xmlns:a16="http://schemas.microsoft.com/office/drawing/2014/main" id="{54140AB3-9E64-3B17-0825-1917AA561E3C}"/>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18FBB3EF-D4C2-157A-E387-9EEB4C56AC05}"/>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D84B55CA-BA06-1194-D2D8-77774B9C9D26}"/>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185059D6-6D14-D89C-5F67-E06D1FE1A98F}"/>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134E1A0C-55A3-C332-DD29-81A903692FF2}"/>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04B876A5-43F2-0BE7-755E-C1A5B9F70DE3}"/>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9DD4F7FE-B098-86F6-135F-B6A5364BC69A}"/>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F29FF425-EC2C-5B71-E272-51144143DC64}"/>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4904F416-2CF9-687E-3C96-420571174259}"/>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A51A34B1-5CE9-46E5-209B-F4D1E03B4599}"/>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2D741BEA-3962-325F-4A13-FAA77737F10B}"/>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8F9FE600-E7D2-3CF2-4575-1BC15BC06F98}"/>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2F719287-11B0-3104-F91C-70E658B35561}"/>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56507FC2-60E6-B3B5-A6CA-747FDA6627EB}"/>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E2F7861C-72BC-A67E-184C-662A3A2A9423}"/>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70C77096-A923-5DA5-E1DE-7D85749BB7CC}"/>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2E2677FB-FB2B-1886-8D22-F0F6DD884EA2}"/>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7F779734-C5FF-771A-E80C-F5A4E2DFBEF2}"/>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3B3CE809-7616-E822-F3B0-8388E55BD4FF}"/>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C0D80EB1-FF1D-FC01-C7F9-E46AA3861A69}"/>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 name="吹き出し: 四角形 4">
            <a:extLst>
              <a:ext uri="{FF2B5EF4-FFF2-40B4-BE49-F238E27FC236}">
                <a16:creationId xmlns:a16="http://schemas.microsoft.com/office/drawing/2014/main" id="{E4CBC26E-9E2E-DCFA-9A29-6C8EE1F677B1}"/>
              </a:ext>
            </a:extLst>
          </p:cNvPr>
          <p:cNvSpPr/>
          <p:nvPr/>
        </p:nvSpPr>
        <p:spPr>
          <a:xfrm>
            <a:off x="3930591" y="1978136"/>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a:t>
            </a:r>
            <a:r>
              <a:rPr kumimoji="1" lang="en-US" altLang="ja-JP" sz="1000">
                <a:solidFill>
                  <a:schemeClr val="tx2"/>
                </a:solidFill>
              </a:rPr>
              <a:t>1</a:t>
            </a:r>
            <a:r>
              <a:rPr kumimoji="1" lang="ja-JP" altLang="en-US" sz="1000">
                <a:solidFill>
                  <a:schemeClr val="tx2"/>
                </a:solidFill>
              </a:rPr>
              <a:t>申請書に記載の企業・団体名</a:t>
            </a:r>
            <a:r>
              <a:rPr kumimoji="1" lang="ja-JP" altLang="en-US" sz="1000">
                <a:solidFill>
                  <a:schemeClr val="tx2"/>
                </a:solidFill>
                <a:latin typeface="Meiryo UI" panose="020B0604030504040204" pitchFamily="50" charset="-128"/>
                <a:ea typeface="Meiryo UI" panose="020B0604030504040204" pitchFamily="50" charset="-128"/>
              </a:rPr>
              <a:t>を記載してください</a:t>
            </a:r>
            <a:endParaRPr kumimoji="1" lang="ja-JP" altLang="en-US" sz="1000">
              <a:solidFill>
                <a:schemeClr val="tx2"/>
              </a:solidFill>
            </a:endParaRPr>
          </a:p>
        </p:txBody>
      </p:sp>
      <p:sp>
        <p:nvSpPr>
          <p:cNvPr id="6" name="吹き出し: 四角形 5">
            <a:extLst>
              <a:ext uri="{FF2B5EF4-FFF2-40B4-BE49-F238E27FC236}">
                <a16:creationId xmlns:a16="http://schemas.microsoft.com/office/drawing/2014/main" id="{E47E69C7-1A76-205D-2FBB-194F43C651AE}"/>
              </a:ext>
            </a:extLst>
          </p:cNvPr>
          <p:cNvSpPr/>
          <p:nvPr/>
        </p:nvSpPr>
        <p:spPr>
          <a:xfrm>
            <a:off x="3930592" y="2525249"/>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様式</a:t>
            </a:r>
            <a:r>
              <a:rPr kumimoji="1" lang="en-US" altLang="ja-JP" sz="1000">
                <a:solidFill>
                  <a:schemeClr val="tx2"/>
                </a:solidFill>
              </a:rPr>
              <a:t>1</a:t>
            </a:r>
            <a:r>
              <a:rPr kumimoji="1" lang="ja-JP" altLang="en-US" sz="1000">
                <a:solidFill>
                  <a:schemeClr val="tx2"/>
                </a:solidFill>
              </a:rPr>
              <a:t>申請書に記載の</a:t>
            </a:r>
            <a:r>
              <a:rPr kumimoji="1" lang="ja-JP" altLang="en-US" sz="1000">
                <a:solidFill>
                  <a:schemeClr val="tx2"/>
                </a:solidFill>
                <a:latin typeface="Meiryo UI" panose="020B0604030504040204" pitchFamily="50" charset="-128"/>
                <a:ea typeface="Meiryo UI" panose="020B0604030504040204" pitchFamily="50" charset="-128"/>
              </a:rPr>
              <a:t>代表者役職及び氏名を記載してください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7" name="吹き出し: 四角形 6">
            <a:extLst>
              <a:ext uri="{FF2B5EF4-FFF2-40B4-BE49-F238E27FC236}">
                <a16:creationId xmlns:a16="http://schemas.microsoft.com/office/drawing/2014/main" id="{26488598-C7E2-2566-C7DA-20989CCBC3FC}"/>
              </a:ext>
            </a:extLst>
          </p:cNvPr>
          <p:cNvSpPr/>
          <p:nvPr/>
        </p:nvSpPr>
        <p:spPr>
          <a:xfrm>
            <a:off x="3930591" y="3002384"/>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申請者の設立年月を記載してください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E90A3578-9D4B-A62F-342C-ABF329B7E71C}"/>
              </a:ext>
            </a:extLst>
          </p:cNvPr>
          <p:cNvSpPr/>
          <p:nvPr/>
        </p:nvSpPr>
        <p:spPr>
          <a:xfrm>
            <a:off x="3930591" y="3477683"/>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申請者の資本金額を記載してください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2" name="吹き出し: 四角形 11">
            <a:extLst>
              <a:ext uri="{FF2B5EF4-FFF2-40B4-BE49-F238E27FC236}">
                <a16:creationId xmlns:a16="http://schemas.microsoft.com/office/drawing/2014/main" id="{E6B653E5-5ED9-E628-F0B2-00727596BBDA}"/>
              </a:ext>
            </a:extLst>
          </p:cNvPr>
          <p:cNvSpPr/>
          <p:nvPr/>
        </p:nvSpPr>
        <p:spPr>
          <a:xfrm>
            <a:off x="3930591" y="3965545"/>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申請者の従業員数を記載してください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5" name="吹き出し: 四角形 64">
            <a:extLst>
              <a:ext uri="{FF2B5EF4-FFF2-40B4-BE49-F238E27FC236}">
                <a16:creationId xmlns:a16="http://schemas.microsoft.com/office/drawing/2014/main" id="{E40F8B56-B391-26EF-F1A8-83571ADEA2A1}"/>
              </a:ext>
            </a:extLst>
          </p:cNvPr>
          <p:cNvSpPr/>
          <p:nvPr/>
        </p:nvSpPr>
        <p:spPr>
          <a:xfrm>
            <a:off x="3930591" y="4651574"/>
            <a:ext cx="4584758" cy="609259"/>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申請者の会社概要を記載してください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業種・業務内容を必ず記載してください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6" name="吹き出し: 四角形 65">
            <a:extLst>
              <a:ext uri="{FF2B5EF4-FFF2-40B4-BE49-F238E27FC236}">
                <a16:creationId xmlns:a16="http://schemas.microsoft.com/office/drawing/2014/main" id="{7B02ADB8-5E6A-D99C-8BC8-239C504EA457}"/>
              </a:ext>
            </a:extLst>
          </p:cNvPr>
          <p:cNvSpPr/>
          <p:nvPr/>
        </p:nvSpPr>
        <p:spPr>
          <a:xfrm>
            <a:off x="3930591" y="5880477"/>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a:t>
            </a:r>
            <a:r>
              <a:rPr kumimoji="1" lang="en-US" altLang="ja-JP" sz="1000">
                <a:solidFill>
                  <a:schemeClr val="tx2"/>
                </a:solidFill>
              </a:rPr>
              <a:t>1</a:t>
            </a:r>
            <a:r>
              <a:rPr kumimoji="1" lang="ja-JP" altLang="en-US" sz="1000">
                <a:solidFill>
                  <a:schemeClr val="tx2"/>
                </a:solidFill>
              </a:rPr>
              <a:t>申請書に記載の</a:t>
            </a:r>
            <a:r>
              <a:rPr kumimoji="1" lang="ja-JP" altLang="en-US" sz="1000">
                <a:solidFill>
                  <a:schemeClr val="tx2"/>
                </a:solidFill>
                <a:latin typeface="Meiryo UI" panose="020B0604030504040204" pitchFamily="50" charset="-128"/>
                <a:ea typeface="Meiryo UI" panose="020B0604030504040204" pitchFamily="50" charset="-128"/>
              </a:rPr>
              <a:t>所在地を記載してください</a:t>
            </a:r>
          </a:p>
        </p:txBody>
      </p:sp>
      <p:sp>
        <p:nvSpPr>
          <p:cNvPr id="3" name="正方形/長方形 2">
            <a:extLst>
              <a:ext uri="{FF2B5EF4-FFF2-40B4-BE49-F238E27FC236}">
                <a16:creationId xmlns:a16="http://schemas.microsoft.com/office/drawing/2014/main" id="{34153A41-1A50-3586-A60D-784FBC8644EC}"/>
              </a:ext>
            </a:extLst>
          </p:cNvPr>
          <p:cNvSpPr/>
          <p:nvPr/>
        </p:nvSpPr>
        <p:spPr>
          <a:xfrm>
            <a:off x="512291" y="1498081"/>
            <a:ext cx="21928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申請者（共同申請者）の情報</a:t>
            </a:r>
          </a:p>
        </p:txBody>
      </p:sp>
      <p:sp>
        <p:nvSpPr>
          <p:cNvPr id="13" name="吹き出し: 四角形 12">
            <a:extLst>
              <a:ext uri="{FF2B5EF4-FFF2-40B4-BE49-F238E27FC236}">
                <a16:creationId xmlns:a16="http://schemas.microsoft.com/office/drawing/2014/main" id="{C50CEEE6-ADFE-2F42-23D6-81A79B269FD0}"/>
              </a:ext>
            </a:extLst>
          </p:cNvPr>
          <p:cNvSpPr/>
          <p:nvPr/>
        </p:nvSpPr>
        <p:spPr>
          <a:xfrm>
            <a:off x="723900" y="1016504"/>
            <a:ext cx="2905991" cy="324000"/>
          </a:xfrm>
          <a:prstGeom prst="wedgeRectCallout">
            <a:avLst>
              <a:gd name="adj1" fmla="val -37571"/>
              <a:gd name="adj2" fmla="val 710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共同申請の場合のみ作成してください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非該当の場合は本スライドの削除をお願いします</a:t>
            </a:r>
          </a:p>
        </p:txBody>
      </p:sp>
      <p:sp>
        <p:nvSpPr>
          <p:cNvPr id="9" name="吹き出し: 四角形 8">
            <a:extLst>
              <a:ext uri="{FF2B5EF4-FFF2-40B4-BE49-F238E27FC236}">
                <a16:creationId xmlns:a16="http://schemas.microsoft.com/office/drawing/2014/main" id="{2BDA2AA2-29B2-5FEA-DF37-822C719C1AEC}"/>
              </a:ext>
            </a:extLst>
          </p:cNvPr>
          <p:cNvSpPr/>
          <p:nvPr/>
        </p:nvSpPr>
        <p:spPr>
          <a:xfrm>
            <a:off x="2135191" y="162671"/>
            <a:ext cx="3794554" cy="324000"/>
          </a:xfrm>
          <a:prstGeom prst="wedgeRectCallout">
            <a:avLst>
              <a:gd name="adj1" fmla="val -55590"/>
              <a:gd name="adj2" fmla="val 189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共同申請によりスライド数が増える場合にはスライド数を記載してください</a:t>
            </a:r>
          </a:p>
        </p:txBody>
      </p:sp>
      <p:sp>
        <p:nvSpPr>
          <p:cNvPr id="8" name="正方形/長方形 7">
            <a:extLst>
              <a:ext uri="{FF2B5EF4-FFF2-40B4-BE49-F238E27FC236}">
                <a16:creationId xmlns:a16="http://schemas.microsoft.com/office/drawing/2014/main" id="{405ECAD5-AE93-2F22-028C-5CAB9289982D}"/>
              </a:ext>
            </a:extLst>
          </p:cNvPr>
          <p:cNvSpPr/>
          <p:nvPr/>
        </p:nvSpPr>
        <p:spPr>
          <a:xfrm>
            <a:off x="8101281" y="-718"/>
            <a:ext cx="1804719"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900" b="1">
                <a:solidFill>
                  <a:srgbClr val="C00000"/>
                </a:solidFill>
                <a:latin typeface="Meiryo UI" panose="020B0604030504040204" pitchFamily="50" charset="-128"/>
                <a:ea typeface="Meiryo UI" panose="020B0604030504040204" pitchFamily="50" charset="-128"/>
              </a:rPr>
              <a:t>本スライドは採択された場合、交付決定後に一般公開の可能性あり</a:t>
            </a:r>
          </a:p>
        </p:txBody>
      </p:sp>
      <p:sp>
        <p:nvSpPr>
          <p:cNvPr id="15" name="吹き出し: 四角形 14">
            <a:extLst>
              <a:ext uri="{FF2B5EF4-FFF2-40B4-BE49-F238E27FC236}">
                <a16:creationId xmlns:a16="http://schemas.microsoft.com/office/drawing/2014/main" id="{7E2CC8FE-8191-265C-0F9B-4F47D1901645}"/>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ja-JP" sz="1000">
                <a:solidFill>
                  <a:schemeClr val="tx2"/>
                </a:solidFill>
                <a:latin typeface="Meiryo UI"/>
                <a:ea typeface="Meiryo UI"/>
              </a:rPr>
              <a:t>例</a:t>
            </a:r>
            <a:r>
              <a:rPr kumimoji="1" lang="en-US" altLang="ja-JP" sz="1000">
                <a:solidFill>
                  <a:schemeClr val="tx2"/>
                </a:solidFill>
                <a:latin typeface="Meiryo UI"/>
                <a:ea typeface="+mn-lt"/>
              </a:rPr>
              <a:t>】 </a:t>
            </a:r>
            <a:r>
              <a:rPr kumimoji="1" lang="en-US" altLang="ja-JP" sz="1000">
                <a:solidFill>
                  <a:schemeClr val="tx2"/>
                </a:solidFill>
                <a:latin typeface="Meiryo UI"/>
                <a:ea typeface="Meiryo UI"/>
              </a:rPr>
              <a:t>XX</a:t>
            </a:r>
            <a:r>
              <a:rPr kumimoji="1" lang="ja-JP" altLang="ja-JP" sz="1000">
                <a:solidFill>
                  <a:schemeClr val="tx2"/>
                </a:solidFill>
                <a:latin typeface="Meiryo UI"/>
                <a:ea typeface="Meiryo UI"/>
              </a:rPr>
              <a:t>社は全世界XXヵ国に事業を展開するXX企業であり、XX地域におけるビジネス構築ノウハウを有し、ネットワーク</a:t>
            </a:r>
            <a:r>
              <a:rPr kumimoji="1" lang="ja-JP" altLang="en-US" sz="1000">
                <a:solidFill>
                  <a:schemeClr val="tx2"/>
                </a:solidFill>
                <a:latin typeface="Meiryo UI"/>
                <a:ea typeface="Meiryo UI"/>
              </a:rPr>
              <a:t>を</a:t>
            </a:r>
            <a:r>
              <a:rPr kumimoji="1" lang="ja-JP" altLang="ja-JP" sz="1000">
                <a:solidFill>
                  <a:schemeClr val="tx2"/>
                </a:solidFill>
                <a:latin typeface="Meiryo UI"/>
                <a:ea typeface="Meiryo UI"/>
              </a:rPr>
              <a:t>活用し</a:t>
            </a:r>
            <a:r>
              <a:rPr kumimoji="1" lang="ja-JP" altLang="en-US" sz="1000">
                <a:solidFill>
                  <a:schemeClr val="tx2"/>
                </a:solidFill>
                <a:latin typeface="Meiryo UI"/>
                <a:ea typeface="Meiryo UI"/>
              </a:rPr>
              <a:t>本事業においてXXの役割を果たす</a:t>
            </a:r>
            <a:endParaRPr kumimoji="1" lang="ja-JP" altLang="en-US" sz="1000">
              <a:solidFill>
                <a:schemeClr val="tx2"/>
              </a:solidFill>
            </a:endParaRPr>
          </a:p>
        </p:txBody>
      </p:sp>
    </p:spTree>
    <p:extLst>
      <p:ext uri="{BB962C8B-B14F-4D97-AF65-F5344CB8AC3E}">
        <p14:creationId xmlns:p14="http://schemas.microsoft.com/office/powerpoint/2010/main" val="32147499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47FBDAF1-C2E8-9212-BAD0-B68638DFCC1E}"/>
              </a:ext>
            </a:extLst>
          </p:cNvPr>
          <p:cNvSpPr>
            <a:spLocks noGrp="1"/>
          </p:cNvSpPr>
          <p:nvPr>
            <p:ph type="body" sz="quarter" idx="13"/>
          </p:nvPr>
        </p:nvSpPr>
        <p:spPr/>
        <p:txBody>
          <a:bodyPr/>
          <a:lstStyle/>
          <a:p>
            <a:r>
              <a:rPr kumimoji="1" lang="ja-JP" altLang="en-US" dirty="0"/>
              <a:t>１</a:t>
            </a:r>
            <a:r>
              <a:rPr kumimoji="1" lang="en-US" altLang="ja-JP" dirty="0"/>
              <a:t>. </a:t>
            </a:r>
            <a:r>
              <a:rPr kumimoji="1" lang="ja-JP" altLang="en-US" dirty="0"/>
              <a:t>事業計画書概要</a:t>
            </a:r>
            <a:endParaRPr kumimoji="1" lang="en-US" altLang="ja-JP" dirty="0"/>
          </a:p>
        </p:txBody>
      </p:sp>
    </p:spTree>
    <p:extLst>
      <p:ext uri="{BB962C8B-B14F-4D97-AF65-F5344CB8AC3E}">
        <p14:creationId xmlns:p14="http://schemas.microsoft.com/office/powerpoint/2010/main" val="16178476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BFF5508-5FBE-D393-4442-2A81BAE97F16}"/>
            </a:ext>
          </a:extLst>
        </p:cNvPr>
        <p:cNvGrpSpPr/>
        <p:nvPr/>
      </p:nvGrpSpPr>
      <p:grpSpPr>
        <a:xfrm>
          <a:off x="0" y="0"/>
          <a:ext cx="0" cy="0"/>
          <a:chOff x="0" y="0"/>
          <a:chExt cx="0" cy="0"/>
        </a:xfrm>
      </p:grpSpPr>
      <p:sp>
        <p:nvSpPr>
          <p:cNvPr id="3" name="テキスト プレースホルダー 3">
            <a:extLst>
              <a:ext uri="{FF2B5EF4-FFF2-40B4-BE49-F238E27FC236}">
                <a16:creationId xmlns:a16="http://schemas.microsoft.com/office/drawing/2014/main" id="{0B391532-3D42-D62A-158E-62C5A955F184}"/>
              </a:ext>
            </a:extLst>
          </p:cNvPr>
          <p:cNvSpPr>
            <a:spLocks noGrp="1"/>
          </p:cNvSpPr>
          <p:nvPr>
            <p:ph type="body" sz="quarter" idx="17"/>
          </p:nvPr>
        </p:nvSpPr>
        <p:spPr>
          <a:xfrm>
            <a:off x="0" y="234579"/>
            <a:ext cx="8392886" cy="252412"/>
          </a:xfrm>
        </p:spPr>
        <p:txBody>
          <a:bodyPr/>
          <a:lstStyle/>
          <a:p>
            <a:r>
              <a:rPr kumimoji="1" lang="ja-JP" altLang="en-US" dirty="0"/>
              <a:t>　事業計画書概要</a:t>
            </a:r>
            <a:endParaRPr kumimoji="1" lang="en-US" altLang="ja-JP" dirty="0"/>
          </a:p>
          <a:p>
            <a:r>
              <a:rPr kumimoji="1" lang="ja-JP" altLang="en-US" b="1" dirty="0"/>
              <a:t>　令和６年度補正グローバルサウス未来志向型共創等事業</a:t>
            </a:r>
            <a:r>
              <a:rPr lang="ja-JP" altLang="en-US" b="1" dirty="0">
                <a:latin typeface="+mn-ea"/>
              </a:rPr>
              <a:t>（ウクライナ復興支援・中東欧諸国等連携強化）</a:t>
            </a:r>
            <a:r>
              <a:rPr kumimoji="1" lang="ja-JP" altLang="en-US" b="1" dirty="0"/>
              <a:t>二次公募</a:t>
            </a:r>
          </a:p>
          <a:p>
            <a:endParaRPr kumimoji="1" lang="en-GB" altLang="ja-JP" b="1" dirty="0"/>
          </a:p>
        </p:txBody>
      </p:sp>
      <p:sp>
        <p:nvSpPr>
          <p:cNvPr id="7" name="正方形/長方形 6">
            <a:extLst>
              <a:ext uri="{FF2B5EF4-FFF2-40B4-BE49-F238E27FC236}">
                <a16:creationId xmlns:a16="http://schemas.microsoft.com/office/drawing/2014/main" id="{6A818C68-AD7C-8BA7-C45B-9D40ED523AEE}"/>
              </a:ext>
            </a:extLst>
          </p:cNvPr>
          <p:cNvSpPr/>
          <p:nvPr/>
        </p:nvSpPr>
        <p:spPr>
          <a:xfrm>
            <a:off x="1251494" y="5089282"/>
            <a:ext cx="8531999" cy="169364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a:t>
            </a:r>
            <a:endParaRPr kumimoji="1" lang="en-US" altLang="ja-JP" sz="1050" b="0" i="0" u="none" strike="noStrike" kern="1200" cap="none" spc="0" normalizeH="0" baseline="0" noProof="0">
              <a:ln>
                <a:noFill/>
              </a:ln>
              <a:solidFill>
                <a:srgbClr val="2E2E38"/>
              </a:solidFill>
              <a:effectLst/>
              <a:uLnTx/>
              <a:uFillTx/>
              <a:latin typeface="Meiryo UI"/>
              <a:ea typeface="Meiryo UI"/>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endParaRPr kumimoji="1" lang="ja-JP" altLang="en-US" sz="1050" b="0" i="0" u="none" strike="noStrike" kern="1200" cap="none" spc="0" normalizeH="0" baseline="0" noProof="0">
              <a:ln>
                <a:noFill/>
              </a:ln>
              <a:solidFill>
                <a:srgbClr val="2E2E38"/>
              </a:solidFill>
              <a:effectLst/>
              <a:uLnTx/>
              <a:uFillTx/>
              <a:latin typeface="Meiryo UI"/>
              <a:ea typeface="Meiryo UI"/>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a:t>
            </a:r>
            <a:endParaRPr kumimoji="1" lang="en-US" altLang="ja-JP" sz="1050" b="0" i="0" u="none" strike="noStrike" kern="1200" cap="none" spc="0" normalizeH="0" baseline="0" noProof="0">
              <a:ln>
                <a:noFill/>
              </a:ln>
              <a:solidFill>
                <a:srgbClr val="2E2E38"/>
              </a:solidFill>
              <a:effectLst/>
              <a:uLnTx/>
              <a:uFillTx/>
              <a:latin typeface="Meiryo UI"/>
              <a:ea typeface="Meiryo UI"/>
              <a:cs typeface="+mn-cs"/>
            </a:endParaRPr>
          </a:p>
        </p:txBody>
      </p:sp>
      <p:sp>
        <p:nvSpPr>
          <p:cNvPr id="8" name="正方形/長方形 7">
            <a:extLst>
              <a:ext uri="{FF2B5EF4-FFF2-40B4-BE49-F238E27FC236}">
                <a16:creationId xmlns:a16="http://schemas.microsoft.com/office/drawing/2014/main" id="{8F4680B6-ADA0-A578-C43F-A824AB6C899B}"/>
              </a:ext>
            </a:extLst>
          </p:cNvPr>
          <p:cNvSpPr/>
          <p:nvPr/>
        </p:nvSpPr>
        <p:spPr>
          <a:xfrm>
            <a:off x="81179" y="5089283"/>
            <a:ext cx="1108800" cy="168867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ウクライナ復興</a:t>
            </a:r>
            <a:endParaRPr kumimoji="1" lang="en-US" altLang="ja-JP"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への貢献</a:t>
            </a:r>
          </a:p>
        </p:txBody>
      </p:sp>
      <p:sp>
        <p:nvSpPr>
          <p:cNvPr id="9" name="正方形/長方形 8">
            <a:extLst>
              <a:ext uri="{FF2B5EF4-FFF2-40B4-BE49-F238E27FC236}">
                <a16:creationId xmlns:a16="http://schemas.microsoft.com/office/drawing/2014/main" id="{39ED5801-876C-A180-2F0A-6323C0D9B4DA}"/>
              </a:ext>
            </a:extLst>
          </p:cNvPr>
          <p:cNvSpPr/>
          <p:nvPr/>
        </p:nvSpPr>
        <p:spPr>
          <a:xfrm>
            <a:off x="8026067" y="915801"/>
            <a:ext cx="1757425" cy="25241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中小企業・中小企業以外</a:t>
            </a:r>
          </a:p>
        </p:txBody>
      </p:sp>
      <p:cxnSp>
        <p:nvCxnSpPr>
          <p:cNvPr id="12" name="直線コネクタ 11">
            <a:extLst>
              <a:ext uri="{FF2B5EF4-FFF2-40B4-BE49-F238E27FC236}">
                <a16:creationId xmlns:a16="http://schemas.microsoft.com/office/drawing/2014/main" id="{BE30498A-1DA0-4477-B3B6-CA09BB49972F}"/>
              </a:ext>
            </a:extLst>
          </p:cNvPr>
          <p:cNvCxnSpPr>
            <a:cxnSpLocks/>
          </p:cNvCxnSpPr>
          <p:nvPr/>
        </p:nvCxnSpPr>
        <p:spPr>
          <a:xfrm flipH="1" flipV="1">
            <a:off x="1251494" y="2243457"/>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5" name="正方形/長方形 14">
            <a:extLst>
              <a:ext uri="{FF2B5EF4-FFF2-40B4-BE49-F238E27FC236}">
                <a16:creationId xmlns:a16="http://schemas.microsoft.com/office/drawing/2014/main" id="{C0C7B3FC-B862-BE56-50C0-93A555F7D34D}"/>
              </a:ext>
            </a:extLst>
          </p:cNvPr>
          <p:cNvSpPr/>
          <p:nvPr/>
        </p:nvSpPr>
        <p:spPr>
          <a:xfrm>
            <a:off x="81179" y="572409"/>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プロジェクト名</a:t>
            </a:r>
          </a:p>
        </p:txBody>
      </p:sp>
      <p:sp>
        <p:nvSpPr>
          <p:cNvPr id="19" name="正方形/長方形 18">
            <a:extLst>
              <a:ext uri="{FF2B5EF4-FFF2-40B4-BE49-F238E27FC236}">
                <a16:creationId xmlns:a16="http://schemas.microsoft.com/office/drawing/2014/main" id="{BAABD7DB-2693-3AA1-D6D7-D73145F6C4EA}"/>
              </a:ext>
            </a:extLst>
          </p:cNvPr>
          <p:cNvSpPr/>
          <p:nvPr/>
        </p:nvSpPr>
        <p:spPr>
          <a:xfrm>
            <a:off x="81179" y="1258771"/>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事業形態</a:t>
            </a:r>
          </a:p>
        </p:txBody>
      </p:sp>
      <p:cxnSp>
        <p:nvCxnSpPr>
          <p:cNvPr id="27" name="直線コネクタ 26">
            <a:extLst>
              <a:ext uri="{FF2B5EF4-FFF2-40B4-BE49-F238E27FC236}">
                <a16:creationId xmlns:a16="http://schemas.microsoft.com/office/drawing/2014/main" id="{A5A1E69A-FBD8-D8A5-D912-34BA1A2404F3}"/>
              </a:ext>
            </a:extLst>
          </p:cNvPr>
          <p:cNvCxnSpPr>
            <a:cxnSpLocks/>
          </p:cNvCxnSpPr>
          <p:nvPr/>
        </p:nvCxnSpPr>
        <p:spPr>
          <a:xfrm flipH="1">
            <a:off x="1251494" y="5043788"/>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0" name="正方形/長方形 29">
            <a:extLst>
              <a:ext uri="{FF2B5EF4-FFF2-40B4-BE49-F238E27FC236}">
                <a16:creationId xmlns:a16="http://schemas.microsoft.com/office/drawing/2014/main" id="{EA18FC9A-7DC4-ED97-1A17-146166938813}"/>
              </a:ext>
            </a:extLst>
          </p:cNvPr>
          <p:cNvSpPr/>
          <p:nvPr/>
        </p:nvSpPr>
        <p:spPr>
          <a:xfrm>
            <a:off x="81179" y="1602163"/>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0"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事業分野</a:t>
            </a:r>
            <a:endPar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34" name="正方形/長方形 33">
            <a:extLst>
              <a:ext uri="{FF2B5EF4-FFF2-40B4-BE49-F238E27FC236}">
                <a16:creationId xmlns:a16="http://schemas.microsoft.com/office/drawing/2014/main" id="{B4D94CF2-EF52-65E4-16DE-53430D57BBCA}"/>
              </a:ext>
            </a:extLst>
          </p:cNvPr>
          <p:cNvSpPr/>
          <p:nvPr/>
        </p:nvSpPr>
        <p:spPr>
          <a:xfrm>
            <a:off x="81179" y="915801"/>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企業名</a:t>
            </a:r>
          </a:p>
        </p:txBody>
      </p:sp>
      <p:sp>
        <p:nvSpPr>
          <p:cNvPr id="36" name="正方形/長方形 35">
            <a:extLst>
              <a:ext uri="{FF2B5EF4-FFF2-40B4-BE49-F238E27FC236}">
                <a16:creationId xmlns:a16="http://schemas.microsoft.com/office/drawing/2014/main" id="{BCDBADD3-670C-CD0C-B29E-3B4C8C1517A5}"/>
              </a:ext>
            </a:extLst>
          </p:cNvPr>
          <p:cNvSpPr/>
          <p:nvPr/>
        </p:nvSpPr>
        <p:spPr>
          <a:xfrm>
            <a:off x="6917267" y="915801"/>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企業規模</a:t>
            </a:r>
          </a:p>
        </p:txBody>
      </p:sp>
      <p:sp>
        <p:nvSpPr>
          <p:cNvPr id="38" name="正方形/長方形 37">
            <a:extLst>
              <a:ext uri="{FF2B5EF4-FFF2-40B4-BE49-F238E27FC236}">
                <a16:creationId xmlns:a16="http://schemas.microsoft.com/office/drawing/2014/main" id="{2D40749C-4D03-6FB6-18C8-B6FA5FBF6E1C}"/>
              </a:ext>
            </a:extLst>
          </p:cNvPr>
          <p:cNvSpPr/>
          <p:nvPr/>
        </p:nvSpPr>
        <p:spPr>
          <a:xfrm>
            <a:off x="1251495" y="572409"/>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国 </a:t>
            </a: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 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事業</a:t>
            </a:r>
          </a:p>
        </p:txBody>
      </p:sp>
      <p:cxnSp>
        <p:nvCxnSpPr>
          <p:cNvPr id="39" name="直線コネクタ 38">
            <a:extLst>
              <a:ext uri="{FF2B5EF4-FFF2-40B4-BE49-F238E27FC236}">
                <a16:creationId xmlns:a16="http://schemas.microsoft.com/office/drawing/2014/main" id="{8CDDA3D5-16C3-589E-0EB4-829C65695586}"/>
              </a:ext>
            </a:extLst>
          </p:cNvPr>
          <p:cNvCxnSpPr>
            <a:cxnSpLocks/>
          </p:cNvCxnSpPr>
          <p:nvPr/>
        </p:nvCxnSpPr>
        <p:spPr>
          <a:xfrm>
            <a:off x="1251494" y="870311"/>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E83E3614-8D1E-C92E-4D66-FDA3F24BA2E5}"/>
              </a:ext>
            </a:extLst>
          </p:cNvPr>
          <p:cNvSpPr/>
          <p:nvPr/>
        </p:nvSpPr>
        <p:spPr>
          <a:xfrm>
            <a:off x="1251496" y="915801"/>
            <a:ext cx="4218688"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a:ln>
                  <a:noFill/>
                </a:ln>
                <a:solidFill>
                  <a:srgbClr val="2E2E38"/>
                </a:solidFill>
                <a:effectLst/>
                <a:uLnTx/>
                <a:uFillTx/>
                <a:latin typeface="Meiryo UI"/>
                <a:ea typeface="Meiryo UI"/>
                <a:cs typeface="+mn-cs"/>
              </a:rPr>
              <a:t>　</a:t>
            </a:r>
          </a:p>
        </p:txBody>
      </p:sp>
      <p:cxnSp>
        <p:nvCxnSpPr>
          <p:cNvPr id="41" name="直線コネクタ 40">
            <a:extLst>
              <a:ext uri="{FF2B5EF4-FFF2-40B4-BE49-F238E27FC236}">
                <a16:creationId xmlns:a16="http://schemas.microsoft.com/office/drawing/2014/main" id="{17CC4152-9E03-890C-FAD8-3886108AEE76}"/>
              </a:ext>
            </a:extLst>
          </p:cNvPr>
          <p:cNvCxnSpPr>
            <a:cxnSpLocks/>
          </p:cNvCxnSpPr>
          <p:nvPr/>
        </p:nvCxnSpPr>
        <p:spPr>
          <a:xfrm flipH="1">
            <a:off x="1251494" y="1213703"/>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4" name="正方形/長方形 43">
            <a:extLst>
              <a:ext uri="{FF2B5EF4-FFF2-40B4-BE49-F238E27FC236}">
                <a16:creationId xmlns:a16="http://schemas.microsoft.com/office/drawing/2014/main" id="{D9D5890E-594C-40B0-148B-C6C3DB5531F0}"/>
              </a:ext>
            </a:extLst>
          </p:cNvPr>
          <p:cNvSpPr/>
          <p:nvPr/>
        </p:nvSpPr>
        <p:spPr>
          <a:xfrm>
            <a:off x="1251495" y="1615610"/>
            <a:ext cx="8654505"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①情報通信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②エネルギー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③交通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④都市基盤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⑤医療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⑥介護ヘルスケア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⑦農業・食品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⑧廃棄物処理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⑨デジタル・プラットフォーム </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⑩その他（　　　　）</a:t>
            </a: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cxnSp>
        <p:nvCxnSpPr>
          <p:cNvPr id="45" name="直線コネクタ 44">
            <a:extLst>
              <a:ext uri="{FF2B5EF4-FFF2-40B4-BE49-F238E27FC236}">
                <a16:creationId xmlns:a16="http://schemas.microsoft.com/office/drawing/2014/main" id="{AE5408B0-1EE7-34CF-30E4-0622E4D086C4}"/>
              </a:ext>
            </a:extLst>
          </p:cNvPr>
          <p:cNvCxnSpPr>
            <a:cxnSpLocks/>
          </p:cNvCxnSpPr>
          <p:nvPr/>
        </p:nvCxnSpPr>
        <p:spPr>
          <a:xfrm flipH="1" flipV="1">
            <a:off x="1251494" y="1556673"/>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6" name="正方形/長方形 45">
            <a:extLst>
              <a:ext uri="{FF2B5EF4-FFF2-40B4-BE49-F238E27FC236}">
                <a16:creationId xmlns:a16="http://schemas.microsoft.com/office/drawing/2014/main" id="{0CF1F019-A8BE-5CBB-F2D5-5BE58CB4439F}"/>
              </a:ext>
            </a:extLst>
          </p:cNvPr>
          <p:cNvSpPr/>
          <p:nvPr/>
        </p:nvSpPr>
        <p:spPr>
          <a:xfrm>
            <a:off x="1251495" y="1258771"/>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FS</a:t>
            </a:r>
            <a:r>
              <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実証事業 </a:t>
            </a:r>
            <a:r>
              <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 </a:t>
            </a:r>
            <a:r>
              <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実証事業</a:t>
            </a:r>
            <a:endPar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cxnSp>
        <p:nvCxnSpPr>
          <p:cNvPr id="47" name="直線コネクタ 46">
            <a:extLst>
              <a:ext uri="{FF2B5EF4-FFF2-40B4-BE49-F238E27FC236}">
                <a16:creationId xmlns:a16="http://schemas.microsoft.com/office/drawing/2014/main" id="{C3FDAC64-4E16-1518-7CE3-DFD57BE1F6D4}"/>
              </a:ext>
            </a:extLst>
          </p:cNvPr>
          <p:cNvCxnSpPr>
            <a:cxnSpLocks/>
          </p:cNvCxnSpPr>
          <p:nvPr/>
        </p:nvCxnSpPr>
        <p:spPr>
          <a:xfrm flipH="1">
            <a:off x="1251494" y="1900065"/>
            <a:ext cx="853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7" name="正方形/長方形 36">
            <a:extLst>
              <a:ext uri="{FF2B5EF4-FFF2-40B4-BE49-F238E27FC236}">
                <a16:creationId xmlns:a16="http://schemas.microsoft.com/office/drawing/2014/main" id="{0AC66C66-5E1C-DEC0-DD03-AC43BAFB940B}"/>
              </a:ext>
            </a:extLst>
          </p:cNvPr>
          <p:cNvSpPr/>
          <p:nvPr/>
        </p:nvSpPr>
        <p:spPr>
          <a:xfrm>
            <a:off x="81179" y="2289333"/>
            <a:ext cx="1108800" cy="270757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事業概要</a:t>
            </a:r>
            <a:endParaRPr kumimoji="1" lang="en-US" altLang="ja-JP"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48" name="正方形/長方形 47">
            <a:extLst>
              <a:ext uri="{FF2B5EF4-FFF2-40B4-BE49-F238E27FC236}">
                <a16:creationId xmlns:a16="http://schemas.microsoft.com/office/drawing/2014/main" id="{F84DE31D-4422-D404-702E-2F1EACF17ADA}"/>
              </a:ext>
            </a:extLst>
          </p:cNvPr>
          <p:cNvSpPr/>
          <p:nvPr/>
        </p:nvSpPr>
        <p:spPr>
          <a:xfrm>
            <a:off x="1251494" y="2288947"/>
            <a:ext cx="2646309" cy="270796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商業化時のビジネスモデル</a:t>
            </a:r>
            <a:r>
              <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a:t>
            </a:r>
            <a:endPar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51" name="正方形/長方形 50">
            <a:extLst>
              <a:ext uri="{FF2B5EF4-FFF2-40B4-BE49-F238E27FC236}">
                <a16:creationId xmlns:a16="http://schemas.microsoft.com/office/drawing/2014/main" id="{DE1A6E38-B3A9-DA64-B919-1736BD3B180B}"/>
              </a:ext>
            </a:extLst>
          </p:cNvPr>
          <p:cNvSpPr/>
          <p:nvPr/>
        </p:nvSpPr>
        <p:spPr>
          <a:xfrm>
            <a:off x="3970199" y="2299933"/>
            <a:ext cx="5763178" cy="2707962"/>
          </a:xfrm>
          <a:prstGeom prst="rect">
            <a:avLst/>
          </a:prstGeom>
          <a:noFill/>
          <a:ln w="6350" cap="rnd" cmpd="sng" algn="ctr">
            <a:solidFill>
              <a:schemeClr val="accent3"/>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スケジュール</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事業開始予定年月日：</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年</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月</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日</a:t>
            </a:r>
            <a:endParaRPr kumimoji="1" lang="en-US" altLang="ja-JP" sz="1050" b="0" i="0" u="none" strike="noStrike" kern="1200" cap="none" spc="0" normalizeH="0" baseline="0" noProof="0" dirty="0">
              <a:ln>
                <a:noFill/>
              </a:ln>
              <a:solidFill>
                <a:srgbClr val="2E2E38"/>
              </a:solidFill>
              <a:effectLst/>
              <a:uLnTx/>
              <a:uFillTx/>
              <a:latin typeface="Meiryo UI"/>
              <a:ea typeface="Meiryo UI"/>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事業完了予定年月日：</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年</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月</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日</a:t>
            </a: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目的</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主な技術・サービス</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endParaRPr kumimoji="1" lang="en-US" altLang="ja-JP" sz="1050" b="0" i="0" u="none" strike="noStrike" kern="1200" cap="none" spc="0" normalizeH="0" baseline="0" noProof="0" dirty="0">
              <a:ln>
                <a:noFill/>
              </a:ln>
              <a:solidFill>
                <a:srgbClr val="C00000"/>
              </a:solidFill>
              <a:effectLst/>
              <a:uLnTx/>
              <a:uFillTx/>
              <a:latin typeface="Meiryo UI" panose="020B0604030504040204" pitchFamily="50" charset="-128"/>
              <a:ea typeface="Meiryo UI" panose="020B0604030504040204" pitchFamily="50" charset="-128"/>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実施内容・方法</a:t>
            </a:r>
            <a:r>
              <a:rPr kumimoji="1" lang="en-US" altLang="ja-JP" sz="1050" b="0"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 </a:t>
            </a:r>
            <a:endParaRPr kumimoji="1" lang="en-US" altLang="ja-JP" sz="1050" b="0" i="0" u="none" strike="noStrike" kern="1200" cap="none" spc="0" normalizeH="0" baseline="0" noProof="0" dirty="0">
              <a:ln>
                <a:noFill/>
              </a:ln>
              <a:solidFill>
                <a:srgbClr val="C00000"/>
              </a:solidFill>
              <a:effectLst/>
              <a:uLnTx/>
              <a:uFillTx/>
              <a:latin typeface="Meiryo UI" panose="020B0604030504040204" pitchFamily="50" charset="-128"/>
              <a:ea typeface="Meiryo UI" panose="020B0604030504040204" pitchFamily="50" charset="-128"/>
              <a:cs typeface="+mn-cs"/>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a:t>
            </a:r>
          </a:p>
        </p:txBody>
      </p:sp>
      <p:grpSp>
        <p:nvGrpSpPr>
          <p:cNvPr id="79" name="グループ化 78">
            <a:extLst>
              <a:ext uri="{FF2B5EF4-FFF2-40B4-BE49-F238E27FC236}">
                <a16:creationId xmlns:a16="http://schemas.microsoft.com/office/drawing/2014/main" id="{A5FA0084-C1C1-33B9-E68B-49648697ABF6}"/>
              </a:ext>
            </a:extLst>
          </p:cNvPr>
          <p:cNvGrpSpPr/>
          <p:nvPr/>
        </p:nvGrpSpPr>
        <p:grpSpPr>
          <a:xfrm>
            <a:off x="1349152" y="2576582"/>
            <a:ext cx="2548652" cy="2399813"/>
            <a:chOff x="439656" y="7208630"/>
            <a:chExt cx="8884448" cy="2953357"/>
          </a:xfrm>
        </p:grpSpPr>
        <p:grpSp>
          <p:nvGrpSpPr>
            <p:cNvPr id="25" name="グループ化 24">
              <a:extLst>
                <a:ext uri="{FF2B5EF4-FFF2-40B4-BE49-F238E27FC236}">
                  <a16:creationId xmlns:a16="http://schemas.microsoft.com/office/drawing/2014/main" id="{CE942AEC-1B59-C2A6-06AA-0FE9D0833155}"/>
                </a:ext>
              </a:extLst>
            </p:cNvPr>
            <p:cNvGrpSpPr/>
            <p:nvPr/>
          </p:nvGrpSpPr>
          <p:grpSpPr>
            <a:xfrm>
              <a:off x="439656" y="7208630"/>
              <a:ext cx="8884448" cy="2912898"/>
              <a:chOff x="510776" y="1930400"/>
              <a:chExt cx="8884448" cy="2912898"/>
            </a:xfrm>
          </p:grpSpPr>
          <p:cxnSp>
            <p:nvCxnSpPr>
              <p:cNvPr id="26" name="直線コネクタ 25">
                <a:extLst>
                  <a:ext uri="{FF2B5EF4-FFF2-40B4-BE49-F238E27FC236}">
                    <a16:creationId xmlns:a16="http://schemas.microsoft.com/office/drawing/2014/main" id="{93EB9345-B941-7556-79FA-7665197B715F}"/>
                  </a:ext>
                </a:extLst>
              </p:cNvPr>
              <p:cNvCxnSpPr>
                <a:cxnSpLocks/>
              </p:cNvCxnSpPr>
              <p:nvPr/>
            </p:nvCxnSpPr>
            <p:spPr>
              <a:xfrm>
                <a:off x="4338523" y="1930400"/>
                <a:ext cx="0" cy="2912898"/>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31" name="直線コネクタ 30">
                <a:extLst>
                  <a:ext uri="{FF2B5EF4-FFF2-40B4-BE49-F238E27FC236}">
                    <a16:creationId xmlns:a16="http://schemas.microsoft.com/office/drawing/2014/main" id="{886E88E3-3D17-16F1-6386-AE3A27E229D6}"/>
                  </a:ext>
                </a:extLst>
              </p:cNvPr>
              <p:cNvCxnSpPr>
                <a:cxnSpLocks/>
              </p:cNvCxnSpPr>
              <p:nvPr/>
            </p:nvCxnSpPr>
            <p:spPr>
              <a:xfrm>
                <a:off x="510776" y="3273210"/>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grpSp>
          <p:nvGrpSpPr>
            <p:cNvPr id="78" name="グループ化 77">
              <a:extLst>
                <a:ext uri="{FF2B5EF4-FFF2-40B4-BE49-F238E27FC236}">
                  <a16:creationId xmlns:a16="http://schemas.microsoft.com/office/drawing/2014/main" id="{5E443709-6231-006B-9D2F-5D2FA38CF483}"/>
                </a:ext>
              </a:extLst>
            </p:cNvPr>
            <p:cNvGrpSpPr/>
            <p:nvPr/>
          </p:nvGrpSpPr>
          <p:grpSpPr>
            <a:xfrm>
              <a:off x="514283" y="7337789"/>
              <a:ext cx="8547347" cy="2824198"/>
              <a:chOff x="514283" y="7337789"/>
              <a:chExt cx="8547347" cy="2824198"/>
            </a:xfrm>
          </p:grpSpPr>
          <p:sp>
            <p:nvSpPr>
              <p:cNvPr id="5" name="テキスト ボックス 4">
                <a:extLst>
                  <a:ext uri="{FF2B5EF4-FFF2-40B4-BE49-F238E27FC236}">
                    <a16:creationId xmlns:a16="http://schemas.microsoft.com/office/drawing/2014/main" id="{D615B8C2-A0D0-799C-4393-A30F92CC9F3A}"/>
                  </a:ext>
                </a:extLst>
              </p:cNvPr>
              <p:cNvSpPr txBox="1"/>
              <p:nvPr/>
            </p:nvSpPr>
            <p:spPr>
              <a:xfrm>
                <a:off x="514283" y="7337789"/>
                <a:ext cx="347848" cy="10320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100" b="1" i="0" u="none" strike="noStrike" kern="1200" cap="none" spc="0" normalizeH="0" baseline="0" noProof="0">
                    <a:ln>
                      <a:noFill/>
                    </a:ln>
                    <a:solidFill>
                      <a:srgbClr val="2E2E38"/>
                    </a:solidFill>
                    <a:effectLst/>
                    <a:uLnTx/>
                    <a:uFillTx/>
                    <a:latin typeface="Meiryo UI"/>
                    <a:ea typeface="Meiryo UI"/>
                    <a:cs typeface="+mn-cs"/>
                  </a:rPr>
                  <a:t>ＸＸＸ</a:t>
                </a:r>
              </a:p>
            </p:txBody>
          </p:sp>
          <p:sp>
            <p:nvSpPr>
              <p:cNvPr id="6" name="テキスト ボックス 5">
                <a:extLst>
                  <a:ext uri="{FF2B5EF4-FFF2-40B4-BE49-F238E27FC236}">
                    <a16:creationId xmlns:a16="http://schemas.microsoft.com/office/drawing/2014/main" id="{CD892A41-ED2A-2F4F-C01C-91ADF65CD1C6}"/>
                  </a:ext>
                </a:extLst>
              </p:cNvPr>
              <p:cNvSpPr txBox="1"/>
              <p:nvPr/>
            </p:nvSpPr>
            <p:spPr>
              <a:xfrm>
                <a:off x="556344" y="8630391"/>
                <a:ext cx="224244" cy="1531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100" b="1" i="0" u="none" strike="noStrike" kern="1200" cap="none" spc="0" normalizeH="0" baseline="0" noProof="0">
                    <a:ln>
                      <a:noFill/>
                    </a:ln>
                    <a:solidFill>
                      <a:srgbClr val="2E2E38"/>
                    </a:solidFill>
                    <a:effectLst/>
                    <a:uLnTx/>
                    <a:uFillTx/>
                    <a:latin typeface="Meiryo UI"/>
                    <a:ea typeface="Meiryo UI"/>
                    <a:cs typeface="+mn-cs"/>
                  </a:rPr>
                  <a:t>ＸＸＸ</a:t>
                </a:r>
              </a:p>
            </p:txBody>
          </p:sp>
          <p:sp>
            <p:nvSpPr>
              <p:cNvPr id="14" name="正方形/長方形 13">
                <a:extLst>
                  <a:ext uri="{FF2B5EF4-FFF2-40B4-BE49-F238E27FC236}">
                    <a16:creationId xmlns:a16="http://schemas.microsoft.com/office/drawing/2014/main" id="{3963DA9C-076F-7788-4521-F7AC385EACE6}"/>
                  </a:ext>
                </a:extLst>
              </p:cNvPr>
              <p:cNvSpPr/>
              <p:nvPr/>
            </p:nvSpPr>
            <p:spPr>
              <a:xfrm>
                <a:off x="1253790" y="9040547"/>
                <a:ext cx="1556619" cy="644688"/>
              </a:xfrm>
              <a:prstGeom prst="rect">
                <a:avLst/>
              </a:prstGeom>
              <a:solidFill>
                <a:srgbClr val="33CCFF"/>
              </a:solidFill>
              <a:ln w="1905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zh-TW" sz="10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a:t>
                </a:r>
                <a:r>
                  <a:rPr kumimoji="1" lang="zh-TW" altLang="en-US" sz="10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社</a:t>
                </a:r>
                <a:br>
                  <a:rPr kumimoji="1" lang="zh-TW" altLang="en-US" sz="10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br>
                <a:r>
                  <a:rPr kumimoji="1" lang="en-US" altLang="zh-TW"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r>
                  <a:rPr kumimoji="1" lang="zh-TW" altLang="en-US"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補助</a:t>
                </a:r>
                <a:br>
                  <a:rPr kumimoji="1" lang="en-US" altLang="zh-TW"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br>
                <a:r>
                  <a:rPr kumimoji="1" lang="ja-JP" altLang="en-US" sz="900" b="1" dirty="0">
                    <a:solidFill>
                      <a:srgbClr val="2E2E38"/>
                    </a:solidFill>
                    <a:latin typeface="Meiryo UI" panose="020B0604030504040204" pitchFamily="50" charset="-128"/>
                    <a:ea typeface="Meiryo UI" panose="020B0604030504040204" pitchFamily="50" charset="-128"/>
                  </a:rPr>
                  <a:t>事業</a:t>
                </a:r>
                <a:r>
                  <a:rPr kumimoji="1" lang="zh-TW" altLang="en-US"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者</a:t>
                </a:r>
                <a:r>
                  <a:rPr kumimoji="1" lang="en-US" altLang="zh-TW" sz="9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a:t>
                </a:r>
                <a:endParaRPr kumimoji="1" lang="zh-TW" altLang="en-US" sz="10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17" name="正方形/長方形 16">
                <a:extLst>
                  <a:ext uri="{FF2B5EF4-FFF2-40B4-BE49-F238E27FC236}">
                    <a16:creationId xmlns:a16="http://schemas.microsoft.com/office/drawing/2014/main" id="{FBACDC7D-6928-3880-3301-A1989EB66088}"/>
                  </a:ext>
                </a:extLst>
              </p:cNvPr>
              <p:cNvSpPr/>
              <p:nvPr/>
            </p:nvSpPr>
            <p:spPr>
              <a:xfrm>
                <a:off x="5226092" y="7741793"/>
                <a:ext cx="1367259"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ja-JP"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XXX</a:t>
                </a:r>
                <a:endParaRPr kumimoji="1" lang="ja-JP" altLang="en-US"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18" name="正方形/長方形 17">
                <a:extLst>
                  <a:ext uri="{FF2B5EF4-FFF2-40B4-BE49-F238E27FC236}">
                    <a16:creationId xmlns:a16="http://schemas.microsoft.com/office/drawing/2014/main" id="{3BF21D68-CD77-3A9C-9693-846F49242F64}"/>
                  </a:ext>
                </a:extLst>
              </p:cNvPr>
              <p:cNvSpPr/>
              <p:nvPr/>
            </p:nvSpPr>
            <p:spPr>
              <a:xfrm>
                <a:off x="7694375" y="7741793"/>
                <a:ext cx="1367255"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ja-JP"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XXX</a:t>
                </a:r>
                <a:endParaRPr kumimoji="1" lang="ja-JP" altLang="en-US"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20" name="正方形/長方形 19">
                <a:extLst>
                  <a:ext uri="{FF2B5EF4-FFF2-40B4-BE49-F238E27FC236}">
                    <a16:creationId xmlns:a16="http://schemas.microsoft.com/office/drawing/2014/main" id="{6211A630-2193-FA55-56C2-10705E1F93C8}"/>
                  </a:ext>
                </a:extLst>
              </p:cNvPr>
              <p:cNvSpPr/>
              <p:nvPr/>
            </p:nvSpPr>
            <p:spPr>
              <a:xfrm>
                <a:off x="5218977" y="9088367"/>
                <a:ext cx="1367259"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en-US" altLang="ja-JP"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XXX</a:t>
                </a:r>
                <a:endParaRPr kumimoji="1" lang="ja-JP" altLang="en-US" sz="10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cxnSp>
            <p:nvCxnSpPr>
              <p:cNvPr id="33" name="直線矢印コネクタ 32">
                <a:extLst>
                  <a:ext uri="{FF2B5EF4-FFF2-40B4-BE49-F238E27FC236}">
                    <a16:creationId xmlns:a16="http://schemas.microsoft.com/office/drawing/2014/main" id="{00CDFC65-29CA-4E5B-58D5-27DEB81806A7}"/>
                  </a:ext>
                </a:extLst>
              </p:cNvPr>
              <p:cNvCxnSpPr>
                <a:cxnSpLocks/>
              </p:cNvCxnSpPr>
              <p:nvPr/>
            </p:nvCxnSpPr>
            <p:spPr>
              <a:xfrm>
                <a:off x="2924950" y="9362890"/>
                <a:ext cx="2204777" cy="0"/>
              </a:xfrm>
              <a:prstGeom prst="straightConnector1">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9" name="直線矢印コネクタ 48">
                <a:extLst>
                  <a:ext uri="{FF2B5EF4-FFF2-40B4-BE49-F238E27FC236}">
                    <a16:creationId xmlns:a16="http://schemas.microsoft.com/office/drawing/2014/main" id="{44D6225B-C880-F17D-E634-577EC71B6969}"/>
                  </a:ext>
                </a:extLst>
              </p:cNvPr>
              <p:cNvCxnSpPr>
                <a:cxnSpLocks/>
              </p:cNvCxnSpPr>
              <p:nvPr/>
            </p:nvCxnSpPr>
            <p:spPr>
              <a:xfrm flipV="1">
                <a:off x="2564908" y="7902449"/>
                <a:ext cx="2200548" cy="103651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02576255-712E-FBF5-945C-6AC08FB3DE41}"/>
                  </a:ext>
                </a:extLst>
              </p:cNvPr>
              <p:cNvCxnSpPr>
                <a:cxnSpLocks/>
              </p:cNvCxnSpPr>
              <p:nvPr/>
            </p:nvCxnSpPr>
            <p:spPr>
              <a:xfrm flipH="1">
                <a:off x="2834437" y="8028364"/>
                <a:ext cx="2130415" cy="998005"/>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7EF8A282-9293-2547-D507-2E5BC1F06041}"/>
                  </a:ext>
                </a:extLst>
              </p:cNvPr>
              <p:cNvCxnSpPr>
                <a:cxnSpLocks/>
              </p:cNvCxnSpPr>
              <p:nvPr/>
            </p:nvCxnSpPr>
            <p:spPr>
              <a:xfrm>
                <a:off x="6746708" y="7912589"/>
                <a:ext cx="872520"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3" name="直線矢印コネクタ 52">
                <a:extLst>
                  <a:ext uri="{FF2B5EF4-FFF2-40B4-BE49-F238E27FC236}">
                    <a16:creationId xmlns:a16="http://schemas.microsoft.com/office/drawing/2014/main" id="{50823843-1DC0-C291-BDB8-F8D12AEA3E74}"/>
                  </a:ext>
                </a:extLst>
              </p:cNvPr>
              <p:cNvCxnSpPr>
                <a:cxnSpLocks/>
              </p:cNvCxnSpPr>
              <p:nvPr/>
            </p:nvCxnSpPr>
            <p:spPr>
              <a:xfrm flipH="1">
                <a:off x="6746708" y="8062332"/>
                <a:ext cx="804499"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54" name="テキスト ボックス 53">
                <a:extLst>
                  <a:ext uri="{FF2B5EF4-FFF2-40B4-BE49-F238E27FC236}">
                    <a16:creationId xmlns:a16="http://schemas.microsoft.com/office/drawing/2014/main" id="{7A7D40CF-F7A7-4438-AFA7-7EBED650F04F}"/>
                  </a:ext>
                </a:extLst>
              </p:cNvPr>
              <p:cNvSpPr txBox="1"/>
              <p:nvPr/>
            </p:nvSpPr>
            <p:spPr>
              <a:xfrm>
                <a:off x="3909825" y="8590385"/>
                <a:ext cx="889089"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sp>
            <p:nvSpPr>
              <p:cNvPr id="55" name="テキスト ボックス 54">
                <a:extLst>
                  <a:ext uri="{FF2B5EF4-FFF2-40B4-BE49-F238E27FC236}">
                    <a16:creationId xmlns:a16="http://schemas.microsoft.com/office/drawing/2014/main" id="{3A3BEBEC-BCD4-6FA0-DE47-2231406EF9DF}"/>
                  </a:ext>
                </a:extLst>
              </p:cNvPr>
              <p:cNvSpPr txBox="1"/>
              <p:nvPr/>
            </p:nvSpPr>
            <p:spPr>
              <a:xfrm>
                <a:off x="2582073" y="8185600"/>
                <a:ext cx="889089"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sp>
            <p:nvSpPr>
              <p:cNvPr id="56" name="テキスト ボックス 55">
                <a:extLst>
                  <a:ext uri="{FF2B5EF4-FFF2-40B4-BE49-F238E27FC236}">
                    <a16:creationId xmlns:a16="http://schemas.microsoft.com/office/drawing/2014/main" id="{0D66A339-29AB-26A1-CD37-D21E54792215}"/>
                  </a:ext>
                </a:extLst>
              </p:cNvPr>
              <p:cNvSpPr txBox="1"/>
              <p:nvPr/>
            </p:nvSpPr>
            <p:spPr>
              <a:xfrm>
                <a:off x="6678941" y="8162535"/>
                <a:ext cx="908213"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sp>
            <p:nvSpPr>
              <p:cNvPr id="57" name="テキスト ボックス 56">
                <a:extLst>
                  <a:ext uri="{FF2B5EF4-FFF2-40B4-BE49-F238E27FC236}">
                    <a16:creationId xmlns:a16="http://schemas.microsoft.com/office/drawing/2014/main" id="{7328662D-4BFB-18DD-402A-B9F8187E2E87}"/>
                  </a:ext>
                </a:extLst>
              </p:cNvPr>
              <p:cNvSpPr txBox="1"/>
              <p:nvPr/>
            </p:nvSpPr>
            <p:spPr>
              <a:xfrm>
                <a:off x="4745367" y="8819766"/>
                <a:ext cx="870708"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cxnSp>
            <p:nvCxnSpPr>
              <p:cNvPr id="70" name="直線矢印コネクタ 69">
                <a:extLst>
                  <a:ext uri="{FF2B5EF4-FFF2-40B4-BE49-F238E27FC236}">
                    <a16:creationId xmlns:a16="http://schemas.microsoft.com/office/drawing/2014/main" id="{360CF994-DF52-4277-D80F-F00DA14D4DC5}"/>
                  </a:ext>
                </a:extLst>
              </p:cNvPr>
              <p:cNvCxnSpPr>
                <a:cxnSpLocks/>
              </p:cNvCxnSpPr>
              <p:nvPr/>
            </p:nvCxnSpPr>
            <p:spPr>
              <a:xfrm flipV="1">
                <a:off x="5743342" y="8369789"/>
                <a:ext cx="0" cy="555777"/>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1" name="直線矢印コネクタ 70">
                <a:extLst>
                  <a:ext uri="{FF2B5EF4-FFF2-40B4-BE49-F238E27FC236}">
                    <a16:creationId xmlns:a16="http://schemas.microsoft.com/office/drawing/2014/main" id="{30B58091-70FB-4FE3-3E7D-38B2B9AB9572}"/>
                  </a:ext>
                </a:extLst>
              </p:cNvPr>
              <p:cNvCxnSpPr>
                <a:cxnSpLocks/>
              </p:cNvCxnSpPr>
              <p:nvPr/>
            </p:nvCxnSpPr>
            <p:spPr>
              <a:xfrm>
                <a:off x="6115470" y="8406685"/>
                <a:ext cx="0" cy="576661"/>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2" name="テキスト ボックス 71">
                <a:extLst>
                  <a:ext uri="{FF2B5EF4-FFF2-40B4-BE49-F238E27FC236}">
                    <a16:creationId xmlns:a16="http://schemas.microsoft.com/office/drawing/2014/main" id="{7118EF30-FD21-DC72-065C-5A0BFE55B68E}"/>
                  </a:ext>
                </a:extLst>
              </p:cNvPr>
              <p:cNvSpPr txBox="1"/>
              <p:nvPr/>
            </p:nvSpPr>
            <p:spPr>
              <a:xfrm>
                <a:off x="6290178" y="8507309"/>
                <a:ext cx="870708"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sp>
            <p:nvSpPr>
              <p:cNvPr id="73" name="テキスト ボックス 72">
                <a:extLst>
                  <a:ext uri="{FF2B5EF4-FFF2-40B4-BE49-F238E27FC236}">
                    <a16:creationId xmlns:a16="http://schemas.microsoft.com/office/drawing/2014/main" id="{2F695D26-523C-79D3-22A1-30341EDC6227}"/>
                  </a:ext>
                </a:extLst>
              </p:cNvPr>
              <p:cNvSpPr txBox="1"/>
              <p:nvPr/>
            </p:nvSpPr>
            <p:spPr>
              <a:xfrm>
                <a:off x="6668497" y="7680254"/>
                <a:ext cx="908213"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900" b="0" i="0" u="none" strike="noStrike" kern="1200" cap="none" spc="0" normalizeH="0" baseline="0" noProof="0">
                    <a:ln>
                      <a:noFill/>
                    </a:ln>
                    <a:solidFill>
                      <a:srgbClr val="2E2E38"/>
                    </a:solidFill>
                    <a:effectLst/>
                    <a:uLnTx/>
                    <a:uFillTx/>
                    <a:latin typeface="Meiryo UI"/>
                    <a:ea typeface="Meiryo UI"/>
                    <a:cs typeface="+mn-cs"/>
                  </a:rPr>
                  <a:t>XXX</a:t>
                </a:r>
                <a:endParaRPr kumimoji="1" lang="ja-JP" altLang="en-US" sz="900" b="0" i="0" u="none" strike="noStrike" kern="1200" cap="none" spc="0" normalizeH="0" baseline="0" noProof="0">
                  <a:ln>
                    <a:noFill/>
                  </a:ln>
                  <a:solidFill>
                    <a:srgbClr val="2E2E38"/>
                  </a:solidFill>
                  <a:effectLst/>
                  <a:uLnTx/>
                  <a:uFillTx/>
                  <a:latin typeface="Meiryo UI"/>
                  <a:ea typeface="Meiryo UI"/>
                  <a:cs typeface="+mn-cs"/>
                </a:endParaRPr>
              </a:p>
            </p:txBody>
          </p:sp>
        </p:grpSp>
      </p:grpSp>
      <p:sp>
        <p:nvSpPr>
          <p:cNvPr id="58" name="正方形/長方形 57">
            <a:extLst>
              <a:ext uri="{FF2B5EF4-FFF2-40B4-BE49-F238E27FC236}">
                <a16:creationId xmlns:a16="http://schemas.microsoft.com/office/drawing/2014/main" id="{0925C563-E20C-A8D5-51E3-F5C1D2A443DE}"/>
              </a:ext>
            </a:extLst>
          </p:cNvPr>
          <p:cNvSpPr/>
          <p:nvPr/>
        </p:nvSpPr>
        <p:spPr>
          <a:xfrm>
            <a:off x="8392886" y="2388251"/>
            <a:ext cx="1282908" cy="2548073"/>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図・写真等</a:t>
            </a:r>
            <a:endParaRPr kumimoji="1" lang="en-US" altLang="ja-JP" sz="1050" b="0"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10" name="正方形/長方形 9">
            <a:extLst>
              <a:ext uri="{FF2B5EF4-FFF2-40B4-BE49-F238E27FC236}">
                <a16:creationId xmlns:a16="http://schemas.microsoft.com/office/drawing/2014/main" id="{761F5AE2-EF1D-33D6-C0C6-A04C5C6CB9BB}"/>
              </a:ext>
            </a:extLst>
          </p:cNvPr>
          <p:cNvSpPr/>
          <p:nvPr/>
        </p:nvSpPr>
        <p:spPr>
          <a:xfrm>
            <a:off x="1251495" y="1945555"/>
            <a:ext cx="8531997" cy="252412"/>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zh-TW" altLang="en-US" sz="1050" b="0" i="0" u="none" strike="noStrike" kern="1200" cap="none" spc="0" normalizeH="0" baseline="0" noProof="0" dirty="0">
                <a:ln>
                  <a:noFill/>
                </a:ln>
                <a:solidFill>
                  <a:srgbClr val="2E2E38"/>
                </a:solidFill>
                <a:effectLst/>
                <a:uLnTx/>
                <a:uFillTx/>
                <a:latin typeface="Meiryo UI"/>
                <a:ea typeface="Meiryo UI"/>
                <a:cs typeface="+mn-cs"/>
              </a:rPr>
              <a:t>事業費総額</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百万円 </a:t>
            </a:r>
            <a:r>
              <a:rPr kumimoji="1" lang="en-US" altLang="zh-TW" sz="1050" b="0" i="0" u="none" strike="noStrike" kern="1200" cap="none" spc="0" normalizeH="0" baseline="0" noProof="0" dirty="0">
                <a:ln>
                  <a:noFill/>
                </a:ln>
                <a:solidFill>
                  <a:srgbClr val="2E2E38"/>
                </a:solidFill>
                <a:effectLst/>
                <a:uLnTx/>
                <a:uFillTx/>
                <a:latin typeface="Meiryo UI"/>
                <a:ea typeface="Meiryo UI"/>
                <a:cs typeface="+mn-cs"/>
              </a:rPr>
              <a:t>/ </a:t>
            </a:r>
            <a:r>
              <a:rPr kumimoji="1" lang="zh-TW" altLang="en-US" sz="1050" b="0" i="0" u="none" strike="noStrike" kern="1200" cap="none" spc="0" normalizeH="0" baseline="0" noProof="0" dirty="0">
                <a:ln>
                  <a:noFill/>
                </a:ln>
                <a:solidFill>
                  <a:srgbClr val="2E2E38"/>
                </a:solidFill>
                <a:effectLst/>
                <a:uLnTx/>
                <a:uFillTx/>
                <a:latin typeface="Meiryo UI"/>
                <a:ea typeface="Meiryo UI"/>
                <a:cs typeface="+mn-cs"/>
              </a:rPr>
              <a:t>補助対象経費総額</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百万円 </a:t>
            </a:r>
            <a:r>
              <a:rPr kumimoji="1" lang="en-US" altLang="zh-TW" sz="1050" b="0" i="0" u="none" strike="noStrike" kern="1200" cap="none" spc="0" normalizeH="0" baseline="0" noProof="0" dirty="0">
                <a:ln>
                  <a:noFill/>
                </a:ln>
                <a:solidFill>
                  <a:srgbClr val="2E2E38"/>
                </a:solidFill>
                <a:effectLst/>
                <a:uLnTx/>
                <a:uFillTx/>
                <a:latin typeface="Meiryo UI"/>
                <a:ea typeface="Meiryo UI"/>
                <a:cs typeface="+mn-cs"/>
              </a:rPr>
              <a:t>/ </a:t>
            </a:r>
            <a:r>
              <a:rPr kumimoji="1" lang="zh-TW" altLang="en-US" sz="1050" b="0" i="0" u="none" strike="noStrike" kern="1200" cap="none" spc="0" normalizeH="0" baseline="0" noProof="0" dirty="0">
                <a:ln>
                  <a:noFill/>
                </a:ln>
                <a:solidFill>
                  <a:srgbClr val="2E2E38"/>
                </a:solidFill>
                <a:effectLst/>
                <a:uLnTx/>
                <a:uFillTx/>
                <a:latin typeface="Meiryo UI"/>
                <a:ea typeface="Meiryo UI"/>
                <a:cs typeface="+mn-cs"/>
              </a:rPr>
              <a:t>補助金申請額</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a:t>
            </a:r>
            <a:r>
              <a:rPr kumimoji="1" lang="en-US" altLang="ja-JP" sz="1050" b="0" i="0" u="none" strike="noStrike" kern="1200" cap="none" spc="0" normalizeH="0" baseline="0" noProof="0" dirty="0">
                <a:ln>
                  <a:noFill/>
                </a:ln>
                <a:solidFill>
                  <a:srgbClr val="2E2E38"/>
                </a:solidFill>
                <a:effectLst/>
                <a:uLnTx/>
                <a:uFillTx/>
                <a:latin typeface="Meiryo UI"/>
                <a:ea typeface="Meiryo UI"/>
                <a:cs typeface="+mn-cs"/>
              </a:rPr>
              <a:t>XXX</a:t>
            </a:r>
            <a:r>
              <a:rPr kumimoji="1" lang="ja-JP" altLang="en-US" sz="1050" b="0" i="0" u="none" strike="noStrike" kern="1200" cap="none" spc="0" normalizeH="0" baseline="0" noProof="0" dirty="0">
                <a:ln>
                  <a:noFill/>
                </a:ln>
                <a:solidFill>
                  <a:srgbClr val="2E2E38"/>
                </a:solidFill>
                <a:effectLst/>
                <a:uLnTx/>
                <a:uFillTx/>
                <a:latin typeface="Meiryo UI"/>
                <a:ea typeface="Meiryo UI"/>
                <a:cs typeface="+mn-cs"/>
              </a:rPr>
              <a:t>百万円</a:t>
            </a:r>
            <a:endParaRPr kumimoji="1" lang="zh-TW" altLang="en-US" sz="1050" b="0" i="0" u="none" strike="noStrike" kern="1200" cap="none" spc="0" normalizeH="0" baseline="0" noProof="0" dirty="0">
              <a:ln>
                <a:noFill/>
              </a:ln>
              <a:solidFill>
                <a:srgbClr val="2E2E38"/>
              </a:solidFill>
              <a:effectLst/>
              <a:uLnTx/>
              <a:uFillTx/>
              <a:latin typeface="Meiryo UI"/>
              <a:ea typeface="Meiryo UI"/>
              <a:cs typeface="+mn-cs"/>
            </a:endParaRPr>
          </a:p>
        </p:txBody>
      </p:sp>
      <p:sp>
        <p:nvSpPr>
          <p:cNvPr id="23" name="正方形/長方形 22">
            <a:extLst>
              <a:ext uri="{FF2B5EF4-FFF2-40B4-BE49-F238E27FC236}">
                <a16:creationId xmlns:a16="http://schemas.microsoft.com/office/drawing/2014/main" id="{0249337E-AEB7-CCED-7F73-CC68F517C2A6}"/>
              </a:ext>
            </a:extLst>
          </p:cNvPr>
          <p:cNvSpPr/>
          <p:nvPr/>
        </p:nvSpPr>
        <p:spPr>
          <a:xfrm>
            <a:off x="81179" y="1945555"/>
            <a:ext cx="1108800" cy="25241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rgbClr val="2E2E38"/>
                </a:solidFill>
                <a:effectLst/>
                <a:uLnTx/>
                <a:uFillTx/>
                <a:latin typeface="Meiryo UI" panose="020B0604030504040204" pitchFamily="50" charset="-128"/>
                <a:ea typeface="Meiryo UI" panose="020B0604030504040204" pitchFamily="50" charset="-128"/>
                <a:cs typeface="+mn-cs"/>
              </a:rPr>
              <a:t>事業規模</a:t>
            </a:r>
          </a:p>
        </p:txBody>
      </p:sp>
      <p:sp>
        <p:nvSpPr>
          <p:cNvPr id="101" name="正方形/長方形 100">
            <a:extLst>
              <a:ext uri="{FF2B5EF4-FFF2-40B4-BE49-F238E27FC236}">
                <a16:creationId xmlns:a16="http://schemas.microsoft.com/office/drawing/2014/main" id="{F50A38C5-6639-BF19-BBCC-F9750188D38C}"/>
              </a:ext>
            </a:extLst>
          </p:cNvPr>
          <p:cNvSpPr>
            <a:spLocks noChangeAspect="1"/>
          </p:cNvSpPr>
          <p:nvPr/>
        </p:nvSpPr>
        <p:spPr bwMode="white">
          <a:xfrm>
            <a:off x="2674295" y="2959166"/>
            <a:ext cx="261300" cy="15502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marL="0" marR="0" lvl="0" indent="0" algn="ctr" defTabSz="829361" rtl="0" eaLnBrk="1" fontAlgn="auto" latinLnBrk="0" hangingPunct="1">
              <a:lnSpc>
                <a:spcPct val="100000"/>
              </a:lnSpc>
              <a:spcBef>
                <a:spcPct val="0"/>
              </a:spcBef>
              <a:spcAft>
                <a:spcPts val="544"/>
              </a:spcAft>
              <a:buClrTx/>
              <a:buSzTx/>
              <a:buFontTx/>
              <a:buNone/>
              <a:tabLst/>
              <a:defRPr/>
            </a:pPr>
            <a:r>
              <a:rPr kumimoji="1" lang="en-US" altLang="ja-JP" sz="900" b="0" i="0" u="none" strike="noStrike" kern="1200" cap="none" spc="0" normalizeH="0" baseline="0" noProof="0">
                <a:ln>
                  <a:noFill/>
                </a:ln>
                <a:solidFill>
                  <a:srgbClr val="FFFFFF"/>
                </a:solidFill>
                <a:effectLst/>
                <a:uLnTx/>
                <a:uFillTx/>
                <a:latin typeface="Meiryo UI"/>
                <a:ea typeface="Meiryo UI"/>
                <a:cs typeface="+mn-cs"/>
              </a:rPr>
              <a:t>A</a:t>
            </a:r>
            <a:r>
              <a:rPr kumimoji="1" lang="ja-JP" altLang="en-US" sz="900" b="0" i="0" u="none" strike="noStrike" kern="1200" cap="none" spc="0" normalizeH="0" baseline="0" noProof="0">
                <a:ln>
                  <a:noFill/>
                </a:ln>
                <a:solidFill>
                  <a:srgbClr val="FFFFFF"/>
                </a:solidFill>
                <a:effectLst/>
                <a:uLnTx/>
                <a:uFillTx/>
                <a:latin typeface="Meiryo UI"/>
                <a:ea typeface="Meiryo UI"/>
                <a:cs typeface="+mn-cs"/>
              </a:rPr>
              <a:t>国</a:t>
            </a:r>
            <a:endParaRPr kumimoji="1" lang="ja-JP" altLang="en-US" sz="800" b="0" i="0" u="none" strike="noStrike" kern="1200" cap="none" spc="0" normalizeH="0" baseline="0" noProof="0">
              <a:ln>
                <a:noFill/>
              </a:ln>
              <a:solidFill>
                <a:srgbClr val="FFFFFF"/>
              </a:solidFill>
              <a:effectLst/>
              <a:uLnTx/>
              <a:uFillTx/>
              <a:latin typeface="Meiryo UI"/>
              <a:ea typeface="Meiryo UI"/>
              <a:cs typeface="+mn-cs"/>
            </a:endParaRPr>
          </a:p>
        </p:txBody>
      </p:sp>
      <p:sp>
        <p:nvSpPr>
          <p:cNvPr id="102" name="正方形/長方形 101">
            <a:extLst>
              <a:ext uri="{FF2B5EF4-FFF2-40B4-BE49-F238E27FC236}">
                <a16:creationId xmlns:a16="http://schemas.microsoft.com/office/drawing/2014/main" id="{1F5CCA60-75BD-02E8-A8AB-DC62D0CBB398}"/>
              </a:ext>
            </a:extLst>
          </p:cNvPr>
          <p:cNvSpPr>
            <a:spLocks noChangeAspect="1"/>
          </p:cNvSpPr>
          <p:nvPr/>
        </p:nvSpPr>
        <p:spPr bwMode="white">
          <a:xfrm>
            <a:off x="3388665" y="2959166"/>
            <a:ext cx="261300" cy="15502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marL="0" marR="0" lvl="0" indent="0" algn="ctr" defTabSz="829361" rtl="0" eaLnBrk="1" fontAlgn="auto" latinLnBrk="0" hangingPunct="1">
              <a:lnSpc>
                <a:spcPct val="100000"/>
              </a:lnSpc>
              <a:spcBef>
                <a:spcPct val="0"/>
              </a:spcBef>
              <a:spcAft>
                <a:spcPts val="544"/>
              </a:spcAft>
              <a:buClrTx/>
              <a:buSzTx/>
              <a:buFontTx/>
              <a:buNone/>
              <a:tabLst/>
              <a:defRPr/>
            </a:pPr>
            <a:r>
              <a:rPr kumimoji="1" lang="en-US" altLang="ja-JP" sz="900" b="0" i="0" u="none" strike="noStrike" kern="1200" cap="none" spc="0" normalizeH="0" baseline="0" noProof="0">
                <a:ln>
                  <a:noFill/>
                </a:ln>
                <a:solidFill>
                  <a:srgbClr val="FFFFFF"/>
                </a:solidFill>
                <a:effectLst/>
                <a:uLnTx/>
                <a:uFillTx/>
                <a:latin typeface="Meiryo UI"/>
                <a:ea typeface="Meiryo UI"/>
                <a:cs typeface="+mn-cs"/>
              </a:rPr>
              <a:t>A</a:t>
            </a:r>
            <a:r>
              <a:rPr kumimoji="1" lang="ja-JP" altLang="en-US" sz="900" b="0" i="0" u="none" strike="noStrike" kern="1200" cap="none" spc="0" normalizeH="0" baseline="0" noProof="0">
                <a:ln>
                  <a:noFill/>
                </a:ln>
                <a:solidFill>
                  <a:srgbClr val="FFFFFF"/>
                </a:solidFill>
                <a:effectLst/>
                <a:uLnTx/>
                <a:uFillTx/>
                <a:latin typeface="Meiryo UI"/>
                <a:ea typeface="Meiryo UI"/>
                <a:cs typeface="+mn-cs"/>
              </a:rPr>
              <a:t>国</a:t>
            </a:r>
            <a:endParaRPr kumimoji="1" lang="ja-JP" altLang="en-US" sz="800" b="0" i="0" u="none" strike="noStrike" kern="1200" cap="none" spc="0" normalizeH="0" baseline="0" noProof="0">
              <a:ln>
                <a:noFill/>
              </a:ln>
              <a:solidFill>
                <a:srgbClr val="FFFFFF"/>
              </a:solidFill>
              <a:effectLst/>
              <a:uLnTx/>
              <a:uFillTx/>
              <a:latin typeface="Meiryo UI"/>
              <a:ea typeface="Meiryo UI"/>
              <a:cs typeface="+mn-cs"/>
            </a:endParaRPr>
          </a:p>
        </p:txBody>
      </p:sp>
      <p:sp>
        <p:nvSpPr>
          <p:cNvPr id="103" name="正方形/長方形 102">
            <a:extLst>
              <a:ext uri="{FF2B5EF4-FFF2-40B4-BE49-F238E27FC236}">
                <a16:creationId xmlns:a16="http://schemas.microsoft.com/office/drawing/2014/main" id="{52AC795B-748D-9A1A-6014-D27485AABE70}"/>
              </a:ext>
            </a:extLst>
          </p:cNvPr>
          <p:cNvSpPr>
            <a:spLocks noChangeAspect="1"/>
          </p:cNvSpPr>
          <p:nvPr/>
        </p:nvSpPr>
        <p:spPr bwMode="white">
          <a:xfrm>
            <a:off x="2672883" y="4051643"/>
            <a:ext cx="261300" cy="15502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marL="0" marR="0" lvl="0" indent="0" algn="ctr" defTabSz="829361" rtl="0" eaLnBrk="1" fontAlgn="auto" latinLnBrk="0" hangingPunct="1">
              <a:lnSpc>
                <a:spcPct val="100000"/>
              </a:lnSpc>
              <a:spcBef>
                <a:spcPct val="0"/>
              </a:spcBef>
              <a:spcAft>
                <a:spcPts val="544"/>
              </a:spcAft>
              <a:buClrTx/>
              <a:buSzTx/>
              <a:buFontTx/>
              <a:buNone/>
              <a:tabLst/>
              <a:defRPr/>
            </a:pPr>
            <a:r>
              <a:rPr kumimoji="1" lang="en-US" altLang="ja-JP" sz="900" b="0" i="0" u="none" strike="noStrike" kern="1200" cap="none" spc="0" normalizeH="0" baseline="0" noProof="0">
                <a:ln>
                  <a:noFill/>
                </a:ln>
                <a:solidFill>
                  <a:srgbClr val="FFFFFF"/>
                </a:solidFill>
                <a:effectLst/>
                <a:uLnTx/>
                <a:uFillTx/>
                <a:latin typeface="Meiryo UI"/>
                <a:ea typeface="Meiryo UI"/>
                <a:cs typeface="+mn-cs"/>
              </a:rPr>
              <a:t>A</a:t>
            </a:r>
            <a:r>
              <a:rPr kumimoji="1" lang="ja-JP" altLang="en-US" sz="900" b="0" i="0" u="none" strike="noStrike" kern="1200" cap="none" spc="0" normalizeH="0" baseline="0" noProof="0">
                <a:ln>
                  <a:noFill/>
                </a:ln>
                <a:solidFill>
                  <a:srgbClr val="FFFFFF"/>
                </a:solidFill>
                <a:effectLst/>
                <a:uLnTx/>
                <a:uFillTx/>
                <a:latin typeface="Meiryo UI"/>
                <a:ea typeface="Meiryo UI"/>
                <a:cs typeface="+mn-cs"/>
              </a:rPr>
              <a:t>国</a:t>
            </a:r>
            <a:endParaRPr kumimoji="1" lang="ja-JP" altLang="en-US" sz="800" b="0" i="0" u="none" strike="noStrike" kern="1200" cap="none" spc="0" normalizeH="0" baseline="0" noProof="0">
              <a:ln>
                <a:noFill/>
              </a:ln>
              <a:solidFill>
                <a:srgbClr val="FFFFFF"/>
              </a:solidFill>
              <a:effectLst/>
              <a:uLnTx/>
              <a:uFillTx/>
              <a:latin typeface="Meiryo UI"/>
              <a:ea typeface="Meiryo UI"/>
              <a:cs typeface="+mn-cs"/>
            </a:endParaRPr>
          </a:p>
        </p:txBody>
      </p:sp>
      <p:sp>
        <p:nvSpPr>
          <p:cNvPr id="4" name="正方形/長方形 3">
            <a:extLst>
              <a:ext uri="{FF2B5EF4-FFF2-40B4-BE49-F238E27FC236}">
                <a16:creationId xmlns:a16="http://schemas.microsoft.com/office/drawing/2014/main" id="{8B439F9D-4CA9-C6D3-1C52-8038778F1E47}"/>
              </a:ext>
            </a:extLst>
          </p:cNvPr>
          <p:cNvSpPr/>
          <p:nvPr/>
        </p:nvSpPr>
        <p:spPr>
          <a:xfrm>
            <a:off x="8350379" y="381319"/>
            <a:ext cx="1382998" cy="412912"/>
          </a:xfrm>
          <a:prstGeom prst="rect">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rPr>
              <a:t>日本語版</a:t>
            </a:r>
            <a:endParaRPr kumimoji="1" lang="en-US" altLang="ja-JP" sz="12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200" b="1" dirty="0">
                <a:solidFill>
                  <a:srgbClr val="2E2E38"/>
                </a:solidFill>
                <a:latin typeface="Meiryo UI" panose="020B0604030504040204" pitchFamily="50" charset="-128"/>
                <a:ea typeface="Meiryo UI" panose="020B0604030504040204" pitchFamily="50" charset="-128"/>
              </a:rPr>
              <a:t>フォーマット</a:t>
            </a:r>
            <a:endParaRPr kumimoji="1" lang="ja-JP" altLang="en-US" sz="1200" b="1" i="0" u="none" strike="noStrike" kern="1200" cap="none" spc="0" normalizeH="0" baseline="0" noProof="0" dirty="0">
              <a:ln>
                <a:noFill/>
              </a:ln>
              <a:solidFill>
                <a:srgbClr val="2E2E38"/>
              </a:solidFill>
              <a:effectLst/>
              <a:uLnTx/>
              <a:uFillTx/>
              <a:latin typeface="Meiryo UI" panose="020B0604030504040204" pitchFamily="50" charset="-128"/>
              <a:ea typeface="Meiryo UI" panose="020B0604030504040204" pitchFamily="50" charset="-128"/>
              <a:cs typeface="+mn-cs"/>
            </a:endParaRPr>
          </a:p>
        </p:txBody>
      </p:sp>
      <p:sp>
        <p:nvSpPr>
          <p:cNvPr id="2" name="正方形/長方形 1">
            <a:extLst>
              <a:ext uri="{FF2B5EF4-FFF2-40B4-BE49-F238E27FC236}">
                <a16:creationId xmlns:a16="http://schemas.microsoft.com/office/drawing/2014/main" id="{8E8D72AF-2248-FEE1-6BAA-D6D59D693627}"/>
              </a:ext>
            </a:extLst>
          </p:cNvPr>
          <p:cNvSpPr/>
          <p:nvPr/>
        </p:nvSpPr>
        <p:spPr>
          <a:xfrm>
            <a:off x="8101281" y="-718"/>
            <a:ext cx="1804719" cy="334047"/>
          </a:xfrm>
          <a:prstGeom prst="rect">
            <a:avLst/>
          </a:prstGeom>
          <a:solidFill>
            <a:schemeClr val="accent1">
              <a:lumMod val="20000"/>
              <a:lumOff val="80000"/>
            </a:schemeClr>
          </a:solidFill>
          <a:ln w="3810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700" b="1" dirty="0">
                <a:solidFill>
                  <a:srgbClr val="C00000"/>
                </a:solidFill>
                <a:latin typeface="Meiryo UI" panose="020B0604030504040204" pitchFamily="50" charset="-128"/>
                <a:ea typeface="Meiryo UI" panose="020B0604030504040204" pitchFamily="50" charset="-128"/>
              </a:rPr>
              <a:t>採択された場合、</a:t>
            </a:r>
            <a:br>
              <a:rPr kumimoji="1" lang="en-US" altLang="ja-JP" sz="700" b="1" dirty="0">
                <a:solidFill>
                  <a:srgbClr val="C00000"/>
                </a:solidFill>
                <a:latin typeface="Meiryo UI" panose="020B0604030504040204" pitchFamily="50" charset="-128"/>
                <a:ea typeface="Meiryo UI" panose="020B0604030504040204" pitchFamily="50" charset="-128"/>
              </a:rPr>
            </a:br>
            <a:r>
              <a:rPr kumimoji="1" lang="ja-JP" altLang="en-US" sz="700" b="1" dirty="0">
                <a:solidFill>
                  <a:srgbClr val="C00000"/>
                </a:solidFill>
                <a:latin typeface="Meiryo UI" panose="020B0604030504040204" pitchFamily="50" charset="-128"/>
                <a:ea typeface="Meiryo UI" panose="020B0604030504040204" pitchFamily="50" charset="-128"/>
              </a:rPr>
              <a:t>本資料が公開用の資料として使用されます</a:t>
            </a:r>
          </a:p>
        </p:txBody>
      </p:sp>
      <p:sp>
        <p:nvSpPr>
          <p:cNvPr id="11" name="吹き出し: 四角形 10">
            <a:extLst>
              <a:ext uri="{FF2B5EF4-FFF2-40B4-BE49-F238E27FC236}">
                <a16:creationId xmlns:a16="http://schemas.microsoft.com/office/drawing/2014/main" id="{8E48B1C1-57FD-6FC1-34C7-D09F1D743A9B}"/>
              </a:ext>
            </a:extLst>
          </p:cNvPr>
          <p:cNvSpPr/>
          <p:nvPr/>
        </p:nvSpPr>
        <p:spPr>
          <a:xfrm>
            <a:off x="1958816" y="844636"/>
            <a:ext cx="4706797" cy="324000"/>
          </a:xfrm>
          <a:prstGeom prst="wedgeRectCallout">
            <a:avLst>
              <a:gd name="adj1" fmla="val -52723"/>
              <a:gd name="adj2" fmla="val 124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申請者</a:t>
            </a:r>
            <a:r>
              <a:rPr kumimoji="1" lang="ja-JP" altLang="en-US" sz="1000">
                <a:solidFill>
                  <a:schemeClr val="tx2"/>
                </a:solidFill>
                <a:latin typeface="Meiryo UI" panose="020B0604030504040204" pitchFamily="50" charset="-128"/>
                <a:ea typeface="Meiryo UI" panose="020B0604030504040204" pitchFamily="50" charset="-128"/>
              </a:rPr>
              <a:t>の企業名を記載してください。 共同申請の場合は共同申請者名も記載してください</a:t>
            </a:r>
            <a:endParaRPr kumimoji="1" lang="ja-JP" altLang="en-US" sz="1000">
              <a:solidFill>
                <a:schemeClr val="tx2"/>
              </a:solidFill>
              <a:highlight>
                <a:srgbClr val="00FFFF"/>
              </a:highlight>
            </a:endParaRPr>
          </a:p>
        </p:txBody>
      </p:sp>
      <p:sp>
        <p:nvSpPr>
          <p:cNvPr id="13" name="吹き出し: 四角形 12">
            <a:extLst>
              <a:ext uri="{FF2B5EF4-FFF2-40B4-BE49-F238E27FC236}">
                <a16:creationId xmlns:a16="http://schemas.microsoft.com/office/drawing/2014/main" id="{E72DF488-F65F-009D-21B0-FCAE495C45AB}"/>
              </a:ext>
            </a:extLst>
          </p:cNvPr>
          <p:cNvSpPr/>
          <p:nvPr/>
        </p:nvSpPr>
        <p:spPr>
          <a:xfrm>
            <a:off x="2623478" y="414577"/>
            <a:ext cx="5674614" cy="467534"/>
          </a:xfrm>
          <a:prstGeom prst="wedgeRectCallout">
            <a:avLst>
              <a:gd name="adj1" fmla="val -53232"/>
              <a:gd name="adj2" fmla="val 1127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事業実施国名（複数国で実施予定の場合</a:t>
            </a:r>
            <a:r>
              <a:rPr lang="ja-JP" altLang="en-US" sz="1000" dirty="0">
                <a:solidFill>
                  <a:schemeClr val="tx2"/>
                </a:solidFill>
                <a:latin typeface="Meiryo UI" panose="020B0604030504040204" pitchFamily="50" charset="-128"/>
                <a:ea typeface="Meiryo UI" panose="020B0604030504040204" pitchFamily="50" charset="-128"/>
              </a:rPr>
              <a:t>は、全ての国名又は拠点となる国名）</a:t>
            </a:r>
            <a:r>
              <a:rPr kumimoji="1" lang="ja-JP" altLang="en-US" sz="1000" dirty="0">
                <a:solidFill>
                  <a:schemeClr val="tx2"/>
                </a:solidFill>
                <a:latin typeface="Meiryo UI" panose="020B0604030504040204" pitchFamily="50" charset="-128"/>
                <a:ea typeface="Meiryo UI" panose="020B0604030504040204" pitchFamily="50" charset="-128"/>
              </a:rPr>
              <a:t>を含めてください。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a:p>
            <a:r>
              <a:rPr kumimoji="1" lang="ja-JP" altLang="en-US" sz="1000" dirty="0">
                <a:solidFill>
                  <a:schemeClr val="tx2"/>
                </a:solidFill>
                <a:latin typeface="Meiryo UI" panose="020B0604030504040204" pitchFamily="50" charset="-128"/>
                <a:ea typeface="Meiryo UI" panose="020B0604030504040204" pitchFamily="50" charset="-128"/>
              </a:rPr>
              <a:t>なお、国名は外務省が公表している正式名称で記載してください。</a:t>
            </a:r>
          </a:p>
          <a:p>
            <a:r>
              <a:rPr kumimoji="1" lang="ja-JP" altLang="en-US" sz="1000" dirty="0">
                <a:solidFill>
                  <a:schemeClr val="tx2"/>
                </a:solidFill>
                <a:latin typeface="Meiryo UI" panose="020B0604030504040204" pitchFamily="50" charset="-128"/>
                <a:ea typeface="Meiryo UI" panose="020B0604030504040204" pitchFamily="50" charset="-128"/>
              </a:rPr>
              <a:t>外務省ウェブサイト</a:t>
            </a:r>
            <a:r>
              <a:rPr kumimoji="1" lang="en-US" altLang="ja-JP" sz="1000" dirty="0">
                <a:solidFill>
                  <a:schemeClr val="tx2"/>
                </a:solidFill>
                <a:latin typeface="Meiryo UI" panose="020B0604030504040204" pitchFamily="50" charset="-128"/>
                <a:ea typeface="Meiryo UI" panose="020B0604030504040204" pitchFamily="50" charset="-128"/>
              </a:rPr>
              <a:t>: https://www.mofa.go.jp/mofaj/area/index.html</a:t>
            </a:r>
            <a:endParaRPr kumimoji="1" lang="ja-JP" altLang="en-US" sz="1000" dirty="0">
              <a:solidFill>
                <a:schemeClr val="tx2"/>
              </a:solidFill>
            </a:endParaRPr>
          </a:p>
        </p:txBody>
      </p:sp>
      <p:sp>
        <p:nvSpPr>
          <p:cNvPr id="21" name="吹き出し: 四角形 20">
            <a:extLst>
              <a:ext uri="{FF2B5EF4-FFF2-40B4-BE49-F238E27FC236}">
                <a16:creationId xmlns:a16="http://schemas.microsoft.com/office/drawing/2014/main" id="{2F766FDD-14F8-0EF6-5435-1F183B20FC0B}"/>
              </a:ext>
            </a:extLst>
          </p:cNvPr>
          <p:cNvSpPr/>
          <p:nvPr/>
        </p:nvSpPr>
        <p:spPr>
          <a:xfrm>
            <a:off x="3283583" y="5172799"/>
            <a:ext cx="5198019" cy="1347742"/>
          </a:xfrm>
          <a:prstGeom prst="wedgeRectCallout">
            <a:avLst>
              <a:gd name="adj1" fmla="val -52886"/>
              <a:gd name="adj2" fmla="val -2505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事業概要およびウクライナ復興への貢献について、</a:t>
            </a:r>
            <a:r>
              <a:rPr kumimoji="1" lang="ja-JP" altLang="en-US" sz="1000" b="1" dirty="0">
                <a:solidFill>
                  <a:schemeClr val="tx2"/>
                </a:solidFill>
                <a:latin typeface="Meiryo UI" panose="020B0604030504040204" pitchFamily="50" charset="-128"/>
                <a:ea typeface="Meiryo UI" panose="020B0604030504040204" pitchFamily="50" charset="-128"/>
              </a:rPr>
              <a:t>以下の観点を含めて</a:t>
            </a:r>
            <a:r>
              <a:rPr kumimoji="1" lang="ja-JP" altLang="en-US" sz="1000" dirty="0">
                <a:solidFill>
                  <a:schemeClr val="tx2"/>
                </a:solidFill>
                <a:latin typeface="Meiryo UI" panose="020B0604030504040204" pitchFamily="50" charset="-128"/>
                <a:ea typeface="Meiryo UI" panose="020B0604030504040204" pitchFamily="50" charset="-128"/>
              </a:rPr>
              <a:t>記載してください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a:p>
            <a:r>
              <a:rPr kumimoji="1" lang="ja-JP" altLang="en-US" sz="1000" dirty="0">
                <a:solidFill>
                  <a:schemeClr val="tx2"/>
                </a:solidFill>
                <a:latin typeface="Meiryo UI" panose="020B0604030504040204" pitchFamily="50" charset="-128"/>
                <a:ea typeface="Meiryo UI" panose="020B0604030504040204" pitchFamily="50" charset="-128"/>
              </a:rPr>
              <a:t>（必要に応じ記載幅を調整いただいて構いません）</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実証事業で何を検証し、新たにどのような事業を構築したいのか</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そのために</a:t>
            </a:r>
            <a:r>
              <a:rPr kumimoji="1" lang="en-US" altLang="ja-JP" sz="1000" dirty="0">
                <a:solidFill>
                  <a:schemeClr val="tx2"/>
                </a:solidFill>
                <a:latin typeface="Meiryo UI" panose="020B0604030504040204" pitchFamily="50" charset="-128"/>
                <a:ea typeface="Meiryo UI" panose="020B0604030504040204" pitchFamily="50" charset="-128"/>
              </a:rPr>
              <a:t>FS</a:t>
            </a:r>
            <a:r>
              <a:rPr kumimoji="1" lang="ja-JP" altLang="en-US" sz="1000" dirty="0">
                <a:solidFill>
                  <a:schemeClr val="tx2"/>
                </a:solidFill>
                <a:latin typeface="Meiryo UI" panose="020B0604030504040204" pitchFamily="50" charset="-128"/>
                <a:ea typeface="Meiryo UI" panose="020B0604030504040204" pitchFamily="50" charset="-128"/>
              </a:rPr>
              <a:t>事業でどのような仮説を検証したいのか</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日本にて確立されたどんな技術・サービスを活用するのか</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補助事業の実施により、どのようにウクライナ復興に貢献できるのか</a:t>
            </a:r>
            <a:endParaRPr kumimoji="1" lang="en-US" altLang="ja-JP" sz="1000" dirty="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dirty="0">
                <a:solidFill>
                  <a:schemeClr val="tx2"/>
                </a:solidFill>
                <a:latin typeface="Meiryo UI" panose="020B0604030504040204" pitchFamily="50" charset="-128"/>
                <a:ea typeface="Meiryo UI" panose="020B0604030504040204" pitchFamily="50" charset="-128"/>
              </a:rPr>
              <a:t>事業実施国の選定背景は何か、当該事業実施国における補助事業の重要性は何であると考えられるか（ウクライナ以外の国を事業実施国に含めている場合のみ）</a:t>
            </a:r>
            <a:endParaRPr kumimoji="1" lang="en-US" altLang="ja-JP" sz="1000" dirty="0">
              <a:solidFill>
                <a:schemeClr val="tx2"/>
              </a:solidFill>
              <a:latin typeface="Meiryo UI" panose="020B0604030504040204" pitchFamily="50" charset="-128"/>
              <a:ea typeface="Meiryo UI" panose="020B0604030504040204" pitchFamily="50" charset="-128"/>
            </a:endParaRPr>
          </a:p>
        </p:txBody>
      </p:sp>
      <p:sp>
        <p:nvSpPr>
          <p:cNvPr id="22" name="吹き出し: 四角形 21">
            <a:extLst>
              <a:ext uri="{FF2B5EF4-FFF2-40B4-BE49-F238E27FC236}">
                <a16:creationId xmlns:a16="http://schemas.microsoft.com/office/drawing/2014/main" id="{56D4BEED-C852-B92E-7773-B92A0CDC2740}"/>
              </a:ext>
            </a:extLst>
          </p:cNvPr>
          <p:cNvSpPr/>
          <p:nvPr/>
        </p:nvSpPr>
        <p:spPr>
          <a:xfrm>
            <a:off x="6708079" y="1997934"/>
            <a:ext cx="3067765" cy="603997"/>
          </a:xfrm>
          <a:prstGeom prst="wedgeRectCallout">
            <a:avLst>
              <a:gd name="adj1" fmla="val 5831"/>
              <a:gd name="adj2" fmla="val -6564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①～⑩のいずれか該当するもの</a:t>
            </a:r>
            <a:r>
              <a:rPr kumimoji="1" lang="en-US" altLang="ja-JP" sz="1000" dirty="0">
                <a:solidFill>
                  <a:schemeClr val="tx2"/>
                </a:solidFill>
                <a:latin typeface="Meiryo UI" panose="020B0604030504040204" pitchFamily="50" charset="-128"/>
                <a:ea typeface="Meiryo UI" panose="020B0604030504040204" pitchFamily="50" charset="-128"/>
              </a:rPr>
              <a:t>1</a:t>
            </a:r>
            <a:r>
              <a:rPr kumimoji="1" lang="ja-JP" altLang="en-US" sz="1000" dirty="0">
                <a:solidFill>
                  <a:schemeClr val="tx2"/>
                </a:solidFill>
                <a:latin typeface="Meiryo UI" panose="020B0604030504040204" pitchFamily="50" charset="-128"/>
                <a:ea typeface="Meiryo UI" panose="020B0604030504040204" pitchFamily="50" charset="-128"/>
              </a:rPr>
              <a:t>つに〇をつけてください。</a:t>
            </a:r>
            <a:br>
              <a:rPr kumimoji="1" lang="en-US" altLang="ja-JP" sz="1000" dirty="0">
                <a:solidFill>
                  <a:schemeClr val="tx2"/>
                </a:solidFill>
                <a:latin typeface="Meiryo UI" panose="020B0604030504040204" pitchFamily="50" charset="-128"/>
                <a:ea typeface="Meiryo UI" panose="020B0604030504040204" pitchFamily="50" charset="-128"/>
              </a:rPr>
            </a:br>
            <a:r>
              <a:rPr kumimoji="1" lang="ja-JP" altLang="en-US" sz="1000" dirty="0">
                <a:solidFill>
                  <a:schemeClr val="tx2"/>
                </a:solidFill>
                <a:latin typeface="Meiryo UI" panose="020B0604030504040204" pitchFamily="50" charset="-128"/>
                <a:ea typeface="Meiryo UI" panose="020B0604030504040204" pitchFamily="50" charset="-128"/>
              </a:rPr>
              <a:t>「その他」に該当する場合は、事業分野を簡潔に説明してください</a:t>
            </a:r>
          </a:p>
        </p:txBody>
      </p:sp>
      <p:sp>
        <p:nvSpPr>
          <p:cNvPr id="24" name="吹き出し: 四角形 23">
            <a:extLst>
              <a:ext uri="{FF2B5EF4-FFF2-40B4-BE49-F238E27FC236}">
                <a16:creationId xmlns:a16="http://schemas.microsoft.com/office/drawing/2014/main" id="{267BA19C-1F0F-EA2E-F626-548DFBA8D884}"/>
              </a:ext>
            </a:extLst>
          </p:cNvPr>
          <p:cNvSpPr/>
          <p:nvPr/>
        </p:nvSpPr>
        <p:spPr>
          <a:xfrm>
            <a:off x="2850096" y="1256531"/>
            <a:ext cx="1881295" cy="243425"/>
          </a:xfrm>
          <a:prstGeom prst="wedgeRectCallout">
            <a:avLst>
              <a:gd name="adj1" fmla="val -54953"/>
              <a:gd name="adj2" fmla="val 905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該当するものに〇をつけてください</a:t>
            </a:r>
            <a:endParaRPr kumimoji="1" lang="ja-JP" altLang="en-US" sz="1000" dirty="0">
              <a:solidFill>
                <a:schemeClr val="tx2"/>
              </a:solidFill>
              <a:highlight>
                <a:srgbClr val="00FFFF"/>
              </a:highlight>
            </a:endParaRPr>
          </a:p>
        </p:txBody>
      </p:sp>
      <p:sp>
        <p:nvSpPr>
          <p:cNvPr id="28" name="吹き出し: 四角形 27">
            <a:extLst>
              <a:ext uri="{FF2B5EF4-FFF2-40B4-BE49-F238E27FC236}">
                <a16:creationId xmlns:a16="http://schemas.microsoft.com/office/drawing/2014/main" id="{BC1CDFAF-6192-F47A-1F30-F9409709643E}"/>
              </a:ext>
            </a:extLst>
          </p:cNvPr>
          <p:cNvSpPr/>
          <p:nvPr/>
        </p:nvSpPr>
        <p:spPr>
          <a:xfrm>
            <a:off x="7873248" y="1256531"/>
            <a:ext cx="1881295" cy="243425"/>
          </a:xfrm>
          <a:prstGeom prst="wedgeRectCallout">
            <a:avLst>
              <a:gd name="adj1" fmla="val -22401"/>
              <a:gd name="adj2" fmla="val -8055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rPr>
              <a:t>該当するものに〇をつけてください</a:t>
            </a:r>
            <a:endParaRPr kumimoji="1" lang="ja-JP" altLang="en-US" sz="1000" dirty="0">
              <a:solidFill>
                <a:schemeClr val="tx2"/>
              </a:solidFill>
              <a:highlight>
                <a:srgbClr val="00FFFF"/>
              </a:highlight>
            </a:endParaRPr>
          </a:p>
        </p:txBody>
      </p:sp>
    </p:spTree>
    <p:extLst>
      <p:ext uri="{BB962C8B-B14F-4D97-AF65-F5344CB8AC3E}">
        <p14:creationId xmlns:p14="http://schemas.microsoft.com/office/powerpoint/2010/main" val="190610163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AA507C-AA21-E51D-49E8-CE7260EB20D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D7D46BA-934D-E5C8-A0A4-F045298E4F41}"/>
              </a:ext>
            </a:extLst>
          </p:cNvPr>
          <p:cNvSpPr>
            <a:spLocks noGrp="1"/>
          </p:cNvSpPr>
          <p:nvPr>
            <p:ph type="body" sz="quarter" idx="13"/>
          </p:nvPr>
        </p:nvSpPr>
        <p:spPr/>
        <p:txBody>
          <a:bodyPr/>
          <a:lstStyle/>
          <a:p>
            <a:r>
              <a:rPr kumimoji="1" lang="ja-JP" altLang="en-US"/>
              <a:t>２</a:t>
            </a:r>
            <a:r>
              <a:rPr kumimoji="1" lang="en-US" altLang="ja-JP"/>
              <a:t>. </a:t>
            </a:r>
            <a:r>
              <a:rPr kumimoji="1" lang="ja-JP" altLang="en-US"/>
              <a:t>経営戦略及び補助事業の位置づけ</a:t>
            </a:r>
            <a:endParaRPr kumimoji="1" lang="en-US" altLang="ja-JP"/>
          </a:p>
        </p:txBody>
      </p:sp>
    </p:spTree>
    <p:extLst>
      <p:ext uri="{BB962C8B-B14F-4D97-AF65-F5344CB8AC3E}">
        <p14:creationId xmlns:p14="http://schemas.microsoft.com/office/powerpoint/2010/main" val="203329487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テキスト プレースホルダー 2">
            <a:extLst>
              <a:ext uri="{FF2B5EF4-FFF2-40B4-BE49-F238E27FC236}">
                <a16:creationId xmlns:a16="http://schemas.microsoft.com/office/drawing/2014/main" id="{EB905F6D-2759-9505-6B7F-11B99F848C85}"/>
              </a:ext>
            </a:extLst>
          </p:cNvPr>
          <p:cNvSpPr txBox="1">
            <a:spLocks/>
          </p:cNvSpPr>
          <p:nvPr/>
        </p:nvSpPr>
        <p:spPr>
          <a:xfrm>
            <a:off x="5102509" y="1845252"/>
            <a:ext cx="4291200" cy="4644447"/>
          </a:xfrm>
          <a:prstGeom prst="rect">
            <a:avLst/>
          </a:prstGeom>
          <a:solidFill>
            <a:schemeClr val="accent3">
              <a:lumMod val="20000"/>
              <a:lumOff val="80000"/>
            </a:schemeClr>
          </a:solidFill>
        </p:spPr>
        <p:txBody>
          <a:bodyPr lIns="90000" rIns="90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2" name="テキスト プレースホルダー 1">
            <a:extLst>
              <a:ext uri="{FF2B5EF4-FFF2-40B4-BE49-F238E27FC236}">
                <a16:creationId xmlns:a16="http://schemas.microsoft.com/office/drawing/2014/main" id="{66190DA8-55E9-30F7-B9F3-5A4FB9AC395A}"/>
              </a:ext>
            </a:extLst>
          </p:cNvPr>
          <p:cNvSpPr>
            <a:spLocks noGrp="1"/>
          </p:cNvSpPr>
          <p:nvPr>
            <p:ph type="body" sz="quarter" idx="15"/>
          </p:nvPr>
        </p:nvSpPr>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en-GB" dirty="0"/>
          </a:p>
        </p:txBody>
      </p:sp>
      <p:sp>
        <p:nvSpPr>
          <p:cNvPr id="4" name="テキスト プレースホルダー 3">
            <a:extLst>
              <a:ext uri="{FF2B5EF4-FFF2-40B4-BE49-F238E27FC236}">
                <a16:creationId xmlns:a16="http://schemas.microsoft.com/office/drawing/2014/main" id="{E31355B9-D6F1-D567-C4EA-BDFCA5AB0B3E}"/>
              </a:ext>
            </a:extLst>
          </p:cNvPr>
          <p:cNvSpPr>
            <a:spLocks noGrp="1"/>
          </p:cNvSpPr>
          <p:nvPr>
            <p:ph type="body" sz="quarter" idx="17"/>
          </p:nvPr>
        </p:nvSpPr>
        <p:spPr/>
        <p:txBody>
          <a:bodyPr/>
          <a:lstStyle/>
          <a:p>
            <a:r>
              <a:rPr kumimoji="1" lang="en-US" altLang="ja-JP"/>
              <a:t>2-1. </a:t>
            </a:r>
            <a:r>
              <a:rPr lang="ja-JP" altLang="en-US" sz="1200"/>
              <a:t>長期成長ビジョン及び海外展開戦略</a:t>
            </a:r>
            <a:endParaRPr kumimoji="1" lang="en-GB"/>
          </a:p>
        </p:txBody>
      </p:sp>
      <p:sp>
        <p:nvSpPr>
          <p:cNvPr id="15" name="正方形/長方形 14">
            <a:extLst>
              <a:ext uri="{FF2B5EF4-FFF2-40B4-BE49-F238E27FC236}">
                <a16:creationId xmlns:a16="http://schemas.microsoft.com/office/drawing/2014/main" id="{978E6943-5881-5B1B-87A4-9A8D540074F4}"/>
              </a:ext>
            </a:extLst>
          </p:cNvPr>
          <p:cNvSpPr/>
          <p:nvPr/>
        </p:nvSpPr>
        <p:spPr>
          <a:xfrm>
            <a:off x="5102509" y="1495322"/>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長期成長ビジョンに基づく海外展開戦略</a:t>
            </a:r>
          </a:p>
        </p:txBody>
      </p:sp>
      <p:sp>
        <p:nvSpPr>
          <p:cNvPr id="17" name="正方形/長方形 16">
            <a:extLst>
              <a:ext uri="{FF2B5EF4-FFF2-40B4-BE49-F238E27FC236}">
                <a16:creationId xmlns:a16="http://schemas.microsoft.com/office/drawing/2014/main" id="{36161827-63CB-AE7D-0683-06B44EE37EB7}"/>
              </a:ext>
            </a:extLst>
          </p:cNvPr>
          <p:cNvSpPr/>
          <p:nvPr/>
        </p:nvSpPr>
        <p:spPr>
          <a:xfrm>
            <a:off x="510775" y="1495322"/>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長期成長ビジョン（目指す姿）</a:t>
            </a:r>
          </a:p>
        </p:txBody>
      </p:sp>
      <p:sp>
        <p:nvSpPr>
          <p:cNvPr id="18" name="テキスト プレースホルダー 2">
            <a:extLst>
              <a:ext uri="{FF2B5EF4-FFF2-40B4-BE49-F238E27FC236}">
                <a16:creationId xmlns:a16="http://schemas.microsoft.com/office/drawing/2014/main" id="{81EF9679-776A-A608-0EF7-577D806EC88E}"/>
              </a:ext>
            </a:extLst>
          </p:cNvPr>
          <p:cNvSpPr txBox="1">
            <a:spLocks/>
          </p:cNvSpPr>
          <p:nvPr/>
        </p:nvSpPr>
        <p:spPr>
          <a:xfrm>
            <a:off x="512292" y="1845251"/>
            <a:ext cx="4291197" cy="4644449"/>
          </a:xfrm>
          <a:prstGeom prst="rect">
            <a:avLst/>
          </a:prstGeom>
          <a:solidFill>
            <a:schemeClr val="accent3">
              <a:lumMod val="20000"/>
              <a:lumOff val="80000"/>
            </a:schemeClr>
          </a:solidFill>
        </p:spPr>
        <p:txBody>
          <a:bodyPr lIns="72000" rIns="72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t>XXX</a:t>
            </a:r>
            <a:endParaRPr kumimoji="1" lang="ja-JP" altLang="en-US" sz="1050" dirty="0"/>
          </a:p>
        </p:txBody>
      </p:sp>
      <p:sp>
        <p:nvSpPr>
          <p:cNvPr id="22" name="正方形/長方形 21">
            <a:extLst>
              <a:ext uri="{FF2B5EF4-FFF2-40B4-BE49-F238E27FC236}">
                <a16:creationId xmlns:a16="http://schemas.microsoft.com/office/drawing/2014/main" id="{FAF292CF-99AB-CA74-D763-52D86755188C}"/>
              </a:ext>
            </a:extLst>
          </p:cNvPr>
          <p:cNvSpPr/>
          <p:nvPr/>
        </p:nvSpPr>
        <p:spPr>
          <a:xfrm>
            <a:off x="620465" y="5362678"/>
            <a:ext cx="4074850" cy="1127020"/>
          </a:xfrm>
          <a:prstGeom prst="rect">
            <a:avLst/>
          </a:prstGeom>
          <a:solidFill>
            <a:schemeClr val="bg1"/>
          </a:solidFill>
          <a:ln w="9525" cap="rnd" cmpd="sng" algn="ctr">
            <a:solidFill>
              <a:srgbClr val="00206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spcAft>
                <a:spcPts val="600"/>
              </a:spcAft>
            </a:pPr>
            <a:r>
              <a:rPr kumimoji="1" lang="ja-JP" altLang="en-US" sz="1200" b="1">
                <a:solidFill>
                  <a:schemeClr val="tx2"/>
                </a:solidFill>
                <a:latin typeface="Meiryo UI" panose="020B0604030504040204" pitchFamily="50" charset="-128"/>
                <a:ea typeface="Meiryo UI" panose="020B0604030504040204" pitchFamily="50" charset="-128"/>
              </a:rPr>
              <a:t>長期成長ビジョンに基づく定量目標</a:t>
            </a:r>
            <a:endParaRPr kumimoji="1" lang="en-US" altLang="ja-JP" sz="1200" b="1">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a:t>
            </a:r>
            <a:r>
              <a:rPr kumimoji="1" lang="en-US" altLang="ja-JP" sz="1050">
                <a:solidFill>
                  <a:schemeClr val="tx2"/>
                </a:solidFill>
              </a:rPr>
              <a:t>XXX</a:t>
            </a:r>
            <a:r>
              <a:rPr kumimoji="1" lang="ja-JP" altLang="en-US" sz="1050">
                <a:solidFill>
                  <a:schemeClr val="tx2"/>
                </a:solidFill>
              </a:rPr>
              <a:t>部門（または全社）の売上高成長率</a:t>
            </a:r>
            <a:r>
              <a:rPr kumimoji="1" lang="en-US" altLang="ja-JP" sz="1050">
                <a:solidFill>
                  <a:schemeClr val="tx2"/>
                </a:solidFill>
              </a:rPr>
              <a:t>XX.X%</a:t>
            </a:r>
            <a:r>
              <a:rPr kumimoji="1" lang="ja-JP" altLang="en-US" sz="1050">
                <a:solidFill>
                  <a:schemeClr val="tx2"/>
                </a:solidFill>
              </a:rPr>
              <a:t>（</a:t>
            </a:r>
            <a:r>
              <a:rPr kumimoji="1" lang="en-US" altLang="ja-JP" sz="1050">
                <a:solidFill>
                  <a:schemeClr val="tx2"/>
                </a:solidFill>
              </a:rPr>
              <a:t>XXXX</a:t>
            </a:r>
            <a:r>
              <a:rPr kumimoji="1" lang="ja-JP" altLang="en-US" sz="1050">
                <a:solidFill>
                  <a:schemeClr val="tx2"/>
                </a:solidFill>
              </a:rPr>
              <a:t>年度売上比）</a:t>
            </a:r>
            <a:endParaRPr kumimoji="1" lang="en-US" altLang="ja-JP" sz="1050">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a:t>
            </a:r>
            <a:r>
              <a:rPr kumimoji="1" lang="en-US" altLang="ja-JP" sz="1050">
                <a:solidFill>
                  <a:schemeClr val="tx2"/>
                </a:solidFill>
              </a:rPr>
              <a:t>XXXXX</a:t>
            </a:r>
            <a:r>
              <a:rPr kumimoji="1" lang="ja-JP" altLang="en-US" sz="1050">
                <a:solidFill>
                  <a:schemeClr val="tx2"/>
                </a:solidFill>
              </a:rPr>
              <a:t>の営業利益増加量</a:t>
            </a:r>
            <a:r>
              <a:rPr kumimoji="1" lang="en-US" altLang="ja-JP" sz="1050">
                <a:solidFill>
                  <a:schemeClr val="tx2"/>
                </a:solidFill>
              </a:rPr>
              <a:t>XXX</a:t>
            </a:r>
            <a:r>
              <a:rPr kumimoji="1" lang="ja-JP" altLang="en-US" sz="1050">
                <a:solidFill>
                  <a:schemeClr val="tx2"/>
                </a:solidFill>
              </a:rPr>
              <a:t>百万円（</a:t>
            </a:r>
            <a:r>
              <a:rPr kumimoji="1" lang="en-US" altLang="ja-JP" sz="1050">
                <a:solidFill>
                  <a:schemeClr val="tx2"/>
                </a:solidFill>
              </a:rPr>
              <a:t>XXXX</a:t>
            </a:r>
            <a:r>
              <a:rPr kumimoji="1" lang="ja-JP" altLang="en-US" sz="1050">
                <a:solidFill>
                  <a:schemeClr val="tx2"/>
                </a:solidFill>
              </a:rPr>
              <a:t>年度営業利益比）</a:t>
            </a:r>
          </a:p>
        </p:txBody>
      </p:sp>
      <p:cxnSp>
        <p:nvCxnSpPr>
          <p:cNvPr id="7" name="直線コネクタ 6">
            <a:extLst>
              <a:ext uri="{FF2B5EF4-FFF2-40B4-BE49-F238E27FC236}">
                <a16:creationId xmlns:a16="http://schemas.microsoft.com/office/drawing/2014/main" id="{B0ECBA90-08A6-6D3A-E447-A31B330E9D91}"/>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正方形/長方形 11">
            <a:extLst>
              <a:ext uri="{FF2B5EF4-FFF2-40B4-BE49-F238E27FC236}">
                <a16:creationId xmlns:a16="http://schemas.microsoft.com/office/drawing/2014/main" id="{7121D7B4-5BA0-E74B-D7CB-ADE65463ED61}"/>
              </a:ext>
            </a:extLst>
          </p:cNvPr>
          <p:cNvSpPr/>
          <p:nvPr/>
        </p:nvSpPr>
        <p:spPr>
          <a:xfrm>
            <a:off x="5210684" y="5362678"/>
            <a:ext cx="4074850" cy="1127020"/>
          </a:xfrm>
          <a:prstGeom prst="rect">
            <a:avLst/>
          </a:prstGeom>
          <a:solidFill>
            <a:schemeClr val="bg1"/>
          </a:solidFill>
          <a:ln w="9525" cap="rnd" cmpd="sng" algn="ctr">
            <a:solidFill>
              <a:srgbClr val="00206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spcAft>
                <a:spcPts val="600"/>
              </a:spcAft>
            </a:pPr>
            <a:r>
              <a:rPr kumimoji="1" lang="ja-JP" altLang="en-US" sz="1200" b="1">
                <a:solidFill>
                  <a:schemeClr val="tx2"/>
                </a:solidFill>
                <a:latin typeface="Meiryo UI" panose="020B0604030504040204" pitchFamily="50" charset="-128"/>
                <a:ea typeface="Meiryo UI" panose="020B0604030504040204" pitchFamily="50" charset="-128"/>
              </a:rPr>
              <a:t>海外展開に係る定量目標</a:t>
            </a:r>
            <a:endParaRPr kumimoji="1" lang="en-US" altLang="ja-JP" sz="1200" b="1">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年までの海外マーケット全体における売上高成長率</a:t>
            </a:r>
            <a:r>
              <a:rPr kumimoji="1" lang="en-US" altLang="ja-JP" sz="1050">
                <a:solidFill>
                  <a:schemeClr val="tx2"/>
                </a:solidFill>
              </a:rPr>
              <a:t>XX.X%</a:t>
            </a:r>
            <a:r>
              <a:rPr kumimoji="1" lang="ja-JP" altLang="en-US" sz="1050">
                <a:solidFill>
                  <a:schemeClr val="tx2"/>
                </a:solidFill>
              </a:rPr>
              <a:t>（</a:t>
            </a:r>
            <a:r>
              <a:rPr kumimoji="1" lang="en-US" altLang="ja-JP" sz="1050">
                <a:solidFill>
                  <a:schemeClr val="tx2"/>
                </a:solidFill>
              </a:rPr>
              <a:t>XXXX</a:t>
            </a:r>
            <a:r>
              <a:rPr kumimoji="1" lang="ja-JP" altLang="en-US" sz="1050">
                <a:solidFill>
                  <a:schemeClr val="tx2"/>
                </a:solidFill>
              </a:rPr>
              <a:t>年度売上比）</a:t>
            </a:r>
            <a:endParaRPr kumimoji="1" lang="en-US" altLang="ja-JP" sz="1050">
              <a:solidFill>
                <a:schemeClr val="tx2"/>
              </a:solidFill>
              <a:latin typeface="Meiryo UI" panose="020B0604030504040204" pitchFamily="50" charset="-128"/>
              <a:ea typeface="Meiryo UI" panose="020B0604030504040204" pitchFamily="50" charset="-128"/>
            </a:endParaRPr>
          </a:p>
          <a:p>
            <a:pPr marL="285750" indent="-285750">
              <a:spcAft>
                <a:spcPts val="600"/>
              </a:spcAft>
              <a:buFont typeface="Arial" panose="020B0604020202020204" pitchFamily="34" charset="0"/>
              <a:buChar char="•"/>
            </a:pPr>
            <a:r>
              <a:rPr kumimoji="1" lang="en-US" altLang="ja-JP" sz="1050">
                <a:solidFill>
                  <a:schemeClr val="tx2"/>
                </a:solidFill>
              </a:rPr>
              <a:t>XXXX</a:t>
            </a:r>
            <a:r>
              <a:rPr kumimoji="1" lang="ja-JP" altLang="en-US" sz="1050">
                <a:solidFill>
                  <a:schemeClr val="tx2"/>
                </a:solidFill>
              </a:rPr>
              <a:t>年までの海外マーケット全体における営業利益増加量</a:t>
            </a:r>
            <a:r>
              <a:rPr kumimoji="1" lang="en-US" altLang="ja-JP" sz="1050">
                <a:solidFill>
                  <a:schemeClr val="tx2"/>
                </a:solidFill>
              </a:rPr>
              <a:t>XXX</a:t>
            </a:r>
            <a:r>
              <a:rPr kumimoji="1" lang="ja-JP" altLang="en-US" sz="1050">
                <a:solidFill>
                  <a:schemeClr val="tx2"/>
                </a:solidFill>
              </a:rPr>
              <a:t>百万円（</a:t>
            </a:r>
            <a:r>
              <a:rPr kumimoji="1" lang="en-US" altLang="ja-JP" sz="1050">
                <a:solidFill>
                  <a:schemeClr val="tx2"/>
                </a:solidFill>
              </a:rPr>
              <a:t>XXXX</a:t>
            </a:r>
            <a:r>
              <a:rPr kumimoji="1" lang="ja-JP" altLang="en-US" sz="1050">
                <a:solidFill>
                  <a:schemeClr val="tx2"/>
                </a:solidFill>
              </a:rPr>
              <a:t>年度営業利益比）</a:t>
            </a:r>
          </a:p>
        </p:txBody>
      </p:sp>
      <p:sp>
        <p:nvSpPr>
          <p:cNvPr id="3" name="吹き出し: 四角形 2">
            <a:extLst>
              <a:ext uri="{FF2B5EF4-FFF2-40B4-BE49-F238E27FC236}">
                <a16:creationId xmlns:a16="http://schemas.microsoft.com/office/drawing/2014/main" id="{25F41553-40CB-3316-B872-36935CF257BA}"/>
              </a:ext>
            </a:extLst>
          </p:cNvPr>
          <p:cNvSpPr/>
          <p:nvPr/>
        </p:nvSpPr>
        <p:spPr>
          <a:xfrm>
            <a:off x="1801092" y="4004354"/>
            <a:ext cx="2735993" cy="1240972"/>
          </a:xfrm>
          <a:prstGeom prst="wedgeRectCallout">
            <a:avLst>
              <a:gd name="adj1" fmla="val -40011"/>
              <a:gd name="adj2" fmla="val 6259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spcAft>
                <a:spcPts val="300"/>
              </a:spcAft>
              <a:buFont typeface="Arial" panose="020B0604020202020204" pitchFamily="34" charset="0"/>
              <a:buChar char="•"/>
            </a:pPr>
            <a:r>
              <a:rPr kumimoji="1" lang="en-US" altLang="ja-JP" sz="1000" dirty="0">
                <a:solidFill>
                  <a:srgbClr val="FF0000"/>
                </a:solidFill>
              </a:rPr>
              <a:t>【</a:t>
            </a:r>
            <a:r>
              <a:rPr kumimoji="1" lang="ja-JP" altLang="en-US" sz="1000" dirty="0">
                <a:solidFill>
                  <a:srgbClr val="FF0000"/>
                </a:solidFill>
              </a:rPr>
              <a:t>大企業等</a:t>
            </a:r>
            <a:r>
              <a:rPr kumimoji="1" lang="en-US" altLang="ja-JP" sz="1000" dirty="0">
                <a:solidFill>
                  <a:srgbClr val="FF0000"/>
                </a:solidFill>
              </a:rPr>
              <a:t>】 </a:t>
            </a:r>
            <a:r>
              <a:rPr kumimoji="1" lang="ja-JP" altLang="en-US" sz="1000" dirty="0">
                <a:solidFill>
                  <a:schemeClr val="tx2"/>
                </a:solidFill>
              </a:rPr>
              <a:t>補助事業を行う</a:t>
            </a:r>
            <a:r>
              <a:rPr kumimoji="1" lang="ja-JP" altLang="en-US" sz="1000" b="1" dirty="0">
                <a:solidFill>
                  <a:schemeClr val="tx2"/>
                </a:solidFill>
              </a:rPr>
              <a:t>事業部門等の組織</a:t>
            </a:r>
            <a:r>
              <a:rPr kumimoji="1" lang="ja-JP" altLang="en-US" sz="1000" dirty="0">
                <a:solidFill>
                  <a:schemeClr val="tx2"/>
                </a:solidFill>
              </a:rPr>
              <a:t>（または企業全体）の成長目標を記載してください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en-US" altLang="ja-JP" sz="1000" dirty="0">
                <a:solidFill>
                  <a:srgbClr val="FF0000"/>
                </a:solidFill>
              </a:rPr>
              <a:t>【</a:t>
            </a:r>
            <a:r>
              <a:rPr kumimoji="1" lang="ja-JP" altLang="en-US" sz="1000" dirty="0">
                <a:solidFill>
                  <a:srgbClr val="FF0000"/>
                </a:solidFill>
              </a:rPr>
              <a:t>中小企業</a:t>
            </a:r>
            <a:r>
              <a:rPr kumimoji="1" lang="en-US" altLang="ja-JP" sz="1000" dirty="0">
                <a:solidFill>
                  <a:srgbClr val="FF0000"/>
                </a:solidFill>
              </a:rPr>
              <a:t>】 </a:t>
            </a:r>
            <a:r>
              <a:rPr kumimoji="1" lang="ja-JP" altLang="en-US" sz="1000" b="1" dirty="0">
                <a:solidFill>
                  <a:schemeClr val="tx2"/>
                </a:solidFill>
              </a:rPr>
              <a:t>企業全体の</a:t>
            </a:r>
            <a:r>
              <a:rPr kumimoji="1" lang="ja-JP" altLang="en-US" sz="1000" dirty="0">
                <a:solidFill>
                  <a:schemeClr val="tx2"/>
                </a:solidFill>
              </a:rPr>
              <a:t>成長目標を記載してください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ja-JP" altLang="en-US" sz="1000" dirty="0">
                <a:solidFill>
                  <a:schemeClr val="tx2"/>
                </a:solidFill>
              </a:rPr>
              <a:t>成長目標の時点 </a:t>
            </a:r>
            <a:r>
              <a:rPr kumimoji="1" lang="en-US" altLang="ja-JP" sz="1000" dirty="0">
                <a:solidFill>
                  <a:schemeClr val="tx2"/>
                </a:solidFill>
              </a:rPr>
              <a:t>(XXXX</a:t>
            </a:r>
            <a:r>
              <a:rPr kumimoji="1" lang="ja-JP" altLang="en-US" sz="1000" dirty="0">
                <a:solidFill>
                  <a:schemeClr val="tx2"/>
                </a:solidFill>
              </a:rPr>
              <a:t>年</a:t>
            </a:r>
            <a:r>
              <a:rPr kumimoji="1" lang="en-US" altLang="ja-JP" sz="1000" dirty="0">
                <a:solidFill>
                  <a:schemeClr val="tx2"/>
                </a:solidFill>
              </a:rPr>
              <a:t>) </a:t>
            </a:r>
            <a:r>
              <a:rPr kumimoji="1" lang="ja-JP" altLang="en-US" sz="1000" dirty="0">
                <a:solidFill>
                  <a:schemeClr val="tx2"/>
                </a:solidFill>
              </a:rPr>
              <a:t>は、次スライドの作成を念頭に置いた上で設定してください</a:t>
            </a:r>
            <a:endParaRPr kumimoji="1" lang="en-US" altLang="ja-JP" sz="1000" dirty="0">
              <a:solidFill>
                <a:schemeClr val="tx2"/>
              </a:solidFill>
            </a:endParaRPr>
          </a:p>
        </p:txBody>
      </p:sp>
      <p:sp>
        <p:nvSpPr>
          <p:cNvPr id="6" name="吹き出し: 四角形 5">
            <a:extLst>
              <a:ext uri="{FF2B5EF4-FFF2-40B4-BE49-F238E27FC236}">
                <a16:creationId xmlns:a16="http://schemas.microsoft.com/office/drawing/2014/main" id="{BFC3C8BE-45C2-A13F-6572-D5DF11060E9B}"/>
              </a:ext>
            </a:extLst>
          </p:cNvPr>
          <p:cNvSpPr/>
          <p:nvPr/>
        </p:nvSpPr>
        <p:spPr>
          <a:xfrm>
            <a:off x="1225329" y="2199946"/>
            <a:ext cx="3253453" cy="1443904"/>
          </a:xfrm>
          <a:prstGeom prst="wedgeRectCallout">
            <a:avLst>
              <a:gd name="adj1" fmla="val -55926"/>
              <a:gd name="adj2" fmla="val -474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spcAft>
                <a:spcPts val="300"/>
              </a:spcAft>
              <a:buFont typeface="Arial" panose="020B0604020202020204" pitchFamily="34" charset="0"/>
              <a:buChar char="•"/>
            </a:pPr>
            <a:r>
              <a:rPr kumimoji="1" lang="en-US" altLang="ja-JP" sz="1000" dirty="0">
                <a:solidFill>
                  <a:srgbClr val="FF0000"/>
                </a:solidFill>
              </a:rPr>
              <a:t>【</a:t>
            </a:r>
            <a:r>
              <a:rPr kumimoji="1" lang="ja-JP" altLang="en-US" sz="1000" dirty="0">
                <a:solidFill>
                  <a:srgbClr val="FF0000"/>
                </a:solidFill>
              </a:rPr>
              <a:t>大企業等</a:t>
            </a:r>
            <a:r>
              <a:rPr kumimoji="1" lang="en-US" altLang="ja-JP" sz="1000" dirty="0">
                <a:solidFill>
                  <a:srgbClr val="FF0000"/>
                </a:solidFill>
              </a:rPr>
              <a:t>】 </a:t>
            </a:r>
            <a:r>
              <a:rPr kumimoji="1" lang="ja-JP" altLang="en-US" sz="1000" dirty="0">
                <a:solidFill>
                  <a:schemeClr val="tx2"/>
                </a:solidFill>
              </a:rPr>
              <a:t>補助事業を行う</a:t>
            </a:r>
            <a:r>
              <a:rPr kumimoji="1" lang="ja-JP" altLang="en-US" sz="1000" b="1" dirty="0">
                <a:solidFill>
                  <a:schemeClr val="tx2"/>
                </a:solidFill>
              </a:rPr>
              <a:t>事業部門等の組織</a:t>
            </a:r>
            <a:r>
              <a:rPr kumimoji="1" lang="ja-JP" altLang="en-US" sz="1000" dirty="0">
                <a:solidFill>
                  <a:schemeClr val="tx2"/>
                </a:solidFill>
              </a:rPr>
              <a:t>（または企業全体）が長期的 </a:t>
            </a:r>
            <a:r>
              <a:rPr kumimoji="1" lang="en-US" altLang="ja-JP" sz="1000" dirty="0">
                <a:solidFill>
                  <a:schemeClr val="tx2"/>
                </a:solidFill>
              </a:rPr>
              <a:t>(</a:t>
            </a:r>
            <a:r>
              <a:rPr kumimoji="1" lang="ja-JP" altLang="en-US" sz="1000" dirty="0">
                <a:solidFill>
                  <a:schemeClr val="tx2"/>
                </a:solidFill>
              </a:rPr>
              <a:t>５～</a:t>
            </a:r>
            <a:r>
              <a:rPr kumimoji="1" lang="en-US" altLang="ja-JP" sz="1000" dirty="0">
                <a:solidFill>
                  <a:schemeClr val="tx2"/>
                </a:solidFill>
              </a:rPr>
              <a:t>10</a:t>
            </a:r>
            <a:r>
              <a:rPr kumimoji="1" lang="ja-JP" altLang="en-US" sz="1000" dirty="0">
                <a:solidFill>
                  <a:schemeClr val="tx2"/>
                </a:solidFill>
              </a:rPr>
              <a:t>年後</a:t>
            </a:r>
            <a:r>
              <a:rPr kumimoji="1" lang="en-US" altLang="ja-JP" sz="1000" dirty="0">
                <a:solidFill>
                  <a:schemeClr val="tx2"/>
                </a:solidFill>
              </a:rPr>
              <a:t>) </a:t>
            </a:r>
            <a:r>
              <a:rPr kumimoji="1" lang="ja-JP" altLang="en-US" sz="1000" dirty="0">
                <a:solidFill>
                  <a:schemeClr val="tx2"/>
                </a:solidFill>
              </a:rPr>
              <a:t>に目指す姿を記載してください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en-US" altLang="ja-JP" sz="1000" dirty="0">
                <a:solidFill>
                  <a:srgbClr val="FF0000"/>
                </a:solidFill>
              </a:rPr>
              <a:t>【</a:t>
            </a:r>
            <a:r>
              <a:rPr kumimoji="1" lang="ja-JP" altLang="en-US" sz="1000" dirty="0">
                <a:solidFill>
                  <a:srgbClr val="FF0000"/>
                </a:solidFill>
              </a:rPr>
              <a:t>中小企業</a:t>
            </a:r>
            <a:r>
              <a:rPr kumimoji="1" lang="en-US" altLang="ja-JP" sz="1000" dirty="0">
                <a:solidFill>
                  <a:srgbClr val="FF0000"/>
                </a:solidFill>
              </a:rPr>
              <a:t>】 </a:t>
            </a:r>
            <a:r>
              <a:rPr kumimoji="1" lang="ja-JP" altLang="en-US" sz="1000" b="1" dirty="0">
                <a:solidFill>
                  <a:schemeClr val="tx2"/>
                </a:solidFill>
              </a:rPr>
              <a:t>企業全体が</a:t>
            </a:r>
            <a:r>
              <a:rPr kumimoji="1" lang="ja-JP" altLang="en-US" sz="1000" dirty="0">
                <a:solidFill>
                  <a:schemeClr val="tx2"/>
                </a:solidFill>
              </a:rPr>
              <a:t>長期的 </a:t>
            </a:r>
            <a:r>
              <a:rPr kumimoji="1" lang="en-US" altLang="ja-JP" sz="1000" dirty="0">
                <a:solidFill>
                  <a:schemeClr val="tx2"/>
                </a:solidFill>
              </a:rPr>
              <a:t>(</a:t>
            </a:r>
            <a:r>
              <a:rPr kumimoji="1" lang="ja-JP" altLang="en-US" sz="1000" dirty="0">
                <a:solidFill>
                  <a:schemeClr val="tx2"/>
                </a:solidFill>
              </a:rPr>
              <a:t>５～</a:t>
            </a:r>
            <a:r>
              <a:rPr kumimoji="1" lang="en-US" altLang="ja-JP" sz="1000" dirty="0">
                <a:solidFill>
                  <a:schemeClr val="tx2"/>
                </a:solidFill>
              </a:rPr>
              <a:t>10</a:t>
            </a:r>
            <a:r>
              <a:rPr kumimoji="1" lang="ja-JP" altLang="en-US" sz="1000" dirty="0">
                <a:solidFill>
                  <a:schemeClr val="tx2"/>
                </a:solidFill>
              </a:rPr>
              <a:t>年後</a:t>
            </a:r>
            <a:r>
              <a:rPr kumimoji="1" lang="en-US" altLang="ja-JP" sz="1000" dirty="0">
                <a:solidFill>
                  <a:schemeClr val="tx2"/>
                </a:solidFill>
              </a:rPr>
              <a:t>) </a:t>
            </a:r>
            <a:r>
              <a:rPr kumimoji="1" lang="ja-JP" altLang="en-US" sz="1000" dirty="0">
                <a:solidFill>
                  <a:schemeClr val="tx2"/>
                </a:solidFill>
              </a:rPr>
              <a:t>に目指す姿を記載してください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ja-JP" altLang="en-US" sz="1000" dirty="0">
                <a:solidFill>
                  <a:schemeClr val="tx2"/>
                </a:solidFill>
              </a:rPr>
              <a:t>企業自身の成長に関するビジョンだけでなく、社会に対する価値提供のビジョンを含めて記載してください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ja-JP" altLang="en-US" sz="1000" dirty="0">
                <a:solidFill>
                  <a:schemeClr val="tx2"/>
                </a:solidFill>
              </a:rPr>
              <a:t>必要に応じ、図などを含めて分かりやすく表現してください</a:t>
            </a:r>
          </a:p>
        </p:txBody>
      </p:sp>
      <p:sp>
        <p:nvSpPr>
          <p:cNvPr id="10" name="吹き出し: 四角形 9">
            <a:extLst>
              <a:ext uri="{FF2B5EF4-FFF2-40B4-BE49-F238E27FC236}">
                <a16:creationId xmlns:a16="http://schemas.microsoft.com/office/drawing/2014/main" id="{2418C3A4-9C49-BBF8-18BC-C30BDB1A1005}"/>
              </a:ext>
            </a:extLst>
          </p:cNvPr>
          <p:cNvSpPr/>
          <p:nvPr/>
        </p:nvSpPr>
        <p:spPr>
          <a:xfrm>
            <a:off x="5810645" y="2199945"/>
            <a:ext cx="3253453" cy="1443905"/>
          </a:xfrm>
          <a:prstGeom prst="wedgeRectCallout">
            <a:avLst>
              <a:gd name="adj1" fmla="val -55926"/>
              <a:gd name="adj2" fmla="val -474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spcAft>
                <a:spcPts val="300"/>
              </a:spcAft>
              <a:buFont typeface="Arial" panose="020B0604020202020204" pitchFamily="34" charset="0"/>
              <a:buChar char="•"/>
            </a:pPr>
            <a:r>
              <a:rPr kumimoji="1" lang="en-US" altLang="ja-JP" sz="1000" dirty="0">
                <a:solidFill>
                  <a:srgbClr val="FF0000"/>
                </a:solidFill>
              </a:rPr>
              <a:t>【</a:t>
            </a:r>
            <a:r>
              <a:rPr kumimoji="1" lang="ja-JP" altLang="en-US" sz="1000" dirty="0">
                <a:solidFill>
                  <a:srgbClr val="FF0000"/>
                </a:solidFill>
              </a:rPr>
              <a:t>大企業等</a:t>
            </a:r>
            <a:r>
              <a:rPr kumimoji="1" lang="en-US" altLang="ja-JP" sz="1000" dirty="0">
                <a:solidFill>
                  <a:srgbClr val="FF0000"/>
                </a:solidFill>
              </a:rPr>
              <a:t>】 </a:t>
            </a:r>
            <a:r>
              <a:rPr kumimoji="1" lang="ja-JP" altLang="en-US" sz="1000" dirty="0">
                <a:solidFill>
                  <a:schemeClr val="tx2"/>
                </a:solidFill>
              </a:rPr>
              <a:t>補助事業を行う</a:t>
            </a:r>
            <a:r>
              <a:rPr kumimoji="1" lang="ja-JP" altLang="en-US" sz="1000" b="1" dirty="0">
                <a:solidFill>
                  <a:schemeClr val="tx2"/>
                </a:solidFill>
              </a:rPr>
              <a:t>事業部門等の組織</a:t>
            </a:r>
            <a:r>
              <a:rPr kumimoji="1" lang="ja-JP" altLang="en-US" sz="1000" dirty="0">
                <a:solidFill>
                  <a:schemeClr val="tx2"/>
                </a:solidFill>
              </a:rPr>
              <a:t>（または企業全体）が採用する海外展開戦略の概要を記載してください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en-US" altLang="ja-JP" sz="1000" dirty="0">
                <a:solidFill>
                  <a:srgbClr val="FF0000"/>
                </a:solidFill>
              </a:rPr>
              <a:t>【</a:t>
            </a:r>
            <a:r>
              <a:rPr kumimoji="1" lang="ja-JP" altLang="en-US" sz="1000" dirty="0">
                <a:solidFill>
                  <a:srgbClr val="FF0000"/>
                </a:solidFill>
              </a:rPr>
              <a:t>中小企業</a:t>
            </a:r>
            <a:r>
              <a:rPr kumimoji="1" lang="en-US" altLang="ja-JP" sz="1000" dirty="0">
                <a:solidFill>
                  <a:srgbClr val="FF0000"/>
                </a:solidFill>
              </a:rPr>
              <a:t>】 </a:t>
            </a:r>
            <a:r>
              <a:rPr kumimoji="1" lang="ja-JP" altLang="en-US" sz="1000" b="1" dirty="0">
                <a:solidFill>
                  <a:schemeClr val="tx2"/>
                </a:solidFill>
              </a:rPr>
              <a:t>企業全体が</a:t>
            </a:r>
            <a:r>
              <a:rPr kumimoji="1" lang="ja-JP" altLang="en-US" sz="1000" dirty="0">
                <a:solidFill>
                  <a:schemeClr val="tx2"/>
                </a:solidFill>
              </a:rPr>
              <a:t>採用する海外展開戦略の概要を記載してください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ja-JP" altLang="en-US" sz="1000" dirty="0">
                <a:solidFill>
                  <a:schemeClr val="tx2"/>
                </a:solidFill>
              </a:rPr>
              <a:t>長期成長ビジョンを踏まえ、</a:t>
            </a:r>
            <a:r>
              <a:rPr kumimoji="1" lang="ja-JP" altLang="en-US" sz="1000" b="1" dirty="0">
                <a:solidFill>
                  <a:schemeClr val="tx2"/>
                </a:solidFill>
              </a:rPr>
              <a:t>補助事業の実施国に限らない、全体としての海外展開戦略</a:t>
            </a:r>
            <a:r>
              <a:rPr kumimoji="1" lang="ja-JP" altLang="en-US" sz="1000" dirty="0">
                <a:solidFill>
                  <a:schemeClr val="tx2"/>
                </a:solidFill>
              </a:rPr>
              <a:t>を記載してください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ja-JP" altLang="en-US" sz="1000" dirty="0">
                <a:solidFill>
                  <a:schemeClr val="tx2"/>
                </a:solidFill>
              </a:rPr>
              <a:t>必要に応じ、図などを含めて分かりやすく表現してください</a:t>
            </a:r>
          </a:p>
        </p:txBody>
      </p:sp>
      <p:sp>
        <p:nvSpPr>
          <p:cNvPr id="19" name="吹き出し: 四角形 18">
            <a:extLst>
              <a:ext uri="{FF2B5EF4-FFF2-40B4-BE49-F238E27FC236}">
                <a16:creationId xmlns:a16="http://schemas.microsoft.com/office/drawing/2014/main" id="{C9963113-D629-E7D0-FEA2-9B30B8030EFA}"/>
              </a:ext>
            </a:extLst>
          </p:cNvPr>
          <p:cNvSpPr/>
          <p:nvPr/>
        </p:nvSpPr>
        <p:spPr>
          <a:xfrm>
            <a:off x="6396662" y="4004354"/>
            <a:ext cx="2735993" cy="1240972"/>
          </a:xfrm>
          <a:prstGeom prst="wedgeRectCallout">
            <a:avLst>
              <a:gd name="adj1" fmla="val -36032"/>
              <a:gd name="adj2" fmla="val 6215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spcAft>
                <a:spcPts val="300"/>
              </a:spcAft>
              <a:buFont typeface="Arial" panose="020B0604020202020204" pitchFamily="34" charset="0"/>
              <a:buChar char="•"/>
            </a:pPr>
            <a:r>
              <a:rPr kumimoji="1" lang="en-US" altLang="ja-JP" sz="1000" dirty="0">
                <a:solidFill>
                  <a:srgbClr val="FF0000"/>
                </a:solidFill>
              </a:rPr>
              <a:t>【</a:t>
            </a:r>
            <a:r>
              <a:rPr kumimoji="1" lang="ja-JP" altLang="en-US" sz="1000" dirty="0">
                <a:solidFill>
                  <a:srgbClr val="FF0000"/>
                </a:solidFill>
              </a:rPr>
              <a:t>大企業等</a:t>
            </a:r>
            <a:r>
              <a:rPr kumimoji="1" lang="en-US" altLang="ja-JP" sz="1000" dirty="0">
                <a:solidFill>
                  <a:srgbClr val="FF0000"/>
                </a:solidFill>
              </a:rPr>
              <a:t>】 </a:t>
            </a:r>
            <a:r>
              <a:rPr kumimoji="1" lang="ja-JP" altLang="en-US" sz="1000" dirty="0">
                <a:solidFill>
                  <a:schemeClr val="tx2"/>
                </a:solidFill>
              </a:rPr>
              <a:t>補助事業を行う</a:t>
            </a:r>
            <a:r>
              <a:rPr kumimoji="1" lang="ja-JP" altLang="en-US" sz="1000" b="1" dirty="0">
                <a:solidFill>
                  <a:schemeClr val="tx2"/>
                </a:solidFill>
              </a:rPr>
              <a:t>事業部門等の組織</a:t>
            </a:r>
            <a:r>
              <a:rPr kumimoji="1" lang="ja-JP" altLang="en-US" sz="1000" dirty="0">
                <a:solidFill>
                  <a:schemeClr val="tx2"/>
                </a:solidFill>
              </a:rPr>
              <a:t>（または企業全体）の海外マーケットにおける成長目標を記載してください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en-US" altLang="ja-JP" sz="1000" dirty="0">
                <a:solidFill>
                  <a:srgbClr val="FF0000"/>
                </a:solidFill>
              </a:rPr>
              <a:t>【</a:t>
            </a:r>
            <a:r>
              <a:rPr kumimoji="1" lang="ja-JP" altLang="en-US" sz="1000" dirty="0">
                <a:solidFill>
                  <a:srgbClr val="FF0000"/>
                </a:solidFill>
              </a:rPr>
              <a:t>中小企業</a:t>
            </a:r>
            <a:r>
              <a:rPr kumimoji="1" lang="en-US" altLang="ja-JP" sz="1000" dirty="0">
                <a:solidFill>
                  <a:srgbClr val="FF0000"/>
                </a:solidFill>
              </a:rPr>
              <a:t>】 </a:t>
            </a:r>
            <a:r>
              <a:rPr kumimoji="1" lang="ja-JP" altLang="en-US" sz="1000" b="1" dirty="0">
                <a:solidFill>
                  <a:schemeClr val="tx2"/>
                </a:solidFill>
              </a:rPr>
              <a:t>企業全体の</a:t>
            </a:r>
            <a:r>
              <a:rPr kumimoji="1" lang="ja-JP" altLang="en-US" sz="1000" dirty="0">
                <a:solidFill>
                  <a:schemeClr val="tx2"/>
                </a:solidFill>
              </a:rPr>
              <a:t>海外マーケットにおける成長目標を記載してください</a:t>
            </a:r>
            <a:endParaRPr kumimoji="1" lang="en-US" altLang="ja-JP" sz="1000" dirty="0">
              <a:solidFill>
                <a:schemeClr val="tx2"/>
              </a:solidFill>
            </a:endParaRPr>
          </a:p>
          <a:p>
            <a:pPr marL="285750" indent="-285750">
              <a:spcAft>
                <a:spcPts val="300"/>
              </a:spcAft>
              <a:buFont typeface="Arial" panose="020B0604020202020204" pitchFamily="34" charset="0"/>
              <a:buChar char="•"/>
            </a:pPr>
            <a:r>
              <a:rPr kumimoji="1" lang="ja-JP" altLang="en-US" sz="1000" dirty="0">
                <a:solidFill>
                  <a:schemeClr val="tx2"/>
                </a:solidFill>
              </a:rPr>
              <a:t>目標の時点 </a:t>
            </a:r>
            <a:r>
              <a:rPr kumimoji="1" lang="en-US" altLang="ja-JP" sz="1000" dirty="0">
                <a:solidFill>
                  <a:schemeClr val="tx2"/>
                </a:solidFill>
              </a:rPr>
              <a:t>(XXXX</a:t>
            </a:r>
            <a:r>
              <a:rPr kumimoji="1" lang="ja-JP" altLang="en-US" sz="1000" dirty="0">
                <a:solidFill>
                  <a:schemeClr val="tx2"/>
                </a:solidFill>
              </a:rPr>
              <a:t>年</a:t>
            </a:r>
            <a:r>
              <a:rPr kumimoji="1" lang="en-US" altLang="ja-JP" sz="1000" dirty="0">
                <a:solidFill>
                  <a:schemeClr val="tx2"/>
                </a:solidFill>
              </a:rPr>
              <a:t>) </a:t>
            </a:r>
            <a:r>
              <a:rPr kumimoji="1" lang="ja-JP" altLang="en-US" sz="1000" dirty="0">
                <a:solidFill>
                  <a:schemeClr val="tx2"/>
                </a:solidFill>
              </a:rPr>
              <a:t>は、次スライドの作成を念頭に置いた上で設定してください</a:t>
            </a:r>
            <a:endParaRPr kumimoji="1" lang="en-US" altLang="ja-JP" sz="1000" dirty="0">
              <a:solidFill>
                <a:schemeClr val="tx2"/>
              </a:solidFill>
            </a:endParaRPr>
          </a:p>
        </p:txBody>
      </p:sp>
      <p:grpSp>
        <p:nvGrpSpPr>
          <p:cNvPr id="14" name="グループ化 13">
            <a:extLst>
              <a:ext uri="{FF2B5EF4-FFF2-40B4-BE49-F238E27FC236}">
                <a16:creationId xmlns:a16="http://schemas.microsoft.com/office/drawing/2014/main" id="{E3350200-B879-03DA-D8D7-8DF34D8E195B}"/>
              </a:ext>
            </a:extLst>
          </p:cNvPr>
          <p:cNvGrpSpPr/>
          <p:nvPr/>
        </p:nvGrpSpPr>
        <p:grpSpPr>
          <a:xfrm>
            <a:off x="512779" y="5949"/>
            <a:ext cx="6320145" cy="216000"/>
            <a:chOff x="512779" y="5949"/>
            <a:chExt cx="6320145" cy="216000"/>
          </a:xfrm>
        </p:grpSpPr>
        <p:sp>
          <p:nvSpPr>
            <p:cNvPr id="16" name="正方形/長方形 15">
              <a:extLst>
                <a:ext uri="{FF2B5EF4-FFF2-40B4-BE49-F238E27FC236}">
                  <a16:creationId xmlns:a16="http://schemas.microsoft.com/office/drawing/2014/main" id="{05525078-2698-D587-67EE-3625C398955B}"/>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20" name="正方形/長方形 19">
              <a:extLst>
                <a:ext uri="{FF2B5EF4-FFF2-40B4-BE49-F238E27FC236}">
                  <a16:creationId xmlns:a16="http://schemas.microsoft.com/office/drawing/2014/main" id="{8C3DB1EF-E2C6-C6DE-8B5D-64482740520C}"/>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21" name="正方形/長方形 20">
              <a:extLst>
                <a:ext uri="{FF2B5EF4-FFF2-40B4-BE49-F238E27FC236}">
                  <a16:creationId xmlns:a16="http://schemas.microsoft.com/office/drawing/2014/main" id="{E80FA194-01C2-6CB1-4A2C-90D3A28A23E8}"/>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A50ED8A4-C1D3-8CCB-569D-2829F39D96F4}"/>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4" name="正方形/長方形 23">
              <a:extLst>
                <a:ext uri="{FF2B5EF4-FFF2-40B4-BE49-F238E27FC236}">
                  <a16:creationId xmlns:a16="http://schemas.microsoft.com/office/drawing/2014/main" id="{B65F8D12-C808-7FD0-523E-11193669565C}"/>
                </a:ext>
              </a:extLst>
            </p:cNvPr>
            <p:cNvSpPr/>
            <p:nvPr/>
          </p:nvSpPr>
          <p:spPr>
            <a:xfrm>
              <a:off x="2113455"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5" name="正方形/長方形 24">
              <a:extLst>
                <a:ext uri="{FF2B5EF4-FFF2-40B4-BE49-F238E27FC236}">
                  <a16:creationId xmlns:a16="http://schemas.microsoft.com/office/drawing/2014/main" id="{D425E5AE-DD92-679B-D224-7B492057EBDE}"/>
                </a:ext>
              </a:extLst>
            </p:cNvPr>
            <p:cNvSpPr/>
            <p:nvPr/>
          </p:nvSpPr>
          <p:spPr>
            <a:xfrm>
              <a:off x="2429474" y="5949"/>
              <a:ext cx="295200" cy="216000"/>
            </a:xfrm>
            <a:prstGeom prst="rect">
              <a:avLst/>
            </a:prstGeom>
            <a:solidFill>
              <a:srgbClr val="1493D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A5AC3073-9884-4DB2-9BE1-6DB753E6524E}"/>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E01E7C47-2DE3-382A-7608-594C728ECAD3}"/>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91ABA997-86BD-D37C-D785-7F34563F6C6D}"/>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5EBF9C1F-35D9-7126-16DB-86235314945A}"/>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0" name="正方形/長方形 29">
              <a:extLst>
                <a:ext uri="{FF2B5EF4-FFF2-40B4-BE49-F238E27FC236}">
                  <a16:creationId xmlns:a16="http://schemas.microsoft.com/office/drawing/2014/main" id="{CC0EA0AB-0BF0-8E5C-C544-106F5988C670}"/>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FA77F780-0384-2A3E-54D1-F85A7F037201}"/>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43D962B4-1291-8863-A076-46D26AF36B44}"/>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8AA268B6-684A-F22B-A5D6-106608AA2ADD}"/>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42EF6313-2873-C09E-F33C-1A0AB886323E}"/>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ECE91A00-3161-A5DD-89F9-6220B2202ED6}"/>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92733637-2A56-A84D-F7C3-A038BFDEE355}"/>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4AF0E5E1-9653-4203-E794-FCACCD39AEE3}"/>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63B4ECC6-F527-0E18-9D3B-0E9256BE494E}"/>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11" name="吹き出し: 四角形 10">
            <a:extLst>
              <a:ext uri="{FF2B5EF4-FFF2-40B4-BE49-F238E27FC236}">
                <a16:creationId xmlns:a16="http://schemas.microsoft.com/office/drawing/2014/main" id="{82BC683B-1DC3-58DB-BBE4-007EDC887BDD}"/>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当社は、</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長期成長ビジョンとして</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を掲げており、</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に重点を置いた海外展開戦略により海外売上高</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成長を目指している</a:t>
            </a:r>
            <a:endParaRPr kumimoji="1" lang="ja-JP" altLang="en-US" sz="1000">
              <a:solidFill>
                <a:schemeClr val="tx2"/>
              </a:solidFill>
            </a:endParaRPr>
          </a:p>
        </p:txBody>
      </p:sp>
    </p:spTree>
    <p:extLst>
      <p:ext uri="{BB962C8B-B14F-4D97-AF65-F5344CB8AC3E}">
        <p14:creationId xmlns:p14="http://schemas.microsoft.com/office/powerpoint/2010/main" val="40784450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A3935E9-0DE8-4E43-6A8D-F7D046765E33}"/>
            </a:ext>
          </a:extLst>
        </p:cNvPr>
        <p:cNvGrpSpPr/>
        <p:nvPr/>
      </p:nvGrpSpPr>
      <p:grpSpPr>
        <a:xfrm>
          <a:off x="0" y="0"/>
          <a:ext cx="0" cy="0"/>
          <a:chOff x="0" y="0"/>
          <a:chExt cx="0" cy="0"/>
        </a:xfrm>
      </p:grpSpPr>
      <p:sp>
        <p:nvSpPr>
          <p:cNvPr id="4" name="テキスト プレースホルダー 3">
            <a:extLst>
              <a:ext uri="{FF2B5EF4-FFF2-40B4-BE49-F238E27FC236}">
                <a16:creationId xmlns:a16="http://schemas.microsoft.com/office/drawing/2014/main" id="{7587D531-3160-C3F9-84BB-0FE3A3C65045}"/>
              </a:ext>
            </a:extLst>
          </p:cNvPr>
          <p:cNvSpPr>
            <a:spLocks noGrp="1"/>
          </p:cNvSpPr>
          <p:nvPr>
            <p:ph type="body" sz="quarter" idx="17"/>
          </p:nvPr>
        </p:nvSpPr>
        <p:spPr/>
        <p:txBody>
          <a:bodyPr/>
          <a:lstStyle/>
          <a:p>
            <a:r>
              <a:rPr kumimoji="1" lang="en-GB"/>
              <a:t>2-2. </a:t>
            </a:r>
            <a:r>
              <a:rPr kumimoji="1" lang="ja-JP" altLang="en-US"/>
              <a:t>経営戦略における補助事業の位置づけ</a:t>
            </a:r>
            <a:endParaRPr kumimoji="1" lang="en-GB"/>
          </a:p>
        </p:txBody>
      </p:sp>
      <p:sp>
        <p:nvSpPr>
          <p:cNvPr id="36" name="正方形/長方形 35">
            <a:extLst>
              <a:ext uri="{FF2B5EF4-FFF2-40B4-BE49-F238E27FC236}">
                <a16:creationId xmlns:a16="http://schemas.microsoft.com/office/drawing/2014/main" id="{78327292-B504-D386-9B46-3EC7BDAC02CD}"/>
              </a:ext>
            </a:extLst>
          </p:cNvPr>
          <p:cNvSpPr/>
          <p:nvPr/>
        </p:nvSpPr>
        <p:spPr>
          <a:xfrm>
            <a:off x="510776" y="1495761"/>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経営戦略における補助事業の位置づけ</a:t>
            </a:r>
          </a:p>
        </p:txBody>
      </p:sp>
      <p:sp>
        <p:nvSpPr>
          <p:cNvPr id="37" name="テキスト プレースホルダー 2">
            <a:extLst>
              <a:ext uri="{FF2B5EF4-FFF2-40B4-BE49-F238E27FC236}">
                <a16:creationId xmlns:a16="http://schemas.microsoft.com/office/drawing/2014/main" id="{2D9DC3F9-172F-5411-21C8-28F757CC57F0}"/>
              </a:ext>
            </a:extLst>
          </p:cNvPr>
          <p:cNvSpPr txBox="1">
            <a:spLocks/>
          </p:cNvSpPr>
          <p:nvPr/>
        </p:nvSpPr>
        <p:spPr>
          <a:xfrm>
            <a:off x="512291" y="1845690"/>
            <a:ext cx="8891587" cy="60407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46" name="テキスト プレースホルダー 1">
            <a:extLst>
              <a:ext uri="{FF2B5EF4-FFF2-40B4-BE49-F238E27FC236}">
                <a16:creationId xmlns:a16="http://schemas.microsoft.com/office/drawing/2014/main" id="{DF97F1BA-624E-076E-286C-FAF86F92D207}"/>
              </a:ext>
            </a:extLst>
          </p:cNvPr>
          <p:cNvSpPr>
            <a:spLocks noGrp="1"/>
          </p:cNvSpPr>
          <p:nvPr>
            <p:ph type="body" sz="quarter" idx="15"/>
          </p:nvPr>
        </p:nvSpPr>
        <p:spPr>
          <a:xfrm>
            <a:off x="512291" y="511472"/>
            <a:ext cx="8891587" cy="604071"/>
          </a:xfrm>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grpSp>
        <p:nvGrpSpPr>
          <p:cNvPr id="40" name="グループ化 39">
            <a:extLst>
              <a:ext uri="{FF2B5EF4-FFF2-40B4-BE49-F238E27FC236}">
                <a16:creationId xmlns:a16="http://schemas.microsoft.com/office/drawing/2014/main" id="{2CCCBD24-E037-8FE4-771D-90533CC20D62}"/>
              </a:ext>
            </a:extLst>
          </p:cNvPr>
          <p:cNvGrpSpPr/>
          <p:nvPr/>
        </p:nvGrpSpPr>
        <p:grpSpPr>
          <a:xfrm>
            <a:off x="5039044" y="1946575"/>
            <a:ext cx="4338721" cy="324000"/>
            <a:chOff x="521913" y="3008555"/>
            <a:chExt cx="1865978" cy="324000"/>
          </a:xfrm>
        </p:grpSpPr>
        <p:sp>
          <p:nvSpPr>
            <p:cNvPr id="47" name="TextBox 11">
              <a:extLst>
                <a:ext uri="{FF2B5EF4-FFF2-40B4-BE49-F238E27FC236}">
                  <a16:creationId xmlns:a16="http://schemas.microsoft.com/office/drawing/2014/main" id="{C2214545-3C95-0183-67B0-9E1708160FF7}"/>
                </a:ext>
              </a:extLst>
            </p:cNvPr>
            <p:cNvSpPr txBox="1"/>
            <p:nvPr/>
          </p:nvSpPr>
          <p:spPr>
            <a:xfrm>
              <a:off x="521913" y="3008555"/>
              <a:ext cx="1865978" cy="32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defTabSz="742950"/>
              <a:r>
                <a:rPr kumimoji="1" lang="ja-JP" altLang="en-US" sz="1200">
                  <a:solidFill>
                    <a:schemeClr val="tx2"/>
                  </a:solidFill>
                  <a:latin typeface="Meiryo UI" panose="020B0604030504040204" pitchFamily="50" charset="-128"/>
                  <a:ea typeface="Meiryo UI" panose="020B0604030504040204" pitchFamily="50" charset="-128"/>
                </a:rPr>
                <a:t>商業化時点での想定事業ポートフォリオ（商業化想定：</a:t>
              </a:r>
              <a:r>
                <a:rPr kumimoji="1" lang="en-US" altLang="ja-JP" sz="1200">
                  <a:solidFill>
                    <a:schemeClr val="tx2"/>
                  </a:solidFill>
                  <a:latin typeface="Meiryo UI" panose="020B0604030504040204" pitchFamily="50" charset="-128"/>
                  <a:ea typeface="Meiryo UI" panose="020B0604030504040204" pitchFamily="50" charset="-128"/>
                </a:rPr>
                <a:t>XXXX</a:t>
              </a:r>
              <a:r>
                <a:rPr kumimoji="1" lang="ja-JP" altLang="en-US" sz="1200">
                  <a:solidFill>
                    <a:schemeClr val="tx2"/>
                  </a:solidFill>
                  <a:latin typeface="Meiryo UI" panose="020B0604030504040204" pitchFamily="50" charset="-128"/>
                  <a:ea typeface="Meiryo UI" panose="020B0604030504040204" pitchFamily="50" charset="-128"/>
                </a:rPr>
                <a:t>年）</a:t>
              </a:r>
              <a:endParaRPr kumimoji="1" lang="en-US" altLang="ja-JP" sz="1200">
                <a:solidFill>
                  <a:schemeClr val="tx2"/>
                </a:solidFill>
                <a:latin typeface="Meiryo UI" panose="020B0604030504040204" pitchFamily="50" charset="-128"/>
                <a:ea typeface="Meiryo UI" panose="020B0604030504040204" pitchFamily="50" charset="-128"/>
              </a:endParaRPr>
            </a:p>
          </p:txBody>
        </p:sp>
        <p:cxnSp>
          <p:nvCxnSpPr>
            <p:cNvPr id="48" name="Straight Connector 10">
              <a:extLst>
                <a:ext uri="{FF2B5EF4-FFF2-40B4-BE49-F238E27FC236}">
                  <a16:creationId xmlns:a16="http://schemas.microsoft.com/office/drawing/2014/main" id="{907A582B-7CD8-085F-50EE-7D921057BA77}"/>
                </a:ext>
              </a:extLst>
            </p:cNvPr>
            <p:cNvCxnSpPr>
              <a:cxnSpLocks/>
            </p:cNvCxnSpPr>
            <p:nvPr/>
          </p:nvCxnSpPr>
          <p:spPr>
            <a:xfrm>
              <a:off x="521913" y="3313683"/>
              <a:ext cx="176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9" name="グループ化 48">
            <a:extLst>
              <a:ext uri="{FF2B5EF4-FFF2-40B4-BE49-F238E27FC236}">
                <a16:creationId xmlns:a16="http://schemas.microsoft.com/office/drawing/2014/main" id="{5EA35D6E-1277-EE91-EE2A-368115321807}"/>
              </a:ext>
            </a:extLst>
          </p:cNvPr>
          <p:cNvGrpSpPr/>
          <p:nvPr/>
        </p:nvGrpSpPr>
        <p:grpSpPr>
          <a:xfrm>
            <a:off x="5026322" y="2306319"/>
            <a:ext cx="4358354" cy="3878175"/>
            <a:chOff x="5026322" y="3196820"/>
            <a:chExt cx="4358354" cy="3525661"/>
          </a:xfrm>
        </p:grpSpPr>
        <p:grpSp>
          <p:nvGrpSpPr>
            <p:cNvPr id="51" name="グループ化 50">
              <a:extLst>
                <a:ext uri="{FF2B5EF4-FFF2-40B4-BE49-F238E27FC236}">
                  <a16:creationId xmlns:a16="http://schemas.microsoft.com/office/drawing/2014/main" id="{CCBDE7AF-94F5-026D-33E4-6F46EBE750E1}"/>
                </a:ext>
              </a:extLst>
            </p:cNvPr>
            <p:cNvGrpSpPr/>
            <p:nvPr/>
          </p:nvGrpSpPr>
          <p:grpSpPr>
            <a:xfrm>
              <a:off x="5026327" y="3196820"/>
              <a:ext cx="4358349" cy="3525661"/>
              <a:chOff x="827101" y="3324351"/>
              <a:chExt cx="3520118" cy="3151937"/>
            </a:xfrm>
          </p:grpSpPr>
          <p:sp>
            <p:nvSpPr>
              <p:cNvPr id="57" name="正方形/長方形 56">
                <a:extLst>
                  <a:ext uri="{FF2B5EF4-FFF2-40B4-BE49-F238E27FC236}">
                    <a16:creationId xmlns:a16="http://schemas.microsoft.com/office/drawing/2014/main" id="{0DA5ED83-D470-9880-82C3-A0E06FFF1D09}"/>
                  </a:ext>
                </a:extLst>
              </p:cNvPr>
              <p:cNvSpPr/>
              <p:nvPr/>
            </p:nvSpPr>
            <p:spPr>
              <a:xfrm>
                <a:off x="1294575" y="3878646"/>
                <a:ext cx="1158983" cy="1062922"/>
              </a:xfrm>
              <a:prstGeom prst="rect">
                <a:avLst/>
              </a:prstGeom>
              <a:solidFill>
                <a:schemeClr val="accent4">
                  <a:lumMod val="60000"/>
                  <a:lumOff val="4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t" anchorCtr="0" forceAA="0" compatLnSpc="1">
                <a:prstTxWarp prst="textNoShape">
                  <a:avLst/>
                </a:prstTxWarp>
                <a:noAutofit/>
              </a:bodyPr>
              <a:lstStyle/>
              <a:p>
                <a:pPr defTabSz="742950"/>
                <a:r>
                  <a:rPr kumimoji="1" lang="ja-JP" altLang="en-US" sz="1050" b="1">
                    <a:solidFill>
                      <a:schemeClr val="tx2"/>
                    </a:solidFill>
                    <a:latin typeface="Meiryo UI" panose="020B0604030504040204" pitchFamily="50" charset="-128"/>
                    <a:ea typeface="Meiryo UI" panose="020B0604030504040204" pitchFamily="50" charset="-128"/>
                  </a:rPr>
                  <a:t>補助事業</a:t>
                </a:r>
              </a:p>
            </p:txBody>
          </p:sp>
          <p:sp>
            <p:nvSpPr>
              <p:cNvPr id="58" name="Rectangle 135">
                <a:extLst>
                  <a:ext uri="{FF2B5EF4-FFF2-40B4-BE49-F238E27FC236}">
                    <a16:creationId xmlns:a16="http://schemas.microsoft.com/office/drawing/2014/main" id="{13FDB5F6-CA91-FB6D-B2CC-D51BB37A889A}"/>
                  </a:ext>
                </a:extLst>
              </p:cNvPr>
              <p:cNvSpPr/>
              <p:nvPr/>
            </p:nvSpPr>
            <p:spPr>
              <a:xfrm>
                <a:off x="2814585" y="5061101"/>
                <a:ext cx="673217" cy="22442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72000" rIns="91440" bIns="45720" numCol="1" spcCol="0" rtlCol="0" fromWordArt="0" anchor="t" anchorCtr="0" forceAA="0" compatLnSpc="1">
                <a:prstTxWarp prst="textNoShape">
                  <a:avLst/>
                </a:prstTxWarp>
                <a:noAutofit/>
              </a:bodyPr>
              <a:lstStyle/>
              <a:p>
                <a:r>
                  <a:rPr kumimoji="1" lang="ja-JP" altLang="en-US" sz="1050" b="1">
                    <a:solidFill>
                      <a:schemeClr val="tx2"/>
                    </a:solidFill>
                    <a:latin typeface="Meiryo UI" panose="020B0604030504040204" pitchFamily="50" charset="-128"/>
                    <a:ea typeface="Meiryo UI" panose="020B0604030504040204" pitchFamily="50" charset="-128"/>
                  </a:rPr>
                  <a:t>主要事業</a:t>
                </a:r>
                <a:endParaRPr kumimoji="1" lang="en-US" altLang="ja-JP" sz="1050" b="1">
                  <a:solidFill>
                    <a:schemeClr val="tx2"/>
                  </a:solidFill>
                  <a:latin typeface="Meiryo UI" panose="020B0604030504040204" pitchFamily="50" charset="-128"/>
                  <a:ea typeface="Meiryo UI" panose="020B0604030504040204" pitchFamily="50" charset="-128"/>
                </a:endParaRPr>
              </a:p>
            </p:txBody>
          </p:sp>
          <p:cxnSp>
            <p:nvCxnSpPr>
              <p:cNvPr id="59" name="Straight Connector 138">
                <a:extLst>
                  <a:ext uri="{FF2B5EF4-FFF2-40B4-BE49-F238E27FC236}">
                    <a16:creationId xmlns:a16="http://schemas.microsoft.com/office/drawing/2014/main" id="{456AB9F6-7849-019A-0CF3-3D015538E6B9}"/>
                  </a:ext>
                </a:extLst>
              </p:cNvPr>
              <p:cNvCxnSpPr>
                <a:cxnSpLocks/>
              </p:cNvCxnSpPr>
              <p:nvPr/>
            </p:nvCxnSpPr>
            <p:spPr>
              <a:xfrm>
                <a:off x="1035219" y="6261513"/>
                <a:ext cx="3312000" cy="0"/>
              </a:xfrm>
              <a:prstGeom prst="line">
                <a:avLst/>
              </a:prstGeom>
              <a:ln w="9525" cap="rnd">
                <a:solidFill>
                  <a:schemeClr val="tx1">
                    <a:lumMod val="60000"/>
                    <a:lumOff val="40000"/>
                  </a:schemeClr>
                </a:solidFill>
                <a:prstDash val="solid"/>
                <a:round/>
                <a:headEnd type="non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60" name="TextBox 140" descr="ｔ">
                <a:extLst>
                  <a:ext uri="{FF2B5EF4-FFF2-40B4-BE49-F238E27FC236}">
                    <a16:creationId xmlns:a16="http://schemas.microsoft.com/office/drawing/2014/main" id="{9294C727-6DD4-BDF6-15E1-C76F52486B96}"/>
                  </a:ext>
                </a:extLst>
              </p:cNvPr>
              <p:cNvSpPr txBox="1"/>
              <p:nvPr/>
            </p:nvSpPr>
            <p:spPr>
              <a:xfrm>
                <a:off x="827101" y="4547781"/>
                <a:ext cx="203533" cy="90231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none" lIns="91440" tIns="0" rIns="91440" bIns="45720"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市場の成長見込み</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1" name="TextBox 141">
                <a:extLst>
                  <a:ext uri="{FF2B5EF4-FFF2-40B4-BE49-F238E27FC236}">
                    <a16:creationId xmlns:a16="http://schemas.microsoft.com/office/drawing/2014/main" id="{744D734A-BAF2-6D7D-2EB2-F393186E236F}"/>
                  </a:ext>
                </a:extLst>
              </p:cNvPr>
              <p:cNvSpPr txBox="1"/>
              <p:nvPr/>
            </p:nvSpPr>
            <p:spPr>
              <a:xfrm>
                <a:off x="2231243" y="6271478"/>
                <a:ext cx="919950" cy="2048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当該市場におけるプレゼンス</a:t>
                </a:r>
                <a:endParaRPr kumimoji="1" lang="en-US" sz="1000">
                  <a:solidFill>
                    <a:schemeClr val="tx2"/>
                  </a:solidFill>
                  <a:latin typeface="Meiryo UI" panose="020B0604030504040204" pitchFamily="50" charset="-128"/>
                  <a:ea typeface="Meiryo UI" panose="020B0604030504040204" pitchFamily="50" charset="-128"/>
                </a:endParaRPr>
              </a:p>
            </p:txBody>
          </p:sp>
          <p:sp>
            <p:nvSpPr>
              <p:cNvPr id="62" name="TextBox 153">
                <a:extLst>
                  <a:ext uri="{FF2B5EF4-FFF2-40B4-BE49-F238E27FC236}">
                    <a16:creationId xmlns:a16="http://schemas.microsoft.com/office/drawing/2014/main" id="{656105AE-8D64-0265-DDAC-FCEAB5E0F11C}"/>
                  </a:ext>
                </a:extLst>
              </p:cNvPr>
              <p:cNvSpPr txBox="1"/>
              <p:nvPr/>
            </p:nvSpPr>
            <p:spPr>
              <a:xfrm>
                <a:off x="2761992" y="3923180"/>
                <a:ext cx="834487" cy="839720"/>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B</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63" name="TextBox 160">
                <a:extLst>
                  <a:ext uri="{FF2B5EF4-FFF2-40B4-BE49-F238E27FC236}">
                    <a16:creationId xmlns:a16="http://schemas.microsoft.com/office/drawing/2014/main" id="{FB51271F-0B57-111C-BBA9-80826744CF61}"/>
                  </a:ext>
                </a:extLst>
              </p:cNvPr>
              <p:cNvSpPr txBox="1"/>
              <p:nvPr/>
            </p:nvSpPr>
            <p:spPr>
              <a:xfrm>
                <a:off x="3645665" y="4313507"/>
                <a:ext cx="639677" cy="643688"/>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C</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cxnSp>
            <p:nvCxnSpPr>
              <p:cNvPr id="64" name="Straight Connector 57">
                <a:extLst>
                  <a:ext uri="{FF2B5EF4-FFF2-40B4-BE49-F238E27FC236}">
                    <a16:creationId xmlns:a16="http://schemas.microsoft.com/office/drawing/2014/main" id="{1C1968AA-2114-7AEB-C72D-F174580D9755}"/>
                  </a:ext>
                </a:extLst>
              </p:cNvPr>
              <p:cNvCxnSpPr>
                <a:cxnSpLocks/>
              </p:cNvCxnSpPr>
              <p:nvPr/>
            </p:nvCxnSpPr>
            <p:spPr>
              <a:xfrm flipV="1">
                <a:off x="1035219" y="3741996"/>
                <a:ext cx="0" cy="2520000"/>
              </a:xfrm>
              <a:prstGeom prst="line">
                <a:avLst/>
              </a:prstGeom>
              <a:ln w="9525" cap="rnd">
                <a:solidFill>
                  <a:schemeClr val="tx1">
                    <a:lumMod val="60000"/>
                    <a:lumOff val="40000"/>
                  </a:schemeClr>
                </a:solidFill>
                <a:prstDash val="solid"/>
                <a:round/>
                <a:headEnd type="none" w="med" len="med"/>
                <a:tailEnd type="triangle" w="med" len="med"/>
              </a:ln>
            </p:spPr>
            <p:style>
              <a:lnRef idx="1">
                <a:schemeClr val="accent1"/>
              </a:lnRef>
              <a:fillRef idx="0">
                <a:schemeClr val="accent1"/>
              </a:fillRef>
              <a:effectRef idx="0">
                <a:schemeClr val="accent1"/>
              </a:effectRef>
              <a:fontRef idx="minor">
                <a:schemeClr val="tx1"/>
              </a:fontRef>
            </p:style>
          </p:cxnSp>
          <p:cxnSp>
            <p:nvCxnSpPr>
              <p:cNvPr id="65" name="Straight Connector 59">
                <a:extLst>
                  <a:ext uri="{FF2B5EF4-FFF2-40B4-BE49-F238E27FC236}">
                    <a16:creationId xmlns:a16="http://schemas.microsoft.com/office/drawing/2014/main" id="{278AB998-500B-F738-77B6-FDA61287C4D2}"/>
                  </a:ext>
                </a:extLst>
              </p:cNvPr>
              <p:cNvCxnSpPr>
                <a:cxnSpLocks/>
              </p:cNvCxnSpPr>
              <p:nvPr/>
            </p:nvCxnSpPr>
            <p:spPr>
              <a:xfrm flipV="1">
                <a:off x="2691219" y="3741996"/>
                <a:ext cx="0" cy="2520005"/>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6" name="Straight Connector 60">
                <a:extLst>
                  <a:ext uri="{FF2B5EF4-FFF2-40B4-BE49-F238E27FC236}">
                    <a16:creationId xmlns:a16="http://schemas.microsoft.com/office/drawing/2014/main" id="{A2DDC5F2-FE70-6574-BD6F-52E85059D99F}"/>
                  </a:ext>
                </a:extLst>
              </p:cNvPr>
              <p:cNvCxnSpPr>
                <a:cxnSpLocks/>
              </p:cNvCxnSpPr>
              <p:nvPr/>
            </p:nvCxnSpPr>
            <p:spPr>
              <a:xfrm>
                <a:off x="1035219" y="5001995"/>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7" name="TextBox 157">
                <a:extLst>
                  <a:ext uri="{FF2B5EF4-FFF2-40B4-BE49-F238E27FC236}">
                    <a16:creationId xmlns:a16="http://schemas.microsoft.com/office/drawing/2014/main" id="{B43640BA-432D-DD13-CFAC-14DDF95ADACB}"/>
                  </a:ext>
                </a:extLst>
              </p:cNvPr>
              <p:cNvSpPr txBox="1"/>
              <p:nvPr/>
            </p:nvSpPr>
            <p:spPr>
              <a:xfrm>
                <a:off x="3151192" y="5197682"/>
                <a:ext cx="834487" cy="839720"/>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A</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68" name="TextBox 66">
                <a:extLst>
                  <a:ext uri="{FF2B5EF4-FFF2-40B4-BE49-F238E27FC236}">
                    <a16:creationId xmlns:a16="http://schemas.microsoft.com/office/drawing/2014/main" id="{50A93B1D-7F0A-6A06-AAF9-77DEFFE73FC6}"/>
                  </a:ext>
                </a:extLst>
              </p:cNvPr>
              <p:cNvSpPr txBox="1"/>
              <p:nvPr/>
            </p:nvSpPr>
            <p:spPr>
              <a:xfrm>
                <a:off x="1359827" y="5398526"/>
                <a:ext cx="639677" cy="643688"/>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D</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69" name="TextBox 155">
                <a:extLst>
                  <a:ext uri="{FF2B5EF4-FFF2-40B4-BE49-F238E27FC236}">
                    <a16:creationId xmlns:a16="http://schemas.microsoft.com/office/drawing/2014/main" id="{6C25A847-D5C5-F835-B1FE-2E0FF2EDB240}"/>
                  </a:ext>
                </a:extLst>
              </p:cNvPr>
              <p:cNvSpPr txBox="1"/>
              <p:nvPr/>
            </p:nvSpPr>
            <p:spPr>
              <a:xfrm>
                <a:off x="1487067" y="4126958"/>
                <a:ext cx="767612" cy="772425"/>
              </a:xfrm>
              <a:prstGeom prst="ellipse">
                <a:avLst/>
              </a:prstGeom>
              <a:solidFill>
                <a:srgbClr val="33CCFF"/>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900">
                    <a:solidFill>
                      <a:schemeClr val="tx2"/>
                    </a:solidFill>
                    <a:latin typeface="Meiryo UI" panose="020B0604030504040204" pitchFamily="50" charset="-128"/>
                    <a:ea typeface="Meiryo UI" panose="020B0604030504040204" pitchFamily="50" charset="-128"/>
                  </a:rPr>
                  <a:t>E</a:t>
                </a:r>
                <a:r>
                  <a:rPr kumimoji="1" lang="ja-JP" altLang="en-US" sz="900">
                    <a:solidFill>
                      <a:schemeClr val="tx2"/>
                    </a:solidFill>
                    <a:latin typeface="Meiryo UI" panose="020B0604030504040204" pitchFamily="50" charset="-128"/>
                    <a:ea typeface="Meiryo UI" panose="020B0604030504040204" pitchFamily="50" charset="-128"/>
                  </a:rPr>
                  <a:t>事業</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XXX</a:t>
                </a:r>
                <a:r>
                  <a:rPr kumimoji="1" lang="ja-JP" altLang="en-US" sz="900">
                    <a:solidFill>
                      <a:schemeClr val="tx2"/>
                    </a:solidFill>
                    <a:latin typeface="Meiryo UI" panose="020B0604030504040204" pitchFamily="50" charset="-128"/>
                    <a:ea typeface="Meiryo UI" panose="020B0604030504040204" pitchFamily="50" charset="-128"/>
                  </a:rPr>
                  <a:t>百万円</a:t>
                </a:r>
                <a:endParaRPr kumimoji="1" lang="en-US" altLang="ja-JP" sz="900">
                  <a:solidFill>
                    <a:schemeClr val="tx2"/>
                  </a:solidFill>
                  <a:latin typeface="Meiryo UI" panose="020B0604030504040204" pitchFamily="50" charset="-128"/>
                  <a:ea typeface="Meiryo UI" panose="020B0604030504040204" pitchFamily="50" charset="-128"/>
                </a:endParaRPr>
              </a:p>
              <a:p>
                <a:pPr algn="ctr"/>
                <a:r>
                  <a:rPr kumimoji="1" lang="en-US" altLang="ja-JP" sz="900">
                    <a:solidFill>
                      <a:schemeClr val="tx2"/>
                    </a:solidFill>
                    <a:latin typeface="Meiryo UI" panose="020B0604030504040204" pitchFamily="50" charset="-128"/>
                    <a:ea typeface="Meiryo UI" panose="020B0604030504040204" pitchFamily="50" charset="-128"/>
                  </a:rPr>
                  <a:t>X</a:t>
                </a:r>
                <a:r>
                  <a:rPr kumimoji="1" lang="ja-JP" altLang="en-US" sz="900">
                    <a:solidFill>
                      <a:schemeClr val="tx2"/>
                    </a:solidFill>
                    <a:latin typeface="Meiryo UI" panose="020B0604030504040204" pitchFamily="50" charset="-128"/>
                    <a:ea typeface="Meiryo UI" panose="020B0604030504040204" pitchFamily="50" charset="-128"/>
                  </a:rPr>
                  <a:t>％</a:t>
                </a:r>
                <a:r>
                  <a:rPr kumimoji="1" lang="en-US" altLang="ja-JP" sz="900">
                    <a:solidFill>
                      <a:schemeClr val="tx2"/>
                    </a:solidFill>
                    <a:latin typeface="Meiryo UI" panose="020B0604030504040204" pitchFamily="50" charset="-128"/>
                    <a:ea typeface="Meiryo UI" panose="020B0604030504040204" pitchFamily="50" charset="-128"/>
                  </a:rPr>
                  <a:t>/X%</a:t>
                </a:r>
              </a:p>
            </p:txBody>
          </p:sp>
          <p:sp>
            <p:nvSpPr>
              <p:cNvPr id="70" name="TextBox 153">
                <a:extLst>
                  <a:ext uri="{FF2B5EF4-FFF2-40B4-BE49-F238E27FC236}">
                    <a16:creationId xmlns:a16="http://schemas.microsoft.com/office/drawing/2014/main" id="{F75F45CD-787D-6354-3E91-677E372836D6}"/>
                  </a:ext>
                </a:extLst>
              </p:cNvPr>
              <p:cNvSpPr txBox="1"/>
              <p:nvPr/>
            </p:nvSpPr>
            <p:spPr>
              <a:xfrm>
                <a:off x="3452266" y="3383635"/>
                <a:ext cx="834487" cy="530675"/>
              </a:xfrm>
              <a:prstGeom prst="ellipse">
                <a:avLst/>
              </a:prstGeom>
              <a:solidFill>
                <a:schemeClr val="bg2">
                  <a:lumMod val="20000"/>
                  <a:lumOff val="80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700">
                    <a:solidFill>
                      <a:schemeClr val="tx2"/>
                    </a:solidFill>
                    <a:latin typeface="Meiryo UI" panose="020B0604030504040204" pitchFamily="50" charset="-128"/>
                    <a:ea typeface="Meiryo UI" panose="020B0604030504040204" pitchFamily="50" charset="-128"/>
                  </a:rPr>
                  <a:t>事業名</a:t>
                </a:r>
                <a:endParaRPr kumimoji="1" lang="en-US" altLang="ja-JP" sz="700">
                  <a:solidFill>
                    <a:schemeClr val="tx2"/>
                  </a:solidFill>
                  <a:latin typeface="Meiryo UI" panose="020B0604030504040204" pitchFamily="50" charset="-128"/>
                  <a:ea typeface="Meiryo UI" panose="020B0604030504040204" pitchFamily="50" charset="-128"/>
                </a:endParaRPr>
              </a:p>
              <a:p>
                <a:pPr algn="ctr"/>
                <a:r>
                  <a:rPr kumimoji="1" lang="ja-JP" altLang="en-US" sz="700">
                    <a:solidFill>
                      <a:schemeClr val="tx2"/>
                    </a:solidFill>
                    <a:latin typeface="Meiryo UI" panose="020B0604030504040204" pitchFamily="50" charset="-128"/>
                    <a:ea typeface="Meiryo UI" panose="020B0604030504040204" pitchFamily="50" charset="-128"/>
                  </a:rPr>
                  <a:t>売上高</a:t>
                </a:r>
                <a:r>
                  <a:rPr kumimoji="1" lang="en-US" altLang="ja-JP" sz="700">
                    <a:solidFill>
                      <a:schemeClr val="tx2"/>
                    </a:solidFill>
                    <a:latin typeface="Meiryo UI" panose="020B0604030504040204" pitchFamily="50" charset="-128"/>
                    <a:ea typeface="Meiryo UI" panose="020B0604030504040204" pitchFamily="50" charset="-128"/>
                  </a:rPr>
                  <a:t>(</a:t>
                </a:r>
                <a:r>
                  <a:rPr kumimoji="1" lang="ja-JP" altLang="en-US" sz="700">
                    <a:solidFill>
                      <a:schemeClr val="tx2"/>
                    </a:solidFill>
                    <a:latin typeface="Meiryo UI" panose="020B0604030504040204" pitchFamily="50" charset="-128"/>
                    <a:ea typeface="Meiryo UI" panose="020B0604030504040204" pitchFamily="50" charset="-128"/>
                  </a:rPr>
                  <a:t>百万円</a:t>
                </a:r>
                <a:r>
                  <a:rPr kumimoji="1" lang="en-US" altLang="ja-JP" sz="700">
                    <a:solidFill>
                      <a:schemeClr val="tx2"/>
                    </a:solidFill>
                    <a:latin typeface="Meiryo UI" panose="020B0604030504040204" pitchFamily="50" charset="-128"/>
                    <a:ea typeface="Meiryo UI" panose="020B0604030504040204" pitchFamily="50" charset="-128"/>
                  </a:rPr>
                  <a:t>)</a:t>
                </a:r>
              </a:p>
              <a:p>
                <a:pPr algn="ctr"/>
                <a:r>
                  <a:rPr kumimoji="1" lang="ja-JP" altLang="en-US" sz="700">
                    <a:solidFill>
                      <a:schemeClr val="tx2"/>
                    </a:solidFill>
                    <a:latin typeface="Meiryo UI" panose="020B0604030504040204" pitchFamily="50" charset="-128"/>
                    <a:ea typeface="Meiryo UI" panose="020B0604030504040204" pitchFamily="50" charset="-128"/>
                  </a:rPr>
                  <a:t>部門売上構成比</a:t>
                </a:r>
                <a:r>
                  <a:rPr kumimoji="1" lang="en-US" altLang="ja-JP" sz="700">
                    <a:solidFill>
                      <a:schemeClr val="tx2"/>
                    </a:solidFill>
                    <a:latin typeface="Meiryo UI" panose="020B0604030504040204" pitchFamily="50" charset="-128"/>
                    <a:ea typeface="Meiryo UI" panose="020B0604030504040204" pitchFamily="50" charset="-128"/>
                  </a:rPr>
                  <a:t>(%)/</a:t>
                </a:r>
              </a:p>
              <a:p>
                <a:pPr algn="ctr"/>
                <a:r>
                  <a:rPr kumimoji="1" lang="ja-JP" altLang="en-US" sz="700">
                    <a:solidFill>
                      <a:schemeClr val="tx2"/>
                    </a:solidFill>
                    <a:latin typeface="Meiryo UI" panose="020B0604030504040204" pitchFamily="50" charset="-128"/>
                    <a:ea typeface="Meiryo UI" panose="020B0604030504040204" pitchFamily="50" charset="-128"/>
                  </a:rPr>
                  <a:t>営業利益率</a:t>
                </a:r>
                <a:r>
                  <a:rPr kumimoji="1" lang="en-US" altLang="ja-JP" sz="700">
                    <a:solidFill>
                      <a:schemeClr val="tx2"/>
                    </a:solidFill>
                    <a:latin typeface="Meiryo UI" panose="020B0604030504040204" pitchFamily="50" charset="-128"/>
                    <a:ea typeface="Meiryo UI" panose="020B0604030504040204" pitchFamily="50" charset="-128"/>
                  </a:rPr>
                  <a:t>(%)</a:t>
                </a:r>
              </a:p>
            </p:txBody>
          </p:sp>
          <p:sp>
            <p:nvSpPr>
              <p:cNvPr id="71" name="TextBox 141">
                <a:extLst>
                  <a:ext uri="{FF2B5EF4-FFF2-40B4-BE49-F238E27FC236}">
                    <a16:creationId xmlns:a16="http://schemas.microsoft.com/office/drawing/2014/main" id="{F4CEB421-23FA-9507-0B9C-774EB49EA6FA}"/>
                  </a:ext>
                </a:extLst>
              </p:cNvPr>
              <p:cNvSpPr txBox="1"/>
              <p:nvPr/>
            </p:nvSpPr>
            <p:spPr>
              <a:xfrm>
                <a:off x="3066413" y="3324351"/>
                <a:ext cx="516495"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凡例</a:t>
                </a:r>
                <a:r>
                  <a:rPr kumimoji="1" lang="en-US" altLang="ja-JP" sz="1000">
                    <a:solidFill>
                      <a:schemeClr val="tx2"/>
                    </a:solidFill>
                    <a:latin typeface="Meiryo UI" panose="020B0604030504040204" pitchFamily="50" charset="-128"/>
                    <a:ea typeface="Meiryo UI" panose="020B0604030504040204" pitchFamily="50" charset="-128"/>
                  </a:rPr>
                  <a:t>】</a:t>
                </a:r>
                <a:endParaRPr kumimoji="1" lang="en-US" sz="1000">
                  <a:solidFill>
                    <a:schemeClr val="tx2"/>
                  </a:solidFill>
                  <a:latin typeface="Meiryo UI" panose="020B0604030504040204" pitchFamily="50" charset="-128"/>
                  <a:ea typeface="Meiryo UI" panose="020B0604030504040204" pitchFamily="50" charset="-128"/>
                </a:endParaRPr>
              </a:p>
            </p:txBody>
          </p:sp>
        </p:grpSp>
        <p:sp>
          <p:nvSpPr>
            <p:cNvPr id="53" name="テキスト ボックス 52">
              <a:extLst>
                <a:ext uri="{FF2B5EF4-FFF2-40B4-BE49-F238E27FC236}">
                  <a16:creationId xmlns:a16="http://schemas.microsoft.com/office/drawing/2014/main" id="{C0A8F6E5-12F9-28C8-7148-52A2062E8D5E}"/>
                </a:ext>
              </a:extLst>
            </p:cNvPr>
            <p:cNvSpPr txBox="1"/>
            <p:nvPr/>
          </p:nvSpPr>
          <p:spPr>
            <a:xfrm>
              <a:off x="9100564" y="6483742"/>
              <a:ext cx="277200" cy="22909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大</a:t>
              </a:r>
              <a:endParaRPr kumimoji="1" lang="en-GB" sz="1050">
                <a:solidFill>
                  <a:schemeClr val="tx2"/>
                </a:solidFill>
              </a:endParaRPr>
            </a:p>
          </p:txBody>
        </p:sp>
        <p:sp>
          <p:nvSpPr>
            <p:cNvPr id="54" name="テキスト ボックス 53">
              <a:extLst>
                <a:ext uri="{FF2B5EF4-FFF2-40B4-BE49-F238E27FC236}">
                  <a16:creationId xmlns:a16="http://schemas.microsoft.com/office/drawing/2014/main" id="{11D9E12D-1D2B-9EBB-888A-8D6E4880A08D}"/>
                </a:ext>
              </a:extLst>
            </p:cNvPr>
            <p:cNvSpPr txBox="1"/>
            <p:nvPr/>
          </p:nvSpPr>
          <p:spPr>
            <a:xfrm>
              <a:off x="5278321" y="6483742"/>
              <a:ext cx="277200" cy="22909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小</a:t>
              </a:r>
              <a:endParaRPr kumimoji="1" lang="en-GB" sz="1050">
                <a:solidFill>
                  <a:schemeClr val="tx2"/>
                </a:solidFill>
              </a:endParaRPr>
            </a:p>
          </p:txBody>
        </p:sp>
        <p:sp>
          <p:nvSpPr>
            <p:cNvPr id="55" name="テキスト ボックス 54">
              <a:extLst>
                <a:ext uri="{FF2B5EF4-FFF2-40B4-BE49-F238E27FC236}">
                  <a16:creationId xmlns:a16="http://schemas.microsoft.com/office/drawing/2014/main" id="{D95D2B6C-0FEE-91B9-8535-487D033B646B}"/>
                </a:ext>
              </a:extLst>
            </p:cNvPr>
            <p:cNvSpPr txBox="1"/>
            <p:nvPr/>
          </p:nvSpPr>
          <p:spPr>
            <a:xfrm>
              <a:off x="5026322" y="3738751"/>
              <a:ext cx="252000"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大</a:t>
              </a:r>
              <a:endParaRPr kumimoji="1" lang="en-GB" sz="1050">
                <a:solidFill>
                  <a:schemeClr val="tx2"/>
                </a:solidFill>
              </a:endParaRPr>
            </a:p>
          </p:txBody>
        </p:sp>
        <p:sp>
          <p:nvSpPr>
            <p:cNvPr id="56" name="テキスト ボックス 55">
              <a:extLst>
                <a:ext uri="{FF2B5EF4-FFF2-40B4-BE49-F238E27FC236}">
                  <a16:creationId xmlns:a16="http://schemas.microsoft.com/office/drawing/2014/main" id="{1FE09608-1516-35A2-422C-904A78AB0012}"/>
                </a:ext>
              </a:extLst>
            </p:cNvPr>
            <p:cNvSpPr txBox="1"/>
            <p:nvPr/>
          </p:nvSpPr>
          <p:spPr>
            <a:xfrm>
              <a:off x="5026322" y="6227850"/>
              <a:ext cx="252000"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小</a:t>
              </a:r>
              <a:endParaRPr kumimoji="1" lang="en-GB" sz="1050">
                <a:solidFill>
                  <a:schemeClr val="tx2"/>
                </a:solidFill>
              </a:endParaRPr>
            </a:p>
          </p:txBody>
        </p:sp>
      </p:grpSp>
      <p:sp>
        <p:nvSpPr>
          <p:cNvPr id="73" name="吹き出し: 四角形 72">
            <a:extLst>
              <a:ext uri="{FF2B5EF4-FFF2-40B4-BE49-F238E27FC236}">
                <a16:creationId xmlns:a16="http://schemas.microsoft.com/office/drawing/2014/main" id="{EF46D325-1BB3-13A0-9E52-1C03BEBACA35}"/>
              </a:ext>
            </a:extLst>
          </p:cNvPr>
          <p:cNvSpPr/>
          <p:nvPr/>
        </p:nvSpPr>
        <p:spPr>
          <a:xfrm>
            <a:off x="6585080" y="4697350"/>
            <a:ext cx="1213792" cy="1181185"/>
          </a:xfrm>
          <a:prstGeom prst="wedgeRectCallout">
            <a:avLst>
              <a:gd name="adj1" fmla="val 46764"/>
              <a:gd name="adj2" fmla="val 586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市場の成長見込み及び当該市場における申請者のプレゼンスについては、申請者の認識に基づいて大小を評価の上、図に当てはめてください</a:t>
            </a:r>
            <a:endParaRPr kumimoji="1" lang="en-US" altLang="ja-JP" sz="1000">
              <a:solidFill>
                <a:schemeClr val="tx2"/>
              </a:solidFill>
            </a:endParaRPr>
          </a:p>
        </p:txBody>
      </p:sp>
      <p:sp>
        <p:nvSpPr>
          <p:cNvPr id="75" name="吹き出し: 四角形 74">
            <a:extLst>
              <a:ext uri="{FF2B5EF4-FFF2-40B4-BE49-F238E27FC236}">
                <a16:creationId xmlns:a16="http://schemas.microsoft.com/office/drawing/2014/main" id="{5C4121D7-2C9C-2099-367A-4D5E4CCB4A5C}"/>
              </a:ext>
            </a:extLst>
          </p:cNvPr>
          <p:cNvSpPr/>
          <p:nvPr/>
        </p:nvSpPr>
        <p:spPr>
          <a:xfrm>
            <a:off x="6585080" y="4697350"/>
            <a:ext cx="1213792" cy="1181185"/>
          </a:xfrm>
          <a:prstGeom prst="wedgeRectCallout">
            <a:avLst>
              <a:gd name="adj1" fmla="val -158612"/>
              <a:gd name="adj2" fmla="val -6895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市場の成長見込み及び当該市場における申請者のプレゼンスについては、申請者の認識に基づいて大小を評価の上、図に当てはめてください</a:t>
            </a:r>
            <a:endParaRPr kumimoji="1" lang="en-US" altLang="ja-JP" sz="1000">
              <a:solidFill>
                <a:schemeClr val="tx2"/>
              </a:solidFill>
            </a:endParaRPr>
          </a:p>
        </p:txBody>
      </p:sp>
      <p:sp>
        <p:nvSpPr>
          <p:cNvPr id="7" name="吹き出し: 四角形 6">
            <a:extLst>
              <a:ext uri="{FF2B5EF4-FFF2-40B4-BE49-F238E27FC236}">
                <a16:creationId xmlns:a16="http://schemas.microsoft.com/office/drawing/2014/main" id="{3698D193-F80F-2C39-563B-3372262CAC60}"/>
              </a:ext>
            </a:extLst>
          </p:cNvPr>
          <p:cNvSpPr/>
          <p:nvPr/>
        </p:nvSpPr>
        <p:spPr>
          <a:xfrm>
            <a:off x="4552494" y="1351060"/>
            <a:ext cx="3768115" cy="460598"/>
          </a:xfrm>
          <a:prstGeom prst="wedgeRectCallout">
            <a:avLst>
              <a:gd name="adj1" fmla="val -30062"/>
              <a:gd name="adj2" fmla="val 7644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en-US" altLang="ja-JP" sz="1000" b="1">
                <a:solidFill>
                  <a:schemeClr val="tx2"/>
                </a:solidFill>
                <a:latin typeface="Meiryo UI" panose="020B0604030504040204" pitchFamily="50" charset="-128"/>
                <a:ea typeface="Meiryo UI" panose="020B0604030504040204" pitchFamily="50" charset="-128"/>
              </a:rPr>
              <a:t>※</a:t>
            </a:r>
            <a:r>
              <a:rPr kumimoji="1" lang="ja-JP" altLang="en-US" sz="1000" b="1">
                <a:solidFill>
                  <a:schemeClr val="tx2"/>
                </a:solidFill>
                <a:latin typeface="Meiryo UI" panose="020B0604030504040204" pitchFamily="50" charset="-128"/>
                <a:ea typeface="Meiryo UI" panose="020B0604030504040204" pitchFamily="50" charset="-128"/>
              </a:rPr>
              <a:t>以下、</a:t>
            </a:r>
            <a:r>
              <a:rPr kumimoji="1" lang="ja-JP" altLang="en-US" sz="1000" b="1">
                <a:solidFill>
                  <a:schemeClr val="tx2"/>
                </a:solidFill>
              </a:rPr>
              <a:t>本書全体を通じて、「商業化」とは、「製品やサービスが市場投入され、実際に顧客に対して販売可能となった時点」を指すこととします</a:t>
            </a:r>
            <a:endParaRPr kumimoji="1" lang="en-US" altLang="ja-JP" sz="1000" b="1">
              <a:solidFill>
                <a:schemeClr val="tx2"/>
              </a:solidFill>
            </a:endParaRPr>
          </a:p>
        </p:txBody>
      </p:sp>
      <p:sp>
        <p:nvSpPr>
          <p:cNvPr id="9" name="吹き出し: 四角形 8">
            <a:extLst>
              <a:ext uri="{FF2B5EF4-FFF2-40B4-BE49-F238E27FC236}">
                <a16:creationId xmlns:a16="http://schemas.microsoft.com/office/drawing/2014/main" id="{6321C758-587B-2E5D-CAD1-E53EC7006375}"/>
              </a:ext>
            </a:extLst>
          </p:cNvPr>
          <p:cNvSpPr/>
          <p:nvPr/>
        </p:nvSpPr>
        <p:spPr>
          <a:xfrm>
            <a:off x="510775" y="2306320"/>
            <a:ext cx="4308695" cy="2064190"/>
          </a:xfrm>
          <a:prstGeom prst="wedgeRectCallout">
            <a:avLst>
              <a:gd name="adj1" fmla="val -38623"/>
              <a:gd name="adj2" fmla="val -5542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spcAft>
                <a:spcPts val="300"/>
              </a:spcAft>
              <a:buFont typeface="Arial" panose="020B0604020202020204" pitchFamily="34" charset="0"/>
              <a:buChar char="•"/>
            </a:pPr>
            <a:r>
              <a:rPr kumimoji="1" lang="en-US" altLang="ja-JP" sz="1000">
                <a:solidFill>
                  <a:srgbClr val="FF0000"/>
                </a:solidFill>
              </a:rPr>
              <a:t>【</a:t>
            </a:r>
            <a:r>
              <a:rPr kumimoji="1" lang="ja-JP" altLang="en-US" sz="1000">
                <a:solidFill>
                  <a:srgbClr val="FF0000"/>
                </a:solidFill>
              </a:rPr>
              <a:t>大企業等</a:t>
            </a:r>
            <a:r>
              <a:rPr kumimoji="1" lang="en-US" altLang="ja-JP" sz="1000">
                <a:solidFill>
                  <a:srgbClr val="FF0000"/>
                </a:solidFill>
              </a:rPr>
              <a:t>】 </a:t>
            </a:r>
            <a:r>
              <a:rPr kumimoji="1" lang="ja-JP" altLang="en-US" sz="1000">
                <a:solidFill>
                  <a:schemeClr val="tx2"/>
                </a:solidFill>
              </a:rPr>
              <a:t>補助事業を行う</a:t>
            </a:r>
            <a:r>
              <a:rPr kumimoji="1" lang="ja-JP" altLang="en-US" sz="1000" b="1">
                <a:solidFill>
                  <a:schemeClr val="tx2"/>
                </a:solidFill>
              </a:rPr>
              <a:t>事業部門等の組織</a:t>
            </a:r>
            <a:r>
              <a:rPr kumimoji="1" lang="ja-JP" altLang="en-US" sz="1000">
                <a:solidFill>
                  <a:schemeClr val="tx2"/>
                </a:solidFill>
              </a:rPr>
              <a:t>（または企業全体）のビジネス（海外ビジネスに限らない）における補助事業の位置づけ・重要性を記載してください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en-US" altLang="ja-JP" sz="1000">
                <a:solidFill>
                  <a:srgbClr val="FF0000"/>
                </a:solidFill>
              </a:rPr>
              <a:t>【</a:t>
            </a:r>
            <a:r>
              <a:rPr kumimoji="1" lang="ja-JP" altLang="en-US" sz="1000">
                <a:solidFill>
                  <a:srgbClr val="FF0000"/>
                </a:solidFill>
              </a:rPr>
              <a:t>中小企業</a:t>
            </a:r>
            <a:r>
              <a:rPr kumimoji="1" lang="en-US" altLang="ja-JP" sz="1000">
                <a:solidFill>
                  <a:srgbClr val="FF0000"/>
                </a:solidFill>
              </a:rPr>
              <a:t>】 </a:t>
            </a:r>
            <a:r>
              <a:rPr kumimoji="1" lang="ja-JP" altLang="en-US" sz="1000" b="1">
                <a:solidFill>
                  <a:schemeClr val="tx2"/>
                </a:solidFill>
              </a:rPr>
              <a:t>企業全体の</a:t>
            </a:r>
            <a:r>
              <a:rPr kumimoji="1" lang="ja-JP" altLang="en-US" sz="1000">
                <a:solidFill>
                  <a:schemeClr val="tx2"/>
                </a:solidFill>
              </a:rPr>
              <a:t>ビジネス（海外ビジネスに限らない）における補助事業の位置づけ・重要性を記載してください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前スライドの長期成長ビジョン及び海外展開戦略を踏まえて記載してください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既存事業と本事業のシナジー効果や、ポートフォリオの拡充・成長の観点における本事業の重要性を記載してください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自社の経営戦略において、本補助金の受給ができない場合の実施困難性や、補助金の受給によって特に得られるメリット等を記載してください</a:t>
            </a:r>
            <a:endParaRPr kumimoji="1" lang="en-US" altLang="ja-JP" sz="1000" b="1" u="sng">
              <a:solidFill>
                <a:schemeClr val="tx2"/>
              </a:solidFill>
            </a:endParaRPr>
          </a:p>
          <a:p>
            <a:pPr marL="285750" indent="-285750">
              <a:spcAft>
                <a:spcPts val="600"/>
              </a:spcAft>
              <a:buFont typeface="Arial" panose="020B0604020202020204" pitchFamily="34" charset="0"/>
              <a:buChar char="•"/>
            </a:pPr>
            <a:r>
              <a:rPr kumimoji="1" lang="ja-JP" altLang="en-US" sz="1000">
                <a:solidFill>
                  <a:schemeClr val="tx2"/>
                </a:solidFill>
              </a:rPr>
              <a:t>必要に応じて右に例示する図も活用ください</a:t>
            </a:r>
            <a:endParaRPr kumimoji="1" lang="en-US" altLang="ja-JP" sz="1000">
              <a:solidFill>
                <a:schemeClr val="tx2"/>
              </a:solidFill>
            </a:endParaRPr>
          </a:p>
        </p:txBody>
      </p:sp>
      <p:grpSp>
        <p:nvGrpSpPr>
          <p:cNvPr id="38" name="グループ化 37">
            <a:extLst>
              <a:ext uri="{FF2B5EF4-FFF2-40B4-BE49-F238E27FC236}">
                <a16:creationId xmlns:a16="http://schemas.microsoft.com/office/drawing/2014/main" id="{033DFC86-2403-2266-5AC8-8F11771B2C5A}"/>
              </a:ext>
            </a:extLst>
          </p:cNvPr>
          <p:cNvGrpSpPr/>
          <p:nvPr/>
        </p:nvGrpSpPr>
        <p:grpSpPr>
          <a:xfrm>
            <a:off x="512779" y="5949"/>
            <a:ext cx="6320145" cy="216000"/>
            <a:chOff x="512779" y="5949"/>
            <a:chExt cx="6320145" cy="216000"/>
          </a:xfrm>
        </p:grpSpPr>
        <p:sp>
          <p:nvSpPr>
            <p:cNvPr id="39" name="正方形/長方形 38">
              <a:extLst>
                <a:ext uri="{FF2B5EF4-FFF2-40B4-BE49-F238E27FC236}">
                  <a16:creationId xmlns:a16="http://schemas.microsoft.com/office/drawing/2014/main" id="{4EEB6A06-6936-5BCD-964E-3CE69C6D6EEC}"/>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41" name="正方形/長方形 40">
              <a:extLst>
                <a:ext uri="{FF2B5EF4-FFF2-40B4-BE49-F238E27FC236}">
                  <a16:creationId xmlns:a16="http://schemas.microsoft.com/office/drawing/2014/main" id="{D3269D91-D584-774C-607B-0E6AC0137597}"/>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2" name="正方形/長方形 41">
              <a:extLst>
                <a:ext uri="{FF2B5EF4-FFF2-40B4-BE49-F238E27FC236}">
                  <a16:creationId xmlns:a16="http://schemas.microsoft.com/office/drawing/2014/main" id="{DF4B1DAA-F4F3-8514-5544-3DAF640E9BE9}"/>
                </a:ext>
              </a:extLst>
            </p:cNvPr>
            <p:cNvSpPr/>
            <p:nvPr/>
          </p:nvSpPr>
          <p:spPr>
            <a:xfrm>
              <a:off x="148141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4C899750-072A-B9E6-30F7-41A1A784625E}"/>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65F9BF10-43D5-38E9-7859-623842AA6037}"/>
                </a:ext>
              </a:extLst>
            </p:cNvPr>
            <p:cNvSpPr/>
            <p:nvPr/>
          </p:nvSpPr>
          <p:spPr>
            <a:xfrm>
              <a:off x="2113455" y="5949"/>
              <a:ext cx="295200" cy="216000"/>
            </a:xfrm>
            <a:prstGeom prst="rect">
              <a:avLst/>
            </a:prstGeom>
            <a:solidFill>
              <a:srgbClr val="1493D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4</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D946FC4C-A0CD-CED8-C7E3-90429F064778}"/>
                </a:ext>
              </a:extLst>
            </p:cNvPr>
            <p:cNvSpPr/>
            <p:nvPr/>
          </p:nvSpPr>
          <p:spPr>
            <a:xfrm>
              <a:off x="2429474" y="5949"/>
              <a:ext cx="295200" cy="216000"/>
            </a:xfrm>
            <a:prstGeom prst="rect">
              <a:avLst/>
            </a:prstGeom>
            <a:solidFill>
              <a:srgbClr val="1493D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chemeClr val="bg1"/>
                  </a:solidFill>
                  <a:latin typeface="Meiryo UI" panose="020B0604030504040204" pitchFamily="50" charset="-128"/>
                  <a:ea typeface="Meiryo UI" panose="020B0604030504040204" pitchFamily="50" charset="-128"/>
                </a:rPr>
                <a:t>5</a:t>
              </a:r>
              <a:endParaRPr kumimoji="1" lang="ja-JP" altLang="en-US" sz="900">
                <a:solidFill>
                  <a:schemeClr val="bg1"/>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11D2E69F-4B8C-87AC-C2BF-ACC7D031A423}"/>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45610039-4668-B221-4220-5564283B41BF}"/>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7E0AB70A-E28C-8118-808E-034818BD93F7}"/>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C37AA336-0AF9-762B-FB02-B52E18CB62EB}"/>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6" name="正方形/長方形 75">
              <a:extLst>
                <a:ext uri="{FF2B5EF4-FFF2-40B4-BE49-F238E27FC236}">
                  <a16:creationId xmlns:a16="http://schemas.microsoft.com/office/drawing/2014/main" id="{96985A31-5136-D99D-F026-7BDE23C8F9DF}"/>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56E74E6D-E41E-8632-B085-D6959C966F89}"/>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AD0B5095-198D-C84A-48E0-55C8F2EBA30A}"/>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BE37FD9D-C47F-6277-8F31-085A9EA522DD}"/>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706EA95A-E609-3F8A-A78B-E49DD897B39D}"/>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1C9A4D77-824B-8093-478E-5DCBCBE55FD0}"/>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969ACB11-16C4-92B0-9D98-EEE80E76C4BE}"/>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383457BA-46A8-6AF9-6AA2-A90B70D61DD3}"/>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FA36F677-B994-24FA-5780-8BCA1FF00EF7}"/>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13" name="吹き出し: 四角形 12">
            <a:extLst>
              <a:ext uri="{FF2B5EF4-FFF2-40B4-BE49-F238E27FC236}">
                <a16:creationId xmlns:a16="http://schemas.microsoft.com/office/drawing/2014/main" id="{01616E06-72C6-C277-CBD1-BB7601716587}"/>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a:solidFill>
                  <a:schemeClr val="tx2"/>
                </a:solidFill>
                <a:latin typeface="Meiryo UI" panose="020B0604030504040204" pitchFamily="50" charset="-128"/>
                <a:ea typeface="Meiryo UI" panose="020B0604030504040204" pitchFamily="50" charset="-128"/>
              </a:rPr>
              <a:t>1-2</a:t>
            </a:r>
            <a:r>
              <a:rPr kumimoji="1" lang="ja-JP" altLang="en-US" sz="100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本事業は当社の</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事業とのシナジーが見込めるものの、現状当社の</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国市場におけるプレゼンスは低く、公的支援を受けることで新規進出の本格検討が可能になると思料</a:t>
            </a:r>
            <a:endParaRPr kumimoji="1" lang="ja-JP" altLang="en-US" sz="1000">
              <a:solidFill>
                <a:schemeClr val="tx2"/>
              </a:solidFill>
            </a:endParaRPr>
          </a:p>
        </p:txBody>
      </p:sp>
    </p:spTree>
    <p:extLst>
      <p:ext uri="{BB962C8B-B14F-4D97-AF65-F5344CB8AC3E}">
        <p14:creationId xmlns:p14="http://schemas.microsoft.com/office/powerpoint/2010/main" val="25974741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7E032CD-2F91-42A3-4630-C07965CB1E7F}"/>
            </a:ext>
          </a:extLst>
        </p:cNvPr>
        <p:cNvGrpSpPr/>
        <p:nvPr/>
      </p:nvGrpSpPr>
      <p:grpSpPr>
        <a:xfrm>
          <a:off x="0" y="0"/>
          <a:ext cx="0" cy="0"/>
          <a:chOff x="0" y="0"/>
          <a:chExt cx="0" cy="0"/>
        </a:xfrm>
      </p:grpSpPr>
      <p:sp>
        <p:nvSpPr>
          <p:cNvPr id="4" name="テキスト プレースホルダー 3">
            <a:extLst>
              <a:ext uri="{FF2B5EF4-FFF2-40B4-BE49-F238E27FC236}">
                <a16:creationId xmlns:a16="http://schemas.microsoft.com/office/drawing/2014/main" id="{0FE66173-C007-40D1-AFA0-130CE252C564}"/>
              </a:ext>
            </a:extLst>
          </p:cNvPr>
          <p:cNvSpPr>
            <a:spLocks noGrp="1"/>
          </p:cNvSpPr>
          <p:nvPr>
            <p:ph type="body" sz="quarter" idx="17"/>
          </p:nvPr>
        </p:nvSpPr>
        <p:spPr/>
        <p:txBody>
          <a:bodyPr/>
          <a:lstStyle/>
          <a:p>
            <a:r>
              <a:rPr kumimoji="1" lang="en-GB" altLang="ja-JP" dirty="0">
                <a:solidFill>
                  <a:schemeClr val="tx1"/>
                </a:solidFill>
              </a:rPr>
              <a:t>2-3. </a:t>
            </a:r>
            <a:r>
              <a:rPr kumimoji="1" lang="ja-JP" altLang="en-US" dirty="0">
                <a:solidFill>
                  <a:schemeClr val="tx1"/>
                </a:solidFill>
              </a:rPr>
              <a:t>補助事業の位置づけ（類似事業の実施状況・本事業との違い）</a:t>
            </a:r>
            <a:endParaRPr kumimoji="1" lang="en-GB" altLang="ja-JP" dirty="0">
              <a:solidFill>
                <a:schemeClr val="tx1"/>
              </a:solidFill>
            </a:endParaRPr>
          </a:p>
        </p:txBody>
      </p:sp>
      <p:sp>
        <p:nvSpPr>
          <p:cNvPr id="36" name="正方形/長方形 35">
            <a:extLst>
              <a:ext uri="{FF2B5EF4-FFF2-40B4-BE49-F238E27FC236}">
                <a16:creationId xmlns:a16="http://schemas.microsoft.com/office/drawing/2014/main" id="{734FDA4F-308E-16B0-D56A-47DE16B17D46}"/>
              </a:ext>
            </a:extLst>
          </p:cNvPr>
          <p:cNvSpPr/>
          <p:nvPr/>
        </p:nvSpPr>
        <p:spPr>
          <a:xfrm>
            <a:off x="509202" y="1489644"/>
            <a:ext cx="1154251" cy="455869"/>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事業名称</a:t>
            </a:r>
          </a:p>
        </p:txBody>
      </p:sp>
      <p:sp>
        <p:nvSpPr>
          <p:cNvPr id="37" name="テキスト プレースホルダー 2">
            <a:extLst>
              <a:ext uri="{FF2B5EF4-FFF2-40B4-BE49-F238E27FC236}">
                <a16:creationId xmlns:a16="http://schemas.microsoft.com/office/drawing/2014/main" id="{D4DFD24F-E444-7502-99A7-4606A9B55125}"/>
              </a:ext>
            </a:extLst>
          </p:cNvPr>
          <p:cNvSpPr txBox="1">
            <a:spLocks/>
          </p:cNvSpPr>
          <p:nvPr/>
        </p:nvSpPr>
        <p:spPr>
          <a:xfrm>
            <a:off x="1706476" y="1489644"/>
            <a:ext cx="2520000" cy="455869"/>
          </a:xfrm>
          <a:prstGeom prst="rect">
            <a:avLst/>
          </a:prstGeom>
          <a:solidFill>
            <a:schemeClr val="accent4"/>
          </a:solidFill>
        </p:spPr>
        <p:txBody>
          <a:bodyPr lIns="108000" tIns="108000" rIns="108000" bIns="108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t>XXX</a:t>
            </a:r>
          </a:p>
        </p:txBody>
      </p:sp>
      <p:sp>
        <p:nvSpPr>
          <p:cNvPr id="46" name="テキスト プレースホルダー 1">
            <a:extLst>
              <a:ext uri="{FF2B5EF4-FFF2-40B4-BE49-F238E27FC236}">
                <a16:creationId xmlns:a16="http://schemas.microsoft.com/office/drawing/2014/main" id="{B4BD75F3-4AAA-AF88-3E0E-499A6B50C2A9}"/>
              </a:ext>
            </a:extLst>
          </p:cNvPr>
          <p:cNvSpPr>
            <a:spLocks noGrp="1"/>
          </p:cNvSpPr>
          <p:nvPr>
            <p:ph type="body" sz="quarter" idx="15"/>
          </p:nvPr>
        </p:nvSpPr>
        <p:spPr>
          <a:xfrm>
            <a:off x="512291" y="511472"/>
            <a:ext cx="8891587" cy="604071"/>
          </a:xfrm>
        </p:spPr>
        <p:txBody>
          <a:bodyPr/>
          <a:lstStyle/>
          <a:p>
            <a:r>
              <a:rPr kumimoji="1" lang="ja-JP" altLang="en-US" dirty="0"/>
              <a:t>（スライドの内容を簡潔に記載してください）</a:t>
            </a:r>
            <a:endParaRPr kumimoji="1" lang="en-US" altLang="ja-JP" dirty="0"/>
          </a:p>
          <a:p>
            <a:r>
              <a:rPr kumimoji="1" lang="en-US" altLang="ja-JP" dirty="0"/>
              <a:t>XXX</a:t>
            </a:r>
            <a:endParaRPr kumimoji="1" lang="ja-JP" altLang="en-US" dirty="0"/>
          </a:p>
        </p:txBody>
      </p:sp>
      <p:grpSp>
        <p:nvGrpSpPr>
          <p:cNvPr id="38" name="グループ化 37">
            <a:extLst>
              <a:ext uri="{FF2B5EF4-FFF2-40B4-BE49-F238E27FC236}">
                <a16:creationId xmlns:a16="http://schemas.microsoft.com/office/drawing/2014/main" id="{85D3C9D3-4EB8-D418-2E91-82931FD9A7AD}"/>
              </a:ext>
            </a:extLst>
          </p:cNvPr>
          <p:cNvGrpSpPr/>
          <p:nvPr/>
        </p:nvGrpSpPr>
        <p:grpSpPr>
          <a:xfrm>
            <a:off x="512779" y="5949"/>
            <a:ext cx="6320145" cy="216000"/>
            <a:chOff x="512779" y="5949"/>
            <a:chExt cx="6320145" cy="216000"/>
          </a:xfrm>
        </p:grpSpPr>
        <p:sp>
          <p:nvSpPr>
            <p:cNvPr id="39" name="正方形/長方形 38">
              <a:extLst>
                <a:ext uri="{FF2B5EF4-FFF2-40B4-BE49-F238E27FC236}">
                  <a16:creationId xmlns:a16="http://schemas.microsoft.com/office/drawing/2014/main" id="{5FA5CCBC-C3DA-DE81-F3D0-4B236424B873}"/>
                </a:ext>
              </a:extLst>
            </p:cNvPr>
            <p:cNvSpPr/>
            <p:nvPr/>
          </p:nvSpPr>
          <p:spPr>
            <a:xfrm>
              <a:off x="512779" y="5949"/>
              <a:ext cx="631800" cy="216000"/>
            </a:xfrm>
            <a:prstGeom prst="rect">
              <a:avLst/>
            </a:prstGeom>
            <a:solidFill>
              <a:schemeClr val="accent2"/>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b="1">
                  <a:solidFill>
                    <a:schemeClr val="bg1"/>
                  </a:solidFill>
                  <a:latin typeface="Meiryo UI" panose="020B0604030504040204" pitchFamily="50" charset="-128"/>
                  <a:ea typeface="Meiryo UI" panose="020B0604030504040204" pitchFamily="50" charset="-128"/>
                </a:rPr>
                <a:t>評価項目</a:t>
              </a:r>
            </a:p>
          </p:txBody>
        </p:sp>
        <p:sp>
          <p:nvSpPr>
            <p:cNvPr id="41" name="正方形/長方形 40">
              <a:extLst>
                <a:ext uri="{FF2B5EF4-FFF2-40B4-BE49-F238E27FC236}">
                  <a16:creationId xmlns:a16="http://schemas.microsoft.com/office/drawing/2014/main" id="{57EC6819-BD04-ADED-4168-0DBDF168B688}"/>
                </a:ext>
              </a:extLst>
            </p:cNvPr>
            <p:cNvSpPr/>
            <p:nvPr/>
          </p:nvSpPr>
          <p:spPr>
            <a:xfrm>
              <a:off x="1165398" y="5949"/>
              <a:ext cx="295200" cy="216000"/>
            </a:xfrm>
            <a:prstGeom prst="rect">
              <a:avLst/>
            </a:prstGeom>
            <a:solidFill>
              <a:schemeClr val="bg2"/>
            </a:solidFill>
            <a:ln w="6350" cap="rnd" cmpd="sng" algn="ctr">
              <a:solidFill>
                <a:schemeClr val="accent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ja-JP" altLang="en-US" sz="900">
                  <a:solidFill>
                    <a:schemeClr val="bg1"/>
                  </a:solidFill>
                  <a:latin typeface="Meiryo UI" panose="020B0604030504040204" pitchFamily="50" charset="-128"/>
                  <a:ea typeface="Meiryo UI" panose="020B0604030504040204" pitchFamily="50" charset="-128"/>
                </a:rPr>
                <a:t>１</a:t>
              </a:r>
            </a:p>
          </p:txBody>
        </p:sp>
        <p:sp>
          <p:nvSpPr>
            <p:cNvPr id="42" name="正方形/長方形 41">
              <a:extLst>
                <a:ext uri="{FF2B5EF4-FFF2-40B4-BE49-F238E27FC236}">
                  <a16:creationId xmlns:a16="http://schemas.microsoft.com/office/drawing/2014/main" id="{1817AD1E-BD66-A68C-813B-2BCA35BF5C06}"/>
                </a:ext>
              </a:extLst>
            </p:cNvPr>
            <p:cNvSpPr/>
            <p:nvPr/>
          </p:nvSpPr>
          <p:spPr>
            <a:xfrm>
              <a:off x="1481417"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dirty="0">
                  <a:solidFill>
                    <a:srgbClr val="575757"/>
                  </a:solidFill>
                  <a:latin typeface="Meiryo UI" panose="020B0604030504040204" pitchFamily="50" charset="-128"/>
                  <a:ea typeface="Meiryo UI" panose="020B0604030504040204" pitchFamily="50" charset="-128"/>
                </a:rPr>
                <a:t>2</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A72B1A63-F54E-479E-4139-3EA984D3A65F}"/>
                </a:ext>
              </a:extLst>
            </p:cNvPr>
            <p:cNvSpPr/>
            <p:nvPr/>
          </p:nvSpPr>
          <p:spPr>
            <a:xfrm>
              <a:off x="1797436" y="5949"/>
              <a:ext cx="295200" cy="216000"/>
            </a:xfrm>
            <a:prstGeom prst="rect">
              <a:avLst/>
            </a:prstGeom>
            <a:solidFill>
              <a:srgbClr val="C4C4CD"/>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dirty="0">
                  <a:solidFill>
                    <a:srgbClr val="575757"/>
                  </a:solidFill>
                  <a:latin typeface="Meiryo UI" panose="020B0604030504040204" pitchFamily="50" charset="-128"/>
                  <a:ea typeface="Meiryo UI" panose="020B0604030504040204" pitchFamily="50" charset="-128"/>
                </a:rPr>
                <a:t>3</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E49E9BFB-D988-56A3-DF1F-2BC6BE139065}"/>
                </a:ext>
              </a:extLst>
            </p:cNvPr>
            <p:cNvSpPr/>
            <p:nvPr/>
          </p:nvSpPr>
          <p:spPr>
            <a:xfrm>
              <a:off x="211345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3064B2F4-4066-4302-666C-97AD2F35FFA6}"/>
                </a:ext>
              </a:extLst>
            </p:cNvPr>
            <p:cNvSpPr/>
            <p:nvPr/>
          </p:nvSpPr>
          <p:spPr>
            <a:xfrm>
              <a:off x="242947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5FB9A56F-658D-0475-7D57-124516B033BF}"/>
                </a:ext>
              </a:extLst>
            </p:cNvPr>
            <p:cNvSpPr/>
            <p:nvPr/>
          </p:nvSpPr>
          <p:spPr>
            <a:xfrm>
              <a:off x="274549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52" name="正方形/長方形 51">
              <a:extLst>
                <a:ext uri="{FF2B5EF4-FFF2-40B4-BE49-F238E27FC236}">
                  <a16:creationId xmlns:a16="http://schemas.microsoft.com/office/drawing/2014/main" id="{064B59C3-60DE-5DFF-0001-FD9C7BF826C3}"/>
                </a:ext>
              </a:extLst>
            </p:cNvPr>
            <p:cNvSpPr/>
            <p:nvPr/>
          </p:nvSpPr>
          <p:spPr>
            <a:xfrm>
              <a:off x="306151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2" name="正方形/長方形 71">
              <a:extLst>
                <a:ext uri="{FF2B5EF4-FFF2-40B4-BE49-F238E27FC236}">
                  <a16:creationId xmlns:a16="http://schemas.microsoft.com/office/drawing/2014/main" id="{38BA7902-77F6-F696-94ED-69667D1A483E}"/>
                </a:ext>
              </a:extLst>
            </p:cNvPr>
            <p:cNvSpPr/>
            <p:nvPr/>
          </p:nvSpPr>
          <p:spPr>
            <a:xfrm>
              <a:off x="3377531"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8</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4" name="正方形/長方形 73">
              <a:extLst>
                <a:ext uri="{FF2B5EF4-FFF2-40B4-BE49-F238E27FC236}">
                  <a16:creationId xmlns:a16="http://schemas.microsoft.com/office/drawing/2014/main" id="{8F508EE7-B7E2-E81E-6A30-CA647C72216B}"/>
                </a:ext>
              </a:extLst>
            </p:cNvPr>
            <p:cNvSpPr/>
            <p:nvPr/>
          </p:nvSpPr>
          <p:spPr>
            <a:xfrm>
              <a:off x="3693550"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9</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6" name="正方形/長方形 75">
              <a:extLst>
                <a:ext uri="{FF2B5EF4-FFF2-40B4-BE49-F238E27FC236}">
                  <a16:creationId xmlns:a16="http://schemas.microsoft.com/office/drawing/2014/main" id="{44B00E65-4A19-D9BA-E7F8-4C906F028CA8}"/>
                </a:ext>
              </a:extLst>
            </p:cNvPr>
            <p:cNvSpPr/>
            <p:nvPr/>
          </p:nvSpPr>
          <p:spPr>
            <a:xfrm>
              <a:off x="4009569"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10</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7" name="正方形/長方形 76">
              <a:extLst>
                <a:ext uri="{FF2B5EF4-FFF2-40B4-BE49-F238E27FC236}">
                  <a16:creationId xmlns:a16="http://schemas.microsoft.com/office/drawing/2014/main" id="{329F3060-84F6-AF14-9E3F-A620BBD2DB71}"/>
                </a:ext>
              </a:extLst>
            </p:cNvPr>
            <p:cNvSpPr/>
            <p:nvPr/>
          </p:nvSpPr>
          <p:spPr>
            <a:xfrm>
              <a:off x="4325588"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11</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8" name="正方形/長方形 77">
              <a:extLst>
                <a:ext uri="{FF2B5EF4-FFF2-40B4-BE49-F238E27FC236}">
                  <a16:creationId xmlns:a16="http://schemas.microsoft.com/office/drawing/2014/main" id="{5E0F0004-F63F-6D05-8C15-AE6A93A51A95}"/>
                </a:ext>
              </a:extLst>
            </p:cNvPr>
            <p:cNvSpPr/>
            <p:nvPr/>
          </p:nvSpPr>
          <p:spPr>
            <a:xfrm>
              <a:off x="4641607"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12</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79" name="正方形/長方形 78">
              <a:extLst>
                <a:ext uri="{FF2B5EF4-FFF2-40B4-BE49-F238E27FC236}">
                  <a16:creationId xmlns:a16="http://schemas.microsoft.com/office/drawing/2014/main" id="{F875AA61-382F-00A8-9AB2-B85BDE333C16}"/>
                </a:ext>
              </a:extLst>
            </p:cNvPr>
            <p:cNvSpPr/>
            <p:nvPr/>
          </p:nvSpPr>
          <p:spPr>
            <a:xfrm>
              <a:off x="4957626"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13</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0" name="正方形/長方形 79">
              <a:extLst>
                <a:ext uri="{FF2B5EF4-FFF2-40B4-BE49-F238E27FC236}">
                  <a16:creationId xmlns:a16="http://schemas.microsoft.com/office/drawing/2014/main" id="{E619FFA1-DADE-5A6F-09D0-3493E5354B76}"/>
                </a:ext>
              </a:extLst>
            </p:cNvPr>
            <p:cNvSpPr/>
            <p:nvPr/>
          </p:nvSpPr>
          <p:spPr>
            <a:xfrm>
              <a:off x="5273645"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14</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1" name="正方形/長方形 80">
              <a:extLst>
                <a:ext uri="{FF2B5EF4-FFF2-40B4-BE49-F238E27FC236}">
                  <a16:creationId xmlns:a16="http://schemas.microsoft.com/office/drawing/2014/main" id="{61A50C8A-4188-F673-1111-B355028F13CD}"/>
                </a:ext>
              </a:extLst>
            </p:cNvPr>
            <p:cNvSpPr/>
            <p:nvPr/>
          </p:nvSpPr>
          <p:spPr>
            <a:xfrm>
              <a:off x="558966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15</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2" name="正方形/長方形 81">
              <a:extLst>
                <a:ext uri="{FF2B5EF4-FFF2-40B4-BE49-F238E27FC236}">
                  <a16:creationId xmlns:a16="http://schemas.microsoft.com/office/drawing/2014/main" id="{DB0DC87D-D3B2-0917-FF09-9F875F4F76EF}"/>
                </a:ext>
              </a:extLst>
            </p:cNvPr>
            <p:cNvSpPr/>
            <p:nvPr/>
          </p:nvSpPr>
          <p:spPr>
            <a:xfrm>
              <a:off x="5905683"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16</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3" name="正方形/長方形 82">
              <a:extLst>
                <a:ext uri="{FF2B5EF4-FFF2-40B4-BE49-F238E27FC236}">
                  <a16:creationId xmlns:a16="http://schemas.microsoft.com/office/drawing/2014/main" id="{890FC77C-87C6-1D9A-6EFB-C0122934102A}"/>
                </a:ext>
              </a:extLst>
            </p:cNvPr>
            <p:cNvSpPr/>
            <p:nvPr/>
          </p:nvSpPr>
          <p:spPr>
            <a:xfrm>
              <a:off x="6221702"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17</a:t>
              </a:r>
              <a:endParaRPr kumimoji="1" lang="ja-JP" altLang="en-US" sz="900">
                <a:solidFill>
                  <a:srgbClr val="575757"/>
                </a:solidFill>
                <a:latin typeface="Meiryo UI" panose="020B0604030504040204" pitchFamily="50" charset="-128"/>
                <a:ea typeface="Meiryo UI" panose="020B0604030504040204" pitchFamily="50" charset="-128"/>
              </a:endParaRPr>
            </a:p>
          </p:txBody>
        </p:sp>
        <p:sp>
          <p:nvSpPr>
            <p:cNvPr id="84" name="正方形/長方形 83">
              <a:extLst>
                <a:ext uri="{FF2B5EF4-FFF2-40B4-BE49-F238E27FC236}">
                  <a16:creationId xmlns:a16="http://schemas.microsoft.com/office/drawing/2014/main" id="{6AC376CD-8C10-AB2D-9B46-B8512ED2FEA2}"/>
                </a:ext>
              </a:extLst>
            </p:cNvPr>
            <p:cNvSpPr/>
            <p:nvPr/>
          </p:nvSpPr>
          <p:spPr>
            <a:xfrm>
              <a:off x="6537724" y="5949"/>
              <a:ext cx="295200" cy="216000"/>
            </a:xfrm>
            <a:prstGeom prst="rect">
              <a:avLst/>
            </a:prstGeom>
            <a:solidFill>
              <a:schemeClr val="accent3"/>
            </a:solidFill>
            <a:ln w="6350"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lnSpc>
                  <a:spcPts val="1000"/>
                </a:lnSpc>
              </a:pPr>
              <a:r>
                <a:rPr kumimoji="1" lang="en-US" altLang="ja-JP" sz="900">
                  <a:solidFill>
                    <a:srgbClr val="575757"/>
                  </a:solidFill>
                  <a:latin typeface="Meiryo UI" panose="020B0604030504040204" pitchFamily="50" charset="-128"/>
                  <a:ea typeface="Meiryo UI" panose="020B0604030504040204" pitchFamily="50" charset="-128"/>
                </a:rPr>
                <a:t>18</a:t>
              </a:r>
              <a:endParaRPr kumimoji="1" lang="ja-JP" altLang="en-US" sz="900">
                <a:solidFill>
                  <a:srgbClr val="575757"/>
                </a:solidFill>
                <a:latin typeface="Meiryo UI" panose="020B0604030504040204" pitchFamily="50" charset="-128"/>
                <a:ea typeface="Meiryo UI" panose="020B0604030504040204" pitchFamily="50" charset="-128"/>
              </a:endParaRPr>
            </a:p>
          </p:txBody>
        </p:sp>
      </p:grpSp>
      <p:sp>
        <p:nvSpPr>
          <p:cNvPr id="3" name="テキスト プレースホルダー 2">
            <a:extLst>
              <a:ext uri="{FF2B5EF4-FFF2-40B4-BE49-F238E27FC236}">
                <a16:creationId xmlns:a16="http://schemas.microsoft.com/office/drawing/2014/main" id="{D888378E-EEB8-66BF-03E2-CB764667ABCC}"/>
              </a:ext>
            </a:extLst>
          </p:cNvPr>
          <p:cNvSpPr txBox="1">
            <a:spLocks/>
          </p:cNvSpPr>
          <p:nvPr/>
        </p:nvSpPr>
        <p:spPr>
          <a:xfrm>
            <a:off x="1706476" y="2006398"/>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6" name="テキスト プレースホルダー 2">
            <a:extLst>
              <a:ext uri="{FF2B5EF4-FFF2-40B4-BE49-F238E27FC236}">
                <a16:creationId xmlns:a16="http://schemas.microsoft.com/office/drawing/2014/main" id="{53CA2495-E782-2B6E-F1E4-C5D6AED23E29}"/>
              </a:ext>
            </a:extLst>
          </p:cNvPr>
          <p:cNvSpPr txBox="1">
            <a:spLocks/>
          </p:cNvSpPr>
          <p:nvPr/>
        </p:nvSpPr>
        <p:spPr>
          <a:xfrm>
            <a:off x="4292085" y="1489644"/>
            <a:ext cx="2520000" cy="455869"/>
          </a:xfrm>
          <a:prstGeom prst="rect">
            <a:avLst/>
          </a:prstGeom>
          <a:solidFill>
            <a:schemeClr val="accent4"/>
          </a:solidFill>
        </p:spPr>
        <p:txBody>
          <a:bodyPr lIns="108000" tIns="108000" rIns="108000" bIns="108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t>XXX</a:t>
            </a:r>
          </a:p>
        </p:txBody>
      </p:sp>
      <p:sp>
        <p:nvSpPr>
          <p:cNvPr id="7" name="テキスト プレースホルダー 2">
            <a:extLst>
              <a:ext uri="{FF2B5EF4-FFF2-40B4-BE49-F238E27FC236}">
                <a16:creationId xmlns:a16="http://schemas.microsoft.com/office/drawing/2014/main" id="{DABEB901-F8ED-E943-A4B1-42340F756989}"/>
              </a:ext>
            </a:extLst>
          </p:cNvPr>
          <p:cNvSpPr txBox="1">
            <a:spLocks/>
          </p:cNvSpPr>
          <p:nvPr/>
        </p:nvSpPr>
        <p:spPr>
          <a:xfrm>
            <a:off x="6888457" y="1489644"/>
            <a:ext cx="2520000" cy="455869"/>
          </a:xfrm>
          <a:prstGeom prst="rect">
            <a:avLst/>
          </a:prstGeom>
          <a:solidFill>
            <a:schemeClr val="accent4"/>
          </a:solidFill>
        </p:spPr>
        <p:txBody>
          <a:bodyPr lIns="108000" tIns="108000" rIns="108000" bIns="108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t>XXX</a:t>
            </a:r>
          </a:p>
        </p:txBody>
      </p:sp>
      <p:sp>
        <p:nvSpPr>
          <p:cNvPr id="8" name="正方形/長方形 7">
            <a:extLst>
              <a:ext uri="{FF2B5EF4-FFF2-40B4-BE49-F238E27FC236}">
                <a16:creationId xmlns:a16="http://schemas.microsoft.com/office/drawing/2014/main" id="{B403A148-71BE-AB05-F072-306ED779B634}"/>
              </a:ext>
            </a:extLst>
          </p:cNvPr>
          <p:cNvSpPr/>
          <p:nvPr/>
        </p:nvSpPr>
        <p:spPr>
          <a:xfrm>
            <a:off x="509202" y="2006398"/>
            <a:ext cx="1154251" cy="455869"/>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所管省庁・機関</a:t>
            </a:r>
          </a:p>
        </p:txBody>
      </p:sp>
      <p:sp>
        <p:nvSpPr>
          <p:cNvPr id="9" name="テキスト プレースホルダー 2">
            <a:extLst>
              <a:ext uri="{FF2B5EF4-FFF2-40B4-BE49-F238E27FC236}">
                <a16:creationId xmlns:a16="http://schemas.microsoft.com/office/drawing/2014/main" id="{2F0370F8-3564-70E3-84A7-6D0201D6883E}"/>
              </a:ext>
            </a:extLst>
          </p:cNvPr>
          <p:cNvSpPr txBox="1">
            <a:spLocks/>
          </p:cNvSpPr>
          <p:nvPr/>
        </p:nvSpPr>
        <p:spPr>
          <a:xfrm>
            <a:off x="4292085" y="2006398"/>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10" name="テキスト プレースホルダー 2">
            <a:extLst>
              <a:ext uri="{FF2B5EF4-FFF2-40B4-BE49-F238E27FC236}">
                <a16:creationId xmlns:a16="http://schemas.microsoft.com/office/drawing/2014/main" id="{40EF98FD-4603-08FD-D9FB-8DF271CB0E46}"/>
              </a:ext>
            </a:extLst>
          </p:cNvPr>
          <p:cNvSpPr txBox="1">
            <a:spLocks/>
          </p:cNvSpPr>
          <p:nvPr/>
        </p:nvSpPr>
        <p:spPr>
          <a:xfrm>
            <a:off x="6900450" y="2006398"/>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11" name="テキスト プレースホルダー 2">
            <a:extLst>
              <a:ext uri="{FF2B5EF4-FFF2-40B4-BE49-F238E27FC236}">
                <a16:creationId xmlns:a16="http://schemas.microsoft.com/office/drawing/2014/main" id="{F9363E8A-6F92-1FE6-6DE1-95D71382A4B1}"/>
              </a:ext>
            </a:extLst>
          </p:cNvPr>
          <p:cNvSpPr txBox="1">
            <a:spLocks/>
          </p:cNvSpPr>
          <p:nvPr/>
        </p:nvSpPr>
        <p:spPr>
          <a:xfrm>
            <a:off x="1706476" y="2523152"/>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solidFill>
                  <a:schemeClr val="tx1"/>
                </a:solidFill>
              </a:rPr>
              <a:t>XXXX</a:t>
            </a:r>
            <a:r>
              <a:rPr kumimoji="1" lang="ja-JP" altLang="en-US" sz="1050" dirty="0">
                <a:solidFill>
                  <a:schemeClr val="tx1"/>
                </a:solidFill>
              </a:rPr>
              <a:t>年度</a:t>
            </a:r>
            <a:r>
              <a:rPr kumimoji="1" lang="en-US" altLang="ja-JP" sz="1050" dirty="0">
                <a:solidFill>
                  <a:schemeClr val="tx1"/>
                </a:solidFill>
              </a:rPr>
              <a:t>XX</a:t>
            </a:r>
            <a:r>
              <a:rPr kumimoji="1" lang="ja-JP" altLang="en-US" sz="1050" dirty="0">
                <a:solidFill>
                  <a:schemeClr val="tx1"/>
                </a:solidFill>
              </a:rPr>
              <a:t>事業</a:t>
            </a:r>
            <a:endParaRPr kumimoji="1" lang="en-US" altLang="ja-JP" sz="1050" dirty="0">
              <a:solidFill>
                <a:schemeClr val="tx1"/>
              </a:solidFill>
            </a:endParaRPr>
          </a:p>
        </p:txBody>
      </p:sp>
      <p:sp>
        <p:nvSpPr>
          <p:cNvPr id="12" name="正方形/長方形 11">
            <a:extLst>
              <a:ext uri="{FF2B5EF4-FFF2-40B4-BE49-F238E27FC236}">
                <a16:creationId xmlns:a16="http://schemas.microsoft.com/office/drawing/2014/main" id="{0A6B7F74-3348-5750-2C2E-4A4D991F6161}"/>
              </a:ext>
            </a:extLst>
          </p:cNvPr>
          <p:cNvSpPr/>
          <p:nvPr/>
        </p:nvSpPr>
        <p:spPr>
          <a:xfrm>
            <a:off x="509202" y="2523152"/>
            <a:ext cx="1154251" cy="455869"/>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1"/>
                </a:solidFill>
                <a:latin typeface="Meiryo UI" panose="020B0604030504040204" pitchFamily="50" charset="-128"/>
                <a:ea typeface="Meiryo UI" panose="020B0604030504040204" pitchFamily="50" charset="-128"/>
              </a:rPr>
              <a:t>実施年度・</a:t>
            </a:r>
            <a:endParaRPr kumimoji="1" lang="en-US" altLang="ja-JP" sz="1200" b="1" dirty="0">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dirty="0">
                <a:solidFill>
                  <a:schemeClr val="tx1"/>
                </a:solidFill>
                <a:latin typeface="Meiryo UI" panose="020B0604030504040204" pitchFamily="50" charset="-128"/>
                <a:ea typeface="Meiryo UI" panose="020B0604030504040204" pitchFamily="50" charset="-128"/>
              </a:rPr>
              <a:t>政策事業名</a:t>
            </a:r>
          </a:p>
        </p:txBody>
      </p:sp>
      <p:sp>
        <p:nvSpPr>
          <p:cNvPr id="13" name="テキスト プレースホルダー 2">
            <a:extLst>
              <a:ext uri="{FF2B5EF4-FFF2-40B4-BE49-F238E27FC236}">
                <a16:creationId xmlns:a16="http://schemas.microsoft.com/office/drawing/2014/main" id="{DB114356-AA03-B6CC-BA72-94882E3FB9A5}"/>
              </a:ext>
            </a:extLst>
          </p:cNvPr>
          <p:cNvSpPr txBox="1">
            <a:spLocks/>
          </p:cNvSpPr>
          <p:nvPr/>
        </p:nvSpPr>
        <p:spPr>
          <a:xfrm>
            <a:off x="4292085" y="2523152"/>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solidFill>
                  <a:schemeClr val="tx1"/>
                </a:solidFill>
              </a:rPr>
              <a:t>XXXX</a:t>
            </a:r>
            <a:r>
              <a:rPr kumimoji="1" lang="ja-JP" altLang="en-US" sz="1050" dirty="0">
                <a:solidFill>
                  <a:schemeClr val="tx1"/>
                </a:solidFill>
              </a:rPr>
              <a:t>年度</a:t>
            </a:r>
            <a:r>
              <a:rPr kumimoji="1" lang="en-US" altLang="ja-JP" sz="1050" dirty="0">
                <a:solidFill>
                  <a:schemeClr val="tx1"/>
                </a:solidFill>
              </a:rPr>
              <a:t>XX</a:t>
            </a:r>
            <a:r>
              <a:rPr kumimoji="1" lang="ja-JP" altLang="en-US" sz="1050" dirty="0">
                <a:solidFill>
                  <a:schemeClr val="tx1"/>
                </a:solidFill>
              </a:rPr>
              <a:t>事業</a:t>
            </a:r>
            <a:endParaRPr kumimoji="1" lang="en-US" altLang="ja-JP" sz="1050" dirty="0">
              <a:solidFill>
                <a:schemeClr val="tx1"/>
              </a:solidFill>
            </a:endParaRPr>
          </a:p>
        </p:txBody>
      </p:sp>
      <p:sp>
        <p:nvSpPr>
          <p:cNvPr id="14" name="テキスト プレースホルダー 2">
            <a:extLst>
              <a:ext uri="{FF2B5EF4-FFF2-40B4-BE49-F238E27FC236}">
                <a16:creationId xmlns:a16="http://schemas.microsoft.com/office/drawing/2014/main" id="{98E96F34-D563-E06C-ADB6-BF57E7800AEC}"/>
              </a:ext>
            </a:extLst>
          </p:cNvPr>
          <p:cNvSpPr txBox="1">
            <a:spLocks/>
          </p:cNvSpPr>
          <p:nvPr/>
        </p:nvSpPr>
        <p:spPr>
          <a:xfrm>
            <a:off x="6900450" y="2523152"/>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dirty="0">
                <a:solidFill>
                  <a:schemeClr val="tx1"/>
                </a:solidFill>
              </a:rPr>
              <a:t>XXXX</a:t>
            </a:r>
            <a:r>
              <a:rPr kumimoji="1" lang="ja-JP" altLang="en-US" sz="1050" dirty="0">
                <a:solidFill>
                  <a:schemeClr val="tx1"/>
                </a:solidFill>
              </a:rPr>
              <a:t>年度</a:t>
            </a:r>
            <a:r>
              <a:rPr kumimoji="1" lang="en-US" altLang="ja-JP" sz="1050" dirty="0">
                <a:solidFill>
                  <a:schemeClr val="tx1"/>
                </a:solidFill>
              </a:rPr>
              <a:t>XX</a:t>
            </a:r>
            <a:r>
              <a:rPr kumimoji="1" lang="ja-JP" altLang="en-US" sz="1050" dirty="0">
                <a:solidFill>
                  <a:schemeClr val="tx1"/>
                </a:solidFill>
              </a:rPr>
              <a:t>事業</a:t>
            </a:r>
            <a:endParaRPr kumimoji="1" lang="en-US" altLang="ja-JP" sz="1050" dirty="0">
              <a:solidFill>
                <a:schemeClr val="tx1"/>
              </a:solidFill>
            </a:endParaRPr>
          </a:p>
        </p:txBody>
      </p:sp>
      <p:sp>
        <p:nvSpPr>
          <p:cNvPr id="15" name="テキスト プレースホルダー 2">
            <a:extLst>
              <a:ext uri="{FF2B5EF4-FFF2-40B4-BE49-F238E27FC236}">
                <a16:creationId xmlns:a16="http://schemas.microsoft.com/office/drawing/2014/main" id="{E7930A47-758D-80BC-2584-D3B27293D035}"/>
              </a:ext>
            </a:extLst>
          </p:cNvPr>
          <p:cNvSpPr txBox="1">
            <a:spLocks/>
          </p:cNvSpPr>
          <p:nvPr/>
        </p:nvSpPr>
        <p:spPr>
          <a:xfrm>
            <a:off x="1706476" y="3039906"/>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XXXX</a:t>
            </a:r>
            <a:r>
              <a:rPr kumimoji="1" lang="ja-JP" altLang="en-US" sz="1050"/>
              <a:t>年</a:t>
            </a:r>
            <a:r>
              <a:rPr kumimoji="1" lang="en-US" altLang="ja-JP" sz="1050"/>
              <a:t>XX</a:t>
            </a:r>
            <a:r>
              <a:rPr kumimoji="1" lang="ja-JP" altLang="en-US" sz="1050"/>
              <a:t>月～</a:t>
            </a:r>
            <a:r>
              <a:rPr kumimoji="1" lang="en-US" altLang="ja-JP" sz="1050"/>
              <a:t>XXXX</a:t>
            </a:r>
            <a:r>
              <a:rPr kumimoji="1" lang="ja-JP" altLang="en-US" sz="1050"/>
              <a:t>年</a:t>
            </a:r>
            <a:r>
              <a:rPr kumimoji="1" lang="en-US" altLang="ja-JP" sz="1050"/>
              <a:t>XX</a:t>
            </a:r>
            <a:r>
              <a:rPr kumimoji="1" lang="ja-JP" altLang="en-US" sz="1050"/>
              <a:t>月</a:t>
            </a:r>
            <a:br>
              <a:rPr kumimoji="1" lang="en-US" altLang="ja-JP" sz="1050"/>
            </a:br>
            <a:r>
              <a:rPr kumimoji="1" lang="ja-JP" altLang="en-US" sz="1050"/>
              <a:t>（完了）</a:t>
            </a:r>
            <a:endParaRPr kumimoji="1" lang="en-US" altLang="ja-JP" sz="1050"/>
          </a:p>
        </p:txBody>
      </p:sp>
      <p:sp>
        <p:nvSpPr>
          <p:cNvPr id="16" name="正方形/長方形 15">
            <a:extLst>
              <a:ext uri="{FF2B5EF4-FFF2-40B4-BE49-F238E27FC236}">
                <a16:creationId xmlns:a16="http://schemas.microsoft.com/office/drawing/2014/main" id="{FEBB6424-2468-144C-8485-CB62EEE95C2D}"/>
              </a:ext>
            </a:extLst>
          </p:cNvPr>
          <p:cNvSpPr/>
          <p:nvPr/>
        </p:nvSpPr>
        <p:spPr>
          <a:xfrm>
            <a:off x="509202" y="3039906"/>
            <a:ext cx="1154251" cy="455869"/>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実施期間</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（実施状況）</a:t>
            </a:r>
          </a:p>
        </p:txBody>
      </p:sp>
      <p:sp>
        <p:nvSpPr>
          <p:cNvPr id="17" name="テキスト プレースホルダー 2">
            <a:extLst>
              <a:ext uri="{FF2B5EF4-FFF2-40B4-BE49-F238E27FC236}">
                <a16:creationId xmlns:a16="http://schemas.microsoft.com/office/drawing/2014/main" id="{C1453166-B0F5-780F-6D8B-C8C6A4D2CCAA}"/>
              </a:ext>
            </a:extLst>
          </p:cNvPr>
          <p:cNvSpPr txBox="1">
            <a:spLocks/>
          </p:cNvSpPr>
          <p:nvPr/>
        </p:nvSpPr>
        <p:spPr>
          <a:xfrm>
            <a:off x="4292085" y="3039906"/>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XXXX</a:t>
            </a:r>
            <a:r>
              <a:rPr kumimoji="1" lang="ja-JP" altLang="en-US" sz="1050"/>
              <a:t>年</a:t>
            </a:r>
            <a:r>
              <a:rPr kumimoji="1" lang="en-US" altLang="ja-JP" sz="1050"/>
              <a:t>XX</a:t>
            </a:r>
            <a:r>
              <a:rPr kumimoji="1" lang="ja-JP" altLang="en-US" sz="1050"/>
              <a:t>月～</a:t>
            </a:r>
            <a:r>
              <a:rPr kumimoji="1" lang="en-US" altLang="ja-JP" sz="1050"/>
              <a:t>XXXX</a:t>
            </a:r>
            <a:r>
              <a:rPr kumimoji="1" lang="ja-JP" altLang="en-US" sz="1050"/>
              <a:t>年</a:t>
            </a:r>
            <a:r>
              <a:rPr kumimoji="1" lang="en-US" altLang="ja-JP" sz="1050"/>
              <a:t>XX</a:t>
            </a:r>
            <a:r>
              <a:rPr kumimoji="1" lang="ja-JP" altLang="en-US" sz="1050"/>
              <a:t>月</a:t>
            </a:r>
            <a:br>
              <a:rPr kumimoji="1" lang="en-US" altLang="ja-JP" sz="1050"/>
            </a:br>
            <a:r>
              <a:rPr kumimoji="1" lang="ja-JP" altLang="en-US" sz="1050"/>
              <a:t>（実施中）</a:t>
            </a:r>
            <a:endParaRPr kumimoji="1" lang="en-US" altLang="ja-JP" sz="1050"/>
          </a:p>
        </p:txBody>
      </p:sp>
      <p:sp>
        <p:nvSpPr>
          <p:cNvPr id="18" name="テキスト プレースホルダー 2">
            <a:extLst>
              <a:ext uri="{FF2B5EF4-FFF2-40B4-BE49-F238E27FC236}">
                <a16:creationId xmlns:a16="http://schemas.microsoft.com/office/drawing/2014/main" id="{ADA95C78-007A-F8CF-1963-D1A96AC360FF}"/>
              </a:ext>
            </a:extLst>
          </p:cNvPr>
          <p:cNvSpPr txBox="1">
            <a:spLocks/>
          </p:cNvSpPr>
          <p:nvPr/>
        </p:nvSpPr>
        <p:spPr>
          <a:xfrm>
            <a:off x="6900450" y="3039906"/>
            <a:ext cx="2508007" cy="455869"/>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XXXX</a:t>
            </a:r>
            <a:r>
              <a:rPr kumimoji="1" lang="ja-JP" altLang="en-US" sz="1050"/>
              <a:t>年</a:t>
            </a:r>
            <a:r>
              <a:rPr kumimoji="1" lang="en-US" altLang="ja-JP" sz="1050"/>
              <a:t>XX</a:t>
            </a:r>
            <a:r>
              <a:rPr kumimoji="1" lang="ja-JP" altLang="en-US" sz="1050"/>
              <a:t>月～</a:t>
            </a:r>
            <a:r>
              <a:rPr kumimoji="1" lang="en-US" altLang="ja-JP" sz="1050"/>
              <a:t>XXXX</a:t>
            </a:r>
            <a:r>
              <a:rPr kumimoji="1" lang="ja-JP" altLang="en-US" sz="1050"/>
              <a:t>年</a:t>
            </a:r>
            <a:r>
              <a:rPr kumimoji="1" lang="en-US" altLang="ja-JP" sz="1050"/>
              <a:t>XX</a:t>
            </a:r>
            <a:r>
              <a:rPr kumimoji="1" lang="ja-JP" altLang="en-US" sz="1050"/>
              <a:t>月</a:t>
            </a:r>
            <a:br>
              <a:rPr kumimoji="1" lang="en-US" altLang="ja-JP" sz="1050"/>
            </a:br>
            <a:r>
              <a:rPr kumimoji="1" lang="ja-JP" altLang="en-US" sz="1050"/>
              <a:t>（実施中）</a:t>
            </a:r>
            <a:endParaRPr kumimoji="1" lang="en-US" altLang="ja-JP" sz="1050"/>
          </a:p>
          <a:p>
            <a:endParaRPr kumimoji="1" lang="en-US" altLang="ja-JP" sz="1050"/>
          </a:p>
        </p:txBody>
      </p:sp>
      <p:sp>
        <p:nvSpPr>
          <p:cNvPr id="19" name="テキスト プレースホルダー 2">
            <a:extLst>
              <a:ext uri="{FF2B5EF4-FFF2-40B4-BE49-F238E27FC236}">
                <a16:creationId xmlns:a16="http://schemas.microsoft.com/office/drawing/2014/main" id="{93019720-C68D-E7E4-2342-C017E52389AE}"/>
              </a:ext>
            </a:extLst>
          </p:cNvPr>
          <p:cNvSpPr txBox="1">
            <a:spLocks/>
          </p:cNvSpPr>
          <p:nvPr/>
        </p:nvSpPr>
        <p:spPr>
          <a:xfrm>
            <a:off x="1706476" y="3556660"/>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0" name="正方形/長方形 19">
            <a:extLst>
              <a:ext uri="{FF2B5EF4-FFF2-40B4-BE49-F238E27FC236}">
                <a16:creationId xmlns:a16="http://schemas.microsoft.com/office/drawing/2014/main" id="{823B1580-B6F2-1AF0-F651-D7534829F4BC}"/>
              </a:ext>
            </a:extLst>
          </p:cNvPr>
          <p:cNvSpPr/>
          <p:nvPr/>
        </p:nvSpPr>
        <p:spPr>
          <a:xfrm>
            <a:off x="509202" y="3556660"/>
            <a:ext cx="1154251" cy="30923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実施国</a:t>
            </a:r>
          </a:p>
        </p:txBody>
      </p:sp>
      <p:sp>
        <p:nvSpPr>
          <p:cNvPr id="21" name="テキスト プレースホルダー 2">
            <a:extLst>
              <a:ext uri="{FF2B5EF4-FFF2-40B4-BE49-F238E27FC236}">
                <a16:creationId xmlns:a16="http://schemas.microsoft.com/office/drawing/2014/main" id="{3DCFFD05-61D2-B056-2812-2DCEBA553D8B}"/>
              </a:ext>
            </a:extLst>
          </p:cNvPr>
          <p:cNvSpPr txBox="1">
            <a:spLocks/>
          </p:cNvSpPr>
          <p:nvPr/>
        </p:nvSpPr>
        <p:spPr>
          <a:xfrm>
            <a:off x="4292085" y="3556660"/>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2" name="テキスト プレースホルダー 2">
            <a:extLst>
              <a:ext uri="{FF2B5EF4-FFF2-40B4-BE49-F238E27FC236}">
                <a16:creationId xmlns:a16="http://schemas.microsoft.com/office/drawing/2014/main" id="{393A9A05-622A-A8A2-99CA-915A253DA64B}"/>
              </a:ext>
            </a:extLst>
          </p:cNvPr>
          <p:cNvSpPr txBox="1">
            <a:spLocks/>
          </p:cNvSpPr>
          <p:nvPr/>
        </p:nvSpPr>
        <p:spPr>
          <a:xfrm>
            <a:off x="6900450" y="3556660"/>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3" name="テキスト プレースホルダー 2">
            <a:extLst>
              <a:ext uri="{FF2B5EF4-FFF2-40B4-BE49-F238E27FC236}">
                <a16:creationId xmlns:a16="http://schemas.microsoft.com/office/drawing/2014/main" id="{4BFDB316-5D3B-2457-7426-F2A020636EC0}"/>
              </a:ext>
            </a:extLst>
          </p:cNvPr>
          <p:cNvSpPr txBox="1">
            <a:spLocks/>
          </p:cNvSpPr>
          <p:nvPr/>
        </p:nvSpPr>
        <p:spPr>
          <a:xfrm>
            <a:off x="1706476" y="4296894"/>
            <a:ext cx="2508007" cy="7594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4" name="正方形/長方形 23">
            <a:extLst>
              <a:ext uri="{FF2B5EF4-FFF2-40B4-BE49-F238E27FC236}">
                <a16:creationId xmlns:a16="http://schemas.microsoft.com/office/drawing/2014/main" id="{848FAC1C-9F76-F623-F959-83CD84964D75}"/>
              </a:ext>
            </a:extLst>
          </p:cNvPr>
          <p:cNvSpPr/>
          <p:nvPr/>
        </p:nvSpPr>
        <p:spPr>
          <a:xfrm>
            <a:off x="509202" y="4296894"/>
            <a:ext cx="1154251" cy="75948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事業概要</a:t>
            </a:r>
          </a:p>
        </p:txBody>
      </p:sp>
      <p:sp>
        <p:nvSpPr>
          <p:cNvPr id="25" name="テキスト プレースホルダー 2">
            <a:extLst>
              <a:ext uri="{FF2B5EF4-FFF2-40B4-BE49-F238E27FC236}">
                <a16:creationId xmlns:a16="http://schemas.microsoft.com/office/drawing/2014/main" id="{50262D1B-8A8F-6EDE-043B-8F7980B4526C}"/>
              </a:ext>
            </a:extLst>
          </p:cNvPr>
          <p:cNvSpPr txBox="1">
            <a:spLocks/>
          </p:cNvSpPr>
          <p:nvPr/>
        </p:nvSpPr>
        <p:spPr>
          <a:xfrm>
            <a:off x="4292085" y="4296894"/>
            <a:ext cx="2508007" cy="7594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6" name="テキスト プレースホルダー 2">
            <a:extLst>
              <a:ext uri="{FF2B5EF4-FFF2-40B4-BE49-F238E27FC236}">
                <a16:creationId xmlns:a16="http://schemas.microsoft.com/office/drawing/2014/main" id="{E62DA93C-EC8D-C0C8-C15C-D8BD6002EE2C}"/>
              </a:ext>
            </a:extLst>
          </p:cNvPr>
          <p:cNvSpPr txBox="1">
            <a:spLocks/>
          </p:cNvSpPr>
          <p:nvPr/>
        </p:nvSpPr>
        <p:spPr>
          <a:xfrm>
            <a:off x="6900450" y="4296894"/>
            <a:ext cx="2508007" cy="7594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7" name="テキスト プレースホルダー 2">
            <a:extLst>
              <a:ext uri="{FF2B5EF4-FFF2-40B4-BE49-F238E27FC236}">
                <a16:creationId xmlns:a16="http://schemas.microsoft.com/office/drawing/2014/main" id="{45AD5C3E-64A9-86C3-129E-263236046F5B}"/>
              </a:ext>
            </a:extLst>
          </p:cNvPr>
          <p:cNvSpPr txBox="1">
            <a:spLocks/>
          </p:cNvSpPr>
          <p:nvPr/>
        </p:nvSpPr>
        <p:spPr>
          <a:xfrm>
            <a:off x="1706476" y="5117259"/>
            <a:ext cx="2508007" cy="9163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28" name="正方形/長方形 27">
            <a:extLst>
              <a:ext uri="{FF2B5EF4-FFF2-40B4-BE49-F238E27FC236}">
                <a16:creationId xmlns:a16="http://schemas.microsoft.com/office/drawing/2014/main" id="{59070362-FEB2-0DB6-DEDC-F483B2F0F092}"/>
              </a:ext>
            </a:extLst>
          </p:cNvPr>
          <p:cNvSpPr/>
          <p:nvPr/>
        </p:nvSpPr>
        <p:spPr>
          <a:xfrm>
            <a:off x="509202" y="5117259"/>
            <a:ext cx="1154251" cy="91638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本事業との違い</a:t>
            </a:r>
          </a:p>
        </p:txBody>
      </p:sp>
      <p:sp>
        <p:nvSpPr>
          <p:cNvPr id="29" name="テキスト プレースホルダー 2">
            <a:extLst>
              <a:ext uri="{FF2B5EF4-FFF2-40B4-BE49-F238E27FC236}">
                <a16:creationId xmlns:a16="http://schemas.microsoft.com/office/drawing/2014/main" id="{77859E4E-1424-42AA-36C5-C24348D9F21F}"/>
              </a:ext>
            </a:extLst>
          </p:cNvPr>
          <p:cNvSpPr txBox="1">
            <a:spLocks/>
          </p:cNvSpPr>
          <p:nvPr/>
        </p:nvSpPr>
        <p:spPr>
          <a:xfrm>
            <a:off x="4292085" y="5117259"/>
            <a:ext cx="2508007" cy="9163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30" name="テキスト プレースホルダー 2">
            <a:extLst>
              <a:ext uri="{FF2B5EF4-FFF2-40B4-BE49-F238E27FC236}">
                <a16:creationId xmlns:a16="http://schemas.microsoft.com/office/drawing/2014/main" id="{093E36AF-0A2C-068F-2CFE-14244BEEAB56}"/>
              </a:ext>
            </a:extLst>
          </p:cNvPr>
          <p:cNvSpPr txBox="1">
            <a:spLocks/>
          </p:cNvSpPr>
          <p:nvPr/>
        </p:nvSpPr>
        <p:spPr>
          <a:xfrm>
            <a:off x="6900450" y="5117259"/>
            <a:ext cx="2508007" cy="916380"/>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31" name="テキスト プレースホルダー 2">
            <a:extLst>
              <a:ext uri="{FF2B5EF4-FFF2-40B4-BE49-F238E27FC236}">
                <a16:creationId xmlns:a16="http://schemas.microsoft.com/office/drawing/2014/main" id="{6FB5D422-4986-B3FE-916B-A93D2AFEF97E}"/>
              </a:ext>
            </a:extLst>
          </p:cNvPr>
          <p:cNvSpPr txBox="1">
            <a:spLocks/>
          </p:cNvSpPr>
          <p:nvPr/>
        </p:nvSpPr>
        <p:spPr>
          <a:xfrm>
            <a:off x="1706476" y="6094525"/>
            <a:ext cx="2508007" cy="394811"/>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32" name="正方形/長方形 31">
            <a:extLst>
              <a:ext uri="{FF2B5EF4-FFF2-40B4-BE49-F238E27FC236}">
                <a16:creationId xmlns:a16="http://schemas.microsoft.com/office/drawing/2014/main" id="{6F5FB711-2F19-457C-E453-8B03E04E806B}"/>
              </a:ext>
            </a:extLst>
          </p:cNvPr>
          <p:cNvSpPr/>
          <p:nvPr/>
        </p:nvSpPr>
        <p:spPr>
          <a:xfrm>
            <a:off x="509202" y="6094525"/>
            <a:ext cx="1154251" cy="39481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参考</a:t>
            </a:r>
            <a:r>
              <a:rPr kumimoji="1" lang="en-US" altLang="ja-JP" sz="1200" b="1">
                <a:solidFill>
                  <a:schemeClr val="tx2"/>
                </a:solidFill>
                <a:latin typeface="Meiryo UI" panose="020B0604030504040204" pitchFamily="50" charset="-128"/>
                <a:ea typeface="Meiryo UI" panose="020B0604030504040204" pitchFamily="50" charset="-128"/>
              </a:rPr>
              <a:t>URL</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3" name="テキスト プレースホルダー 2">
            <a:extLst>
              <a:ext uri="{FF2B5EF4-FFF2-40B4-BE49-F238E27FC236}">
                <a16:creationId xmlns:a16="http://schemas.microsoft.com/office/drawing/2014/main" id="{DE09A027-A0EF-2ED3-6765-298BE63BDC7B}"/>
              </a:ext>
            </a:extLst>
          </p:cNvPr>
          <p:cNvSpPr txBox="1">
            <a:spLocks/>
          </p:cNvSpPr>
          <p:nvPr/>
        </p:nvSpPr>
        <p:spPr>
          <a:xfrm>
            <a:off x="4292085" y="6094525"/>
            <a:ext cx="2508007" cy="394811"/>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34" name="テキスト プレースホルダー 2">
            <a:extLst>
              <a:ext uri="{FF2B5EF4-FFF2-40B4-BE49-F238E27FC236}">
                <a16:creationId xmlns:a16="http://schemas.microsoft.com/office/drawing/2014/main" id="{EE97A207-1424-A000-CC67-401C467B5537}"/>
              </a:ext>
            </a:extLst>
          </p:cNvPr>
          <p:cNvSpPr txBox="1">
            <a:spLocks/>
          </p:cNvSpPr>
          <p:nvPr/>
        </p:nvSpPr>
        <p:spPr>
          <a:xfrm>
            <a:off x="6900450" y="6094525"/>
            <a:ext cx="2508007" cy="394811"/>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35" name="吹き出し: 四角形 34">
            <a:extLst>
              <a:ext uri="{FF2B5EF4-FFF2-40B4-BE49-F238E27FC236}">
                <a16:creationId xmlns:a16="http://schemas.microsoft.com/office/drawing/2014/main" id="{ECB4A535-09CC-2098-4D1A-2EB37C2C1053}"/>
              </a:ext>
            </a:extLst>
          </p:cNvPr>
          <p:cNvSpPr/>
          <p:nvPr/>
        </p:nvSpPr>
        <p:spPr>
          <a:xfrm>
            <a:off x="2375672" y="1485696"/>
            <a:ext cx="4671839" cy="371780"/>
          </a:xfrm>
          <a:prstGeom prst="wedgeRectCallout">
            <a:avLst>
              <a:gd name="adj1" fmla="val -55260"/>
              <a:gd name="adj2" fmla="val 1849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各列、該当事業について詳述ください。３事業まで書く欄を作成していますが、４事業以上ある場合は、ページを増やすなどして漏れなく記載をお願いします</a:t>
            </a:r>
            <a:endParaRPr kumimoji="1" lang="en-US" altLang="ja-JP" sz="1000" dirty="0">
              <a:solidFill>
                <a:schemeClr val="tx2"/>
              </a:solidFill>
              <a:latin typeface="Meiryo UI" panose="020B0604030504040204" pitchFamily="50" charset="-128"/>
              <a:ea typeface="Meiryo UI" panose="020B0604030504040204" pitchFamily="50" charset="-128"/>
            </a:endParaRPr>
          </a:p>
        </p:txBody>
      </p:sp>
      <p:sp>
        <p:nvSpPr>
          <p:cNvPr id="40" name="吹き出し: 四角形 39">
            <a:extLst>
              <a:ext uri="{FF2B5EF4-FFF2-40B4-BE49-F238E27FC236}">
                <a16:creationId xmlns:a16="http://schemas.microsoft.com/office/drawing/2014/main" id="{AEA2516F-9D0C-CDBB-4264-51B157229BEA}"/>
              </a:ext>
            </a:extLst>
          </p:cNvPr>
          <p:cNvSpPr/>
          <p:nvPr/>
        </p:nvSpPr>
        <p:spPr>
          <a:xfrm>
            <a:off x="2539430" y="5387802"/>
            <a:ext cx="5395972" cy="361078"/>
          </a:xfrm>
          <a:prstGeom prst="wedgeRectCallout">
            <a:avLst>
              <a:gd name="adj1" fmla="val -53217"/>
              <a:gd name="adj2" fmla="val -3981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同一または類似の内容の事業ではあるが調査範囲やスコープ等が明確に区分されていることを詳述ください。（明確な区分の説明がない場合、本申請事業を補助対象と見なすことができません）</a:t>
            </a:r>
            <a:endParaRPr kumimoji="1" lang="en-US" altLang="ja-JP" sz="1000" dirty="0">
              <a:solidFill>
                <a:schemeClr val="tx2"/>
              </a:solidFill>
              <a:latin typeface="Meiryo UI" panose="020B0604030504040204" pitchFamily="50" charset="-128"/>
              <a:ea typeface="Meiryo UI" panose="020B0604030504040204" pitchFamily="50" charset="-128"/>
            </a:endParaRPr>
          </a:p>
        </p:txBody>
      </p:sp>
      <p:sp>
        <p:nvSpPr>
          <p:cNvPr id="47" name="吹き出し: 四角形 46">
            <a:extLst>
              <a:ext uri="{FF2B5EF4-FFF2-40B4-BE49-F238E27FC236}">
                <a16:creationId xmlns:a16="http://schemas.microsoft.com/office/drawing/2014/main" id="{E5AFD992-7FC7-A929-8CC8-AF29E222D236}"/>
              </a:ext>
            </a:extLst>
          </p:cNvPr>
          <p:cNvSpPr/>
          <p:nvPr/>
        </p:nvSpPr>
        <p:spPr>
          <a:xfrm>
            <a:off x="2538657" y="6189492"/>
            <a:ext cx="3999067" cy="227935"/>
          </a:xfrm>
          <a:prstGeom prst="wedgeRectCallout">
            <a:avLst>
              <a:gd name="adj1" fmla="val -53217"/>
              <a:gd name="adj2" fmla="val -3981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該当事業を紹介するウェブページ等がある場合は、参考</a:t>
            </a:r>
            <a:r>
              <a:rPr kumimoji="1" lang="en-US" altLang="ja-JP" sz="1000">
                <a:solidFill>
                  <a:schemeClr val="tx2"/>
                </a:solidFill>
                <a:latin typeface="Meiryo UI" panose="020B0604030504040204" pitchFamily="50" charset="-128"/>
                <a:ea typeface="Meiryo UI" panose="020B0604030504040204" pitchFamily="50" charset="-128"/>
              </a:rPr>
              <a:t>URL</a:t>
            </a:r>
            <a:r>
              <a:rPr kumimoji="1" lang="ja-JP" altLang="en-US" sz="1000">
                <a:solidFill>
                  <a:schemeClr val="tx2"/>
                </a:solidFill>
                <a:latin typeface="Meiryo UI" panose="020B0604030504040204" pitchFamily="50" charset="-128"/>
                <a:ea typeface="Meiryo UI" panose="020B0604030504040204" pitchFamily="50" charset="-128"/>
              </a:rPr>
              <a:t>を貼ってください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48" name="吹き出し: 四角形 47">
            <a:extLst>
              <a:ext uri="{FF2B5EF4-FFF2-40B4-BE49-F238E27FC236}">
                <a16:creationId xmlns:a16="http://schemas.microsoft.com/office/drawing/2014/main" id="{9B0FAA60-B341-C451-BB71-D3962EFCABF2}"/>
              </a:ext>
            </a:extLst>
          </p:cNvPr>
          <p:cNvSpPr/>
          <p:nvPr/>
        </p:nvSpPr>
        <p:spPr>
          <a:xfrm>
            <a:off x="2686257" y="3406029"/>
            <a:ext cx="3372637" cy="244495"/>
          </a:xfrm>
          <a:prstGeom prst="wedgeRectCallout">
            <a:avLst>
              <a:gd name="adj1" fmla="val -54609"/>
              <a:gd name="adj2" fmla="val -3632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該当事業の実施状況（完了、実施中）についても記述ください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p:txBody>
      </p:sp>
      <p:sp>
        <p:nvSpPr>
          <p:cNvPr id="49" name="吹き出し: 四角形 48">
            <a:extLst>
              <a:ext uri="{FF2B5EF4-FFF2-40B4-BE49-F238E27FC236}">
                <a16:creationId xmlns:a16="http://schemas.microsoft.com/office/drawing/2014/main" id="{BB9574C1-9020-C417-E539-06349F922D0B}"/>
              </a:ext>
            </a:extLst>
          </p:cNvPr>
          <p:cNvSpPr/>
          <p:nvPr/>
        </p:nvSpPr>
        <p:spPr>
          <a:xfrm>
            <a:off x="841846" y="1000736"/>
            <a:ext cx="1271609" cy="394811"/>
          </a:xfrm>
          <a:prstGeom prst="wedgeRectCallout">
            <a:avLst>
              <a:gd name="adj1" fmla="val -39295"/>
              <a:gd name="adj2" fmla="val 8755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1"/>
                </a:solidFill>
                <a:latin typeface="Meiryo UI" panose="020B0604030504040204" pitchFamily="50" charset="-128"/>
                <a:ea typeface="Meiryo UI" panose="020B0604030504040204" pitchFamily="50" charset="-128"/>
              </a:rPr>
              <a:t>貴社が実施した類似事業名を記載ください</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51" name="吹き出し: 四角形 50">
            <a:extLst>
              <a:ext uri="{FF2B5EF4-FFF2-40B4-BE49-F238E27FC236}">
                <a16:creationId xmlns:a16="http://schemas.microsoft.com/office/drawing/2014/main" id="{C2D54268-8A00-CF3F-3ADC-BD02B6081998}"/>
              </a:ext>
            </a:extLst>
          </p:cNvPr>
          <p:cNvSpPr/>
          <p:nvPr/>
        </p:nvSpPr>
        <p:spPr>
          <a:xfrm>
            <a:off x="5154707" y="1875048"/>
            <a:ext cx="4087906" cy="689893"/>
          </a:xfrm>
          <a:prstGeom prst="wedgeRectCallout">
            <a:avLst>
              <a:gd name="adj1" fmla="val -38084"/>
              <a:gd name="adj2" fmla="val 7988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1"/>
                </a:solidFill>
                <a:latin typeface="Meiryo UI" panose="020B0604030504040204" pitchFamily="50" charset="-128"/>
                <a:ea typeface="Meiryo UI" panose="020B0604030504040204" pitchFamily="50" charset="-128"/>
              </a:rPr>
              <a:t>貴社事業を</a:t>
            </a:r>
            <a:r>
              <a:rPr kumimoji="1" lang="ja-JP" altLang="en-US" sz="1000">
                <a:solidFill>
                  <a:schemeClr val="tx1"/>
                </a:solidFill>
                <a:latin typeface="Meiryo UI" panose="020B0604030504040204" pitchFamily="50" charset="-128"/>
                <a:ea typeface="Meiryo UI" panose="020B0604030504040204" pitchFamily="50" charset="-128"/>
              </a:rPr>
              <a:t>支援した日本国政府（省庁、独立</a:t>
            </a:r>
            <a:r>
              <a:rPr kumimoji="1" lang="ja-JP" altLang="en-US" sz="1000" dirty="0">
                <a:solidFill>
                  <a:schemeClr val="tx1"/>
                </a:solidFill>
                <a:latin typeface="Meiryo UI" panose="020B0604030504040204" pitchFamily="50" charset="-128"/>
                <a:ea typeface="Meiryo UI" panose="020B0604030504040204" pitchFamily="50" charset="-128"/>
              </a:rPr>
              <a:t>行政</a:t>
            </a:r>
            <a:r>
              <a:rPr kumimoji="1" lang="ja-JP" altLang="en-US" sz="1000">
                <a:solidFill>
                  <a:schemeClr val="tx1"/>
                </a:solidFill>
                <a:latin typeface="Meiryo UI" panose="020B0604030504040204" pitchFamily="50" charset="-128"/>
                <a:ea typeface="Meiryo UI" panose="020B0604030504040204" pitchFamily="50" charset="-128"/>
              </a:rPr>
              <a:t>法人等）の</a:t>
            </a:r>
            <a:r>
              <a:rPr kumimoji="1" lang="ja-JP" altLang="en-US" sz="1000" dirty="0">
                <a:solidFill>
                  <a:schemeClr val="tx1"/>
                </a:solidFill>
                <a:latin typeface="Meiryo UI" panose="020B0604030504040204" pitchFamily="50" charset="-128"/>
                <a:ea typeface="Meiryo UI" panose="020B0604030504040204" pitchFamily="50" charset="-128"/>
              </a:rPr>
              <a:t>政策事業名を記載ください</a:t>
            </a:r>
            <a:endParaRPr kumimoji="1" lang="en-US" altLang="ja-JP" sz="1000" dirty="0">
              <a:solidFill>
                <a:schemeClr val="tx1"/>
              </a:solidFill>
              <a:latin typeface="Meiryo UI" panose="020B0604030504040204" pitchFamily="50" charset="-128"/>
              <a:ea typeface="Meiryo UI" panose="020B0604030504040204" pitchFamily="50" charset="-128"/>
            </a:endParaRPr>
          </a:p>
          <a:p>
            <a:pPr marL="358775" indent="-358775"/>
            <a:r>
              <a:rPr kumimoji="1" lang="ja-JP" altLang="en-US" sz="1000" dirty="0">
                <a:solidFill>
                  <a:schemeClr val="tx1"/>
                </a:solidFill>
                <a:latin typeface="Meiryo UI" panose="020B0604030504040204" pitchFamily="50" charset="-128"/>
                <a:ea typeface="Meiryo UI" panose="020B0604030504040204" pitchFamily="50" charset="-128"/>
              </a:rPr>
              <a:t>（例）</a:t>
            </a:r>
            <a:r>
              <a:rPr lang="ja-JP" altLang="en-US" sz="1000" dirty="0">
                <a:solidFill>
                  <a:schemeClr val="tx2"/>
                </a:solidFill>
                <a:latin typeface="+mn-ea"/>
              </a:rPr>
              <a:t>令和</a:t>
            </a:r>
            <a:r>
              <a:rPr lang="en-US" altLang="ja-JP" sz="1000" dirty="0">
                <a:solidFill>
                  <a:schemeClr val="tx2"/>
                </a:solidFill>
                <a:latin typeface="+mn-ea"/>
              </a:rPr>
              <a:t>6</a:t>
            </a:r>
            <a:r>
              <a:rPr lang="ja-JP" altLang="en-US" sz="1000" dirty="0">
                <a:solidFill>
                  <a:schemeClr val="tx2"/>
                </a:solidFill>
                <a:latin typeface="+mn-ea"/>
              </a:rPr>
              <a:t>年度補正グローバルサウス未来志向型共創等事業費補助金（ウクライナ復興支援・中東欧諸国等連携強化）</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58" name="テキスト プレースホルダー 2">
            <a:extLst>
              <a:ext uri="{FF2B5EF4-FFF2-40B4-BE49-F238E27FC236}">
                <a16:creationId xmlns:a16="http://schemas.microsoft.com/office/drawing/2014/main" id="{8D1D48B2-0006-CAB6-EAFF-181BB20CDCF2}"/>
              </a:ext>
            </a:extLst>
          </p:cNvPr>
          <p:cNvSpPr txBox="1">
            <a:spLocks/>
          </p:cNvSpPr>
          <p:nvPr/>
        </p:nvSpPr>
        <p:spPr>
          <a:xfrm>
            <a:off x="1705704" y="3926777"/>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59" name="正方形/長方形 58">
            <a:extLst>
              <a:ext uri="{FF2B5EF4-FFF2-40B4-BE49-F238E27FC236}">
                <a16:creationId xmlns:a16="http://schemas.microsoft.com/office/drawing/2014/main" id="{95075DC8-8204-DA32-8C6A-D0582368C5A1}"/>
              </a:ext>
            </a:extLst>
          </p:cNvPr>
          <p:cNvSpPr/>
          <p:nvPr/>
        </p:nvSpPr>
        <p:spPr>
          <a:xfrm>
            <a:off x="509202" y="3926777"/>
            <a:ext cx="1154251" cy="309232"/>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spc="-70" dirty="0">
                <a:solidFill>
                  <a:schemeClr val="tx2"/>
                </a:solidFill>
                <a:latin typeface="Meiryo UI" panose="020B0604030504040204" pitchFamily="50" charset="-128"/>
                <a:ea typeface="Meiryo UI" panose="020B0604030504040204" pitchFamily="50" charset="-128"/>
              </a:rPr>
              <a:t>交付（予定）額</a:t>
            </a:r>
          </a:p>
        </p:txBody>
      </p:sp>
      <p:sp>
        <p:nvSpPr>
          <p:cNvPr id="60" name="テキスト プレースホルダー 2">
            <a:extLst>
              <a:ext uri="{FF2B5EF4-FFF2-40B4-BE49-F238E27FC236}">
                <a16:creationId xmlns:a16="http://schemas.microsoft.com/office/drawing/2014/main" id="{CDDCEFEF-DAC3-F66C-64B5-DB6B7D788C5F}"/>
              </a:ext>
            </a:extLst>
          </p:cNvPr>
          <p:cNvSpPr txBox="1">
            <a:spLocks/>
          </p:cNvSpPr>
          <p:nvPr/>
        </p:nvSpPr>
        <p:spPr>
          <a:xfrm>
            <a:off x="4291313" y="3926777"/>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61" name="テキスト プレースホルダー 2">
            <a:extLst>
              <a:ext uri="{FF2B5EF4-FFF2-40B4-BE49-F238E27FC236}">
                <a16:creationId xmlns:a16="http://schemas.microsoft.com/office/drawing/2014/main" id="{C3CC7ADF-AD27-C2C9-DB54-79424D4A1CC5}"/>
              </a:ext>
            </a:extLst>
          </p:cNvPr>
          <p:cNvSpPr txBox="1">
            <a:spLocks/>
          </p:cNvSpPr>
          <p:nvPr/>
        </p:nvSpPr>
        <p:spPr>
          <a:xfrm>
            <a:off x="6899678" y="3926777"/>
            <a:ext cx="2508007" cy="309232"/>
          </a:xfrm>
          <a:prstGeom prst="rect">
            <a:avLst/>
          </a:prstGeom>
          <a:ln>
            <a:solidFill>
              <a:schemeClr val="accent3"/>
            </a:solidFill>
          </a:ln>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p>
        </p:txBody>
      </p:sp>
      <p:sp>
        <p:nvSpPr>
          <p:cNvPr id="62" name="吹き出し: 四角形 61">
            <a:extLst>
              <a:ext uri="{FF2B5EF4-FFF2-40B4-BE49-F238E27FC236}">
                <a16:creationId xmlns:a16="http://schemas.microsoft.com/office/drawing/2014/main" id="{D136D4D5-9A24-E89D-4AAE-C4D28F4D0008}"/>
              </a:ext>
            </a:extLst>
          </p:cNvPr>
          <p:cNvSpPr/>
          <p:nvPr/>
        </p:nvSpPr>
        <p:spPr>
          <a:xfrm>
            <a:off x="2680646" y="3974494"/>
            <a:ext cx="3720154" cy="261514"/>
          </a:xfrm>
          <a:prstGeom prst="wedgeRectCallout">
            <a:avLst>
              <a:gd name="adj1" fmla="val -54609"/>
              <a:gd name="adj2" fmla="val -3632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該当事業において補助金や委託費等として交付される額を記入ください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p:txBody>
      </p:sp>
      <p:sp>
        <p:nvSpPr>
          <p:cNvPr id="56" name="吹き出し: 四角形 55">
            <a:extLst>
              <a:ext uri="{FF2B5EF4-FFF2-40B4-BE49-F238E27FC236}">
                <a16:creationId xmlns:a16="http://schemas.microsoft.com/office/drawing/2014/main" id="{D2E664CB-BF94-7DD7-DBA4-C224159FF70F}"/>
              </a:ext>
            </a:extLst>
          </p:cNvPr>
          <p:cNvSpPr/>
          <p:nvPr/>
        </p:nvSpPr>
        <p:spPr>
          <a:xfrm>
            <a:off x="2375672" y="1038005"/>
            <a:ext cx="5493710" cy="397234"/>
          </a:xfrm>
          <a:prstGeom prst="wedgeRectCallout">
            <a:avLst>
              <a:gd name="adj1" fmla="val -52313"/>
              <a:gd name="adj2" fmla="val -5207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スライドの主旨を示したキーメッセージを</a:t>
            </a:r>
            <a:r>
              <a:rPr kumimoji="1" lang="en-US" altLang="ja-JP" sz="1000" dirty="0">
                <a:solidFill>
                  <a:schemeClr val="tx2"/>
                </a:solidFill>
                <a:latin typeface="Meiryo UI" panose="020B0604030504040204" pitchFamily="50" charset="-128"/>
                <a:ea typeface="Meiryo UI" panose="020B0604030504040204" pitchFamily="50" charset="-128"/>
              </a:rPr>
              <a:t>1-2</a:t>
            </a:r>
            <a:r>
              <a:rPr kumimoji="1" lang="ja-JP" altLang="en-US" sz="1000" dirty="0">
                <a:solidFill>
                  <a:schemeClr val="tx2"/>
                </a:solidFill>
                <a:latin typeface="Meiryo UI" panose="020B0604030504040204" pitchFamily="50" charset="-128"/>
                <a:ea typeface="Meiryo UI" panose="020B0604030504040204" pitchFamily="50" charset="-128"/>
              </a:rPr>
              <a:t>行で記載してください</a:t>
            </a:r>
            <a:br>
              <a:rPr kumimoji="1" lang="en-US" altLang="ja-JP" sz="1000" dirty="0">
                <a:solidFill>
                  <a:schemeClr val="tx2"/>
                </a:solidFill>
                <a:latin typeface="Meiryo UI" panose="020B0604030504040204" pitchFamily="50" charset="-128"/>
                <a:ea typeface="Meiryo UI" panose="020B0604030504040204" pitchFamily="50" charset="-128"/>
              </a:rPr>
            </a:br>
            <a:r>
              <a:rPr kumimoji="1" lang="en-US" altLang="ja-JP" sz="1000" dirty="0">
                <a:solidFill>
                  <a:schemeClr val="tx2"/>
                </a:solidFill>
                <a:latin typeface="Meiryo UI" panose="020B0604030504040204" pitchFamily="50" charset="-128"/>
                <a:ea typeface="Meiryo UI" panose="020B0604030504040204" pitchFamily="50" charset="-128"/>
              </a:rPr>
              <a:t>【</a:t>
            </a:r>
            <a:r>
              <a:rPr kumimoji="1" lang="ja-JP" altLang="en-US" sz="1000" dirty="0">
                <a:solidFill>
                  <a:schemeClr val="tx2"/>
                </a:solidFill>
                <a:latin typeface="Meiryo UI" panose="020B0604030504040204" pitchFamily="50" charset="-128"/>
                <a:ea typeface="Meiryo UI" panose="020B0604030504040204" pitchFamily="50" charset="-128"/>
              </a:rPr>
              <a:t>例</a:t>
            </a:r>
            <a:r>
              <a:rPr kumimoji="1" lang="en-US" altLang="ja-JP" sz="1000" dirty="0">
                <a:solidFill>
                  <a:schemeClr val="tx2"/>
                </a:solidFill>
                <a:latin typeface="Meiryo UI" panose="020B0604030504040204" pitchFamily="50" charset="-128"/>
                <a:ea typeface="Meiryo UI" panose="020B0604030504040204" pitchFamily="50" charset="-128"/>
              </a:rPr>
              <a:t>】 </a:t>
            </a:r>
            <a:r>
              <a:rPr kumimoji="1" lang="ja-JP" altLang="en-US" sz="1000" dirty="0">
                <a:solidFill>
                  <a:schemeClr val="tx2"/>
                </a:solidFill>
                <a:latin typeface="Meiryo UI" panose="020B0604030504040204" pitchFamily="50" charset="-128"/>
                <a:ea typeface="Meiryo UI" panose="020B0604030504040204" pitchFamily="50" charset="-128"/>
              </a:rPr>
              <a:t>本事業は</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を目的としたものであり、</a:t>
            </a:r>
            <a:r>
              <a:rPr kumimoji="1" lang="en-US" altLang="ja-JP" sz="1000" dirty="0">
                <a:solidFill>
                  <a:schemeClr val="tx2"/>
                </a:solidFill>
                <a:latin typeface="Meiryo UI" panose="020B0604030504040204" pitchFamily="50" charset="-128"/>
                <a:ea typeface="Meiryo UI" panose="020B0604030504040204" pitchFamily="50" charset="-128"/>
              </a:rPr>
              <a:t>XX</a:t>
            </a:r>
            <a:r>
              <a:rPr kumimoji="1" lang="ja-JP" altLang="en-US" sz="1000" dirty="0">
                <a:solidFill>
                  <a:schemeClr val="tx2"/>
                </a:solidFill>
                <a:latin typeface="Meiryo UI" panose="020B0604030504040204" pitchFamily="50" charset="-128"/>
                <a:ea typeface="Meiryo UI" panose="020B0604030504040204" pitchFamily="50" charset="-128"/>
              </a:rPr>
              <a:t>を目的とした類似事業とは異なる事業として整理可能である</a:t>
            </a:r>
            <a:endParaRPr kumimoji="1" lang="en-US" altLang="ja-JP" sz="1000" dirty="0">
              <a:solidFill>
                <a:schemeClr val="tx2"/>
              </a:solidFill>
              <a:latin typeface="Meiryo UI" panose="020B0604030504040204" pitchFamily="50" charset="-128"/>
              <a:ea typeface="Meiryo UI" panose="020B0604030504040204" pitchFamily="50" charset="-128"/>
            </a:endParaRPr>
          </a:p>
        </p:txBody>
      </p:sp>
      <p:sp>
        <p:nvSpPr>
          <p:cNvPr id="57" name="吹き出し: 四角形 56">
            <a:extLst>
              <a:ext uri="{FF2B5EF4-FFF2-40B4-BE49-F238E27FC236}">
                <a16:creationId xmlns:a16="http://schemas.microsoft.com/office/drawing/2014/main" id="{BFA54FE7-339A-AECC-5CE5-E918153795C9}"/>
              </a:ext>
            </a:extLst>
          </p:cNvPr>
          <p:cNvSpPr/>
          <p:nvPr/>
        </p:nvSpPr>
        <p:spPr>
          <a:xfrm>
            <a:off x="4465341" y="505540"/>
            <a:ext cx="4928368" cy="498362"/>
          </a:xfrm>
          <a:prstGeom prst="wedgeRectCallout">
            <a:avLst>
              <a:gd name="adj1" fmla="val 43667"/>
              <a:gd name="adj2" fmla="val -6107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dirty="0">
                <a:solidFill>
                  <a:schemeClr val="tx2"/>
                </a:solidFill>
                <a:latin typeface="Meiryo UI" panose="020B0604030504040204" pitchFamily="50" charset="-128"/>
                <a:ea typeface="Meiryo UI" panose="020B0604030504040204" pitchFamily="50" charset="-128"/>
              </a:rPr>
              <a:t>過去または現在、日本国政府（独立行政法人等を含む）が助成する他</a:t>
            </a:r>
            <a:r>
              <a:rPr kumimoji="1" lang="ja-JP" altLang="en-US" sz="1000" dirty="0">
                <a:solidFill>
                  <a:schemeClr val="tx1"/>
                </a:solidFill>
                <a:latin typeface="Meiryo UI" panose="020B0604030504040204" pitchFamily="50" charset="-128"/>
                <a:ea typeface="Meiryo UI" panose="020B0604030504040204" pitchFamily="50" charset="-128"/>
              </a:rPr>
              <a:t>の政策事業</a:t>
            </a:r>
            <a:r>
              <a:rPr kumimoji="1" lang="ja-JP" altLang="en-US" sz="1000" dirty="0">
                <a:solidFill>
                  <a:schemeClr val="tx2"/>
                </a:solidFill>
                <a:latin typeface="Meiryo UI" panose="020B0604030504040204" pitchFamily="50" charset="-128"/>
                <a:ea typeface="Meiryo UI" panose="020B0604030504040204" pitchFamily="50" charset="-128"/>
              </a:rPr>
              <a:t>（補助金、委託費等）において同一・類似内容の事業が存在する場合、本ページを作成ください。</a:t>
            </a:r>
            <a:endParaRPr kumimoji="1" lang="en-US" altLang="ja-JP" sz="1000" dirty="0">
              <a:solidFill>
                <a:schemeClr val="tx2"/>
              </a:solidFill>
              <a:latin typeface="Meiryo UI" panose="020B0604030504040204" pitchFamily="50" charset="-128"/>
              <a:ea typeface="Meiryo UI" panose="020B0604030504040204" pitchFamily="50" charset="-128"/>
            </a:endParaRPr>
          </a:p>
          <a:p>
            <a:r>
              <a:rPr kumimoji="1" lang="ja-JP" altLang="en-US" sz="1000" b="1" dirty="0">
                <a:solidFill>
                  <a:schemeClr val="tx2"/>
                </a:solidFill>
                <a:latin typeface="Meiryo UI" panose="020B0604030504040204" pitchFamily="50" charset="-128"/>
                <a:ea typeface="Meiryo UI" panose="020B0604030504040204" pitchFamily="50" charset="-128"/>
              </a:rPr>
              <a:t>該当しない場合は、右上の□（チェックボックス）を</a:t>
            </a:r>
            <a:r>
              <a:rPr kumimoji="1" lang="ja-JP" altLang="en-US" sz="1000" dirty="0">
                <a:solidFill>
                  <a:schemeClr val="tx2"/>
                </a:solidFill>
                <a:latin typeface="Meiryo UI" panose="020B0604030504040204" pitchFamily="50" charset="-128"/>
                <a:ea typeface="Meiryo UI" panose="020B0604030504040204" pitchFamily="50" charset="-128"/>
              </a:rPr>
              <a:t>■</a:t>
            </a:r>
            <a:r>
              <a:rPr kumimoji="1" lang="ja-JP" altLang="en-US" sz="1000" b="1" dirty="0">
                <a:solidFill>
                  <a:schemeClr val="tx2"/>
                </a:solidFill>
                <a:latin typeface="Meiryo UI" panose="020B0604030504040204" pitchFamily="50" charset="-128"/>
                <a:ea typeface="Meiryo UI" panose="020B0604030504040204" pitchFamily="50" charset="-128"/>
              </a:rPr>
              <a:t>（黒塗りつぶし）にしてください</a:t>
            </a:r>
            <a:endParaRPr kumimoji="1" lang="en-US" altLang="ja-JP" sz="1000" b="1" dirty="0">
              <a:solidFill>
                <a:schemeClr val="tx2"/>
              </a:solidFill>
              <a:latin typeface="Meiryo UI" panose="020B0604030504040204" pitchFamily="50" charset="-128"/>
              <a:ea typeface="Meiryo UI" panose="020B0604030504040204" pitchFamily="50" charset="-128"/>
            </a:endParaRPr>
          </a:p>
        </p:txBody>
      </p:sp>
      <p:sp>
        <p:nvSpPr>
          <p:cNvPr id="63" name="正方形/長方形 62">
            <a:extLst>
              <a:ext uri="{FF2B5EF4-FFF2-40B4-BE49-F238E27FC236}">
                <a16:creationId xmlns:a16="http://schemas.microsoft.com/office/drawing/2014/main" id="{235612A4-1AE9-6118-125E-B92AA5AC6F26}"/>
              </a:ext>
            </a:extLst>
          </p:cNvPr>
          <p:cNvSpPr/>
          <p:nvPr/>
        </p:nvSpPr>
        <p:spPr>
          <a:xfrm>
            <a:off x="7047510" y="251921"/>
            <a:ext cx="2346199" cy="206797"/>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dirty="0">
                <a:solidFill>
                  <a:schemeClr val="tx2"/>
                </a:solidFill>
                <a:latin typeface="Meiryo UI" panose="020B0604030504040204" pitchFamily="50" charset="-128"/>
                <a:ea typeface="Meiryo UI" panose="020B0604030504040204" pitchFamily="50" charset="-128"/>
              </a:rPr>
              <a:t>該当なし（類似事業なし）　□</a:t>
            </a:r>
          </a:p>
        </p:txBody>
      </p:sp>
    </p:spTree>
    <p:extLst>
      <p:ext uri="{BB962C8B-B14F-4D97-AF65-F5344CB8AC3E}">
        <p14:creationId xmlns:p14="http://schemas.microsoft.com/office/powerpoint/2010/main" val="1941237822"/>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 name="CUSTOMLAYOUT" val="F"/>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1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12111</Words>
  <Application>Microsoft Office PowerPoint</Application>
  <PresentationFormat>A4 210 x 297 mm</PresentationFormat>
  <Paragraphs>1731</Paragraphs>
  <Slides>38</Slides>
  <Notes>13</Notes>
  <HiddenSlides>0</HiddenSlides>
  <MMClips>0</MMClips>
  <ScaleCrop>false</ScaleCrop>
  <HeadingPairs>
    <vt:vector size="10"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38</vt:i4>
      </vt:variant>
      <vt:variant>
        <vt:lpstr>目的別スライド ショー</vt:lpstr>
      </vt:variant>
      <vt:variant>
        <vt:i4>1</vt:i4>
      </vt:variant>
    </vt:vector>
  </HeadingPairs>
  <TitlesOfParts>
    <vt:vector size="46" baseType="lpstr">
      <vt:lpstr>Meiryo UI</vt:lpstr>
      <vt:lpstr>ＭＳ ゴシック</vt:lpstr>
      <vt:lpstr>Arial</vt:lpstr>
      <vt:lpstr>Trebuchet MS</vt:lpstr>
      <vt:lpstr>Wingdings</vt:lpstr>
      <vt:lpstr>1_１</vt:lpstr>
      <vt:lpstr>think-cell スライド</vt:lpstr>
      <vt:lpstr>様式2　事業計画書</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ModifiedBy/>
  <cp:revision>1</cp:revision>
  <dcterms:created xsi:type="dcterms:W3CDTF">2026-01-15T05:31:47Z</dcterms:created>
  <dcterms:modified xsi:type="dcterms:W3CDTF">2026-01-15T05:33:01Z</dcterms:modified>
</cp:coreProperties>
</file>

<file path=docProps/thumbnail.jpeg>
</file>